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5.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8.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9.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31" r:id="rId4"/>
    <p:sldMasterId id="2147483770" r:id="rId5"/>
    <p:sldMasterId id="2147483799" r:id="rId6"/>
    <p:sldMasterId id="2147483828" r:id="rId7"/>
    <p:sldMasterId id="2147483857" r:id="rId8"/>
    <p:sldMasterId id="2147483886" r:id="rId9"/>
    <p:sldMasterId id="2147483915" r:id="rId10"/>
    <p:sldMasterId id="2147483944" r:id="rId11"/>
    <p:sldMasterId id="2147483973" r:id="rId12"/>
    <p:sldMasterId id="2147484002" r:id="rId13"/>
  </p:sldMasterIdLst>
  <p:notesMasterIdLst>
    <p:notesMasterId r:id="rId63"/>
  </p:notesMasterIdLst>
  <p:handoutMasterIdLst>
    <p:handoutMasterId r:id="rId64"/>
  </p:handoutMasterIdLst>
  <p:sldIdLst>
    <p:sldId id="256" r:id="rId14"/>
    <p:sldId id="271" r:id="rId15"/>
    <p:sldId id="258" r:id="rId16"/>
    <p:sldId id="299" r:id="rId17"/>
    <p:sldId id="262" r:id="rId18"/>
    <p:sldId id="297" r:id="rId19"/>
    <p:sldId id="298" r:id="rId20"/>
    <p:sldId id="300" r:id="rId21"/>
    <p:sldId id="301" r:id="rId22"/>
    <p:sldId id="2147327484" r:id="rId23"/>
    <p:sldId id="2147327477" r:id="rId24"/>
    <p:sldId id="260" r:id="rId25"/>
    <p:sldId id="302" r:id="rId26"/>
    <p:sldId id="2147327479" r:id="rId27"/>
    <p:sldId id="2147327480" r:id="rId28"/>
    <p:sldId id="2147327481" r:id="rId29"/>
    <p:sldId id="2147327489" r:id="rId30"/>
    <p:sldId id="2147327486" r:id="rId31"/>
    <p:sldId id="2147327487" r:id="rId32"/>
    <p:sldId id="310" r:id="rId33"/>
    <p:sldId id="263" r:id="rId34"/>
    <p:sldId id="308" r:id="rId35"/>
    <p:sldId id="2147327482" r:id="rId36"/>
    <p:sldId id="312" r:id="rId37"/>
    <p:sldId id="314" r:id="rId38"/>
    <p:sldId id="2147327488" r:id="rId39"/>
    <p:sldId id="315" r:id="rId40"/>
    <p:sldId id="316" r:id="rId41"/>
    <p:sldId id="317" r:id="rId42"/>
    <p:sldId id="339" r:id="rId43"/>
    <p:sldId id="319" r:id="rId44"/>
    <p:sldId id="320" r:id="rId45"/>
    <p:sldId id="321" r:id="rId46"/>
    <p:sldId id="322" r:id="rId47"/>
    <p:sldId id="323" r:id="rId48"/>
    <p:sldId id="325" r:id="rId49"/>
    <p:sldId id="2147327483" r:id="rId50"/>
    <p:sldId id="327" r:id="rId51"/>
    <p:sldId id="329" r:id="rId52"/>
    <p:sldId id="328" r:id="rId53"/>
    <p:sldId id="330" r:id="rId54"/>
    <p:sldId id="337" r:id="rId55"/>
    <p:sldId id="333" r:id="rId56"/>
    <p:sldId id="311" r:id="rId57"/>
    <p:sldId id="281" r:id="rId58"/>
    <p:sldId id="259" r:id="rId59"/>
    <p:sldId id="264" r:id="rId60"/>
    <p:sldId id="335" r:id="rId61"/>
    <p:sldId id="336" r:id="rId62"/>
  </p:sldIdLst>
  <p:sldSz cx="32512000" cy="18288000"/>
  <p:notesSz cx="6797675" cy="9926638"/>
  <p:embeddedFontLst>
    <p:embeddedFont>
      <p:font typeface="Apricus Black" panose="020B0604020202020204" charset="0"/>
      <p:bold r:id="rId65"/>
    </p:embeddedFont>
    <p:embeddedFont>
      <p:font typeface="Roboto" panose="02000000000000000000" pitchFamily="2" charset="0"/>
      <p:regular r:id="rId66"/>
      <p:bold r:id="rId67"/>
      <p:italic r:id="rId68"/>
      <p:boldItalic r:id="rId69"/>
    </p:embeddedFont>
    <p:embeddedFont>
      <p:font typeface="Roboto Light" panose="02000000000000000000" pitchFamily="2" charset="0"/>
      <p:regular r:id="rId70"/>
      <p:italic r:id="rId71"/>
    </p:embeddedFont>
    <p:embeddedFont>
      <p:font typeface="Segoe UI" panose="020B0502040204020203" pitchFamily="34" charset="0"/>
      <p:regular r:id="rId72"/>
      <p:bold r:id="rId73"/>
      <p:italic r:id="rId74"/>
      <p:boldItalic r:id="rId75"/>
    </p:embeddedFont>
  </p:embeddedFontLst>
  <p:custDataLst>
    <p:tags r:id="rId76"/>
  </p:custDataLst>
  <p:defaultTextStyle>
    <a:defPPr>
      <a:defRPr lang="en-US"/>
    </a:defPPr>
    <a:lvl1pPr marL="0" algn="l" defTabSz="2438339" rtl="0" eaLnBrk="1" latinLnBrk="0" hangingPunct="1">
      <a:defRPr sz="4800" kern="1200">
        <a:solidFill>
          <a:schemeClr val="tx1"/>
        </a:solidFill>
        <a:latin typeface="+mn-lt"/>
        <a:ea typeface="+mn-ea"/>
        <a:cs typeface="+mn-cs"/>
      </a:defRPr>
    </a:lvl1pPr>
    <a:lvl2pPr marL="1219170" algn="l" defTabSz="2438339" rtl="0" eaLnBrk="1" latinLnBrk="0" hangingPunct="1">
      <a:defRPr sz="4800" kern="1200">
        <a:solidFill>
          <a:schemeClr val="tx1"/>
        </a:solidFill>
        <a:latin typeface="+mn-lt"/>
        <a:ea typeface="+mn-ea"/>
        <a:cs typeface="+mn-cs"/>
      </a:defRPr>
    </a:lvl2pPr>
    <a:lvl3pPr marL="2438339" algn="l" defTabSz="2438339" rtl="0" eaLnBrk="1" latinLnBrk="0" hangingPunct="1">
      <a:defRPr sz="4800" kern="1200">
        <a:solidFill>
          <a:schemeClr val="tx1"/>
        </a:solidFill>
        <a:latin typeface="+mn-lt"/>
        <a:ea typeface="+mn-ea"/>
        <a:cs typeface="+mn-cs"/>
      </a:defRPr>
    </a:lvl3pPr>
    <a:lvl4pPr marL="3657509" algn="l" defTabSz="2438339" rtl="0" eaLnBrk="1" latinLnBrk="0" hangingPunct="1">
      <a:defRPr sz="4800" kern="1200">
        <a:solidFill>
          <a:schemeClr val="tx1"/>
        </a:solidFill>
        <a:latin typeface="+mn-lt"/>
        <a:ea typeface="+mn-ea"/>
        <a:cs typeface="+mn-cs"/>
      </a:defRPr>
    </a:lvl4pPr>
    <a:lvl5pPr marL="4876678" algn="l" defTabSz="2438339" rtl="0" eaLnBrk="1" latinLnBrk="0" hangingPunct="1">
      <a:defRPr sz="4800" kern="1200">
        <a:solidFill>
          <a:schemeClr val="tx1"/>
        </a:solidFill>
        <a:latin typeface="+mn-lt"/>
        <a:ea typeface="+mn-ea"/>
        <a:cs typeface="+mn-cs"/>
      </a:defRPr>
    </a:lvl5pPr>
    <a:lvl6pPr marL="6095848" algn="l" defTabSz="2438339" rtl="0" eaLnBrk="1" latinLnBrk="0" hangingPunct="1">
      <a:defRPr sz="4800" kern="1200">
        <a:solidFill>
          <a:schemeClr val="tx1"/>
        </a:solidFill>
        <a:latin typeface="+mn-lt"/>
        <a:ea typeface="+mn-ea"/>
        <a:cs typeface="+mn-cs"/>
      </a:defRPr>
    </a:lvl6pPr>
    <a:lvl7pPr marL="7315017" algn="l" defTabSz="2438339" rtl="0" eaLnBrk="1" latinLnBrk="0" hangingPunct="1">
      <a:defRPr sz="4800" kern="1200">
        <a:solidFill>
          <a:schemeClr val="tx1"/>
        </a:solidFill>
        <a:latin typeface="+mn-lt"/>
        <a:ea typeface="+mn-ea"/>
        <a:cs typeface="+mn-cs"/>
      </a:defRPr>
    </a:lvl7pPr>
    <a:lvl8pPr marL="8534187" algn="l" defTabSz="2438339" rtl="0" eaLnBrk="1" latinLnBrk="0" hangingPunct="1">
      <a:defRPr sz="4800" kern="1200">
        <a:solidFill>
          <a:schemeClr val="tx1"/>
        </a:solidFill>
        <a:latin typeface="+mn-lt"/>
        <a:ea typeface="+mn-ea"/>
        <a:cs typeface="+mn-cs"/>
      </a:defRPr>
    </a:lvl8pPr>
    <a:lvl9pPr marL="9753356" algn="l" defTabSz="2438339"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3B073D-32B9-1B42-B74B-64116CB930DD}" name="Nicola Turner" initials="NT" userId="S::n.turner@ucas.ac.uk::e4630494-21d3-4c44-b2a5-fe23f02e32ae" providerId="AD"/>
  <p188:author id="{3CA79A8E-CF86-1748-A888-11FA11F70B23}" name="Silva Carver" initials="SC" userId="S::S.Carver@ucas.ac.uk::caef1096-6fc8-4bb8-bdc3-922372347c66" providerId="AD"/>
  <p188:author id="{0BC970EC-F92B-7AFE-628B-5321F513A322}" name="Samantha Sykes" initials="SS" userId="S::S.Sykes@ucas.ac.uk::90c81e61-1625-4134-9dba-bbafe25093fa" providerId="AD"/>
  <p188:author id="{9F71ABFA-3FBF-6FB9-EC13-92D41132E016}" name="Nicola Turner" initials="" userId="S::N.Turner@ucas.ac.uk::e4630494-21d3-4c44-b2a5-fe23f02e32a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5087E"/>
    <a:srgbClr val="FFFFFF"/>
    <a:srgbClr val="C7EBFC"/>
    <a:srgbClr val="EA5095"/>
    <a:srgbClr val="57BF93"/>
    <a:srgbClr val="CAFBFA"/>
    <a:srgbClr val="12BCBC"/>
    <a:srgbClr val="FFE593"/>
    <a:srgbClr val="B1E1CC"/>
    <a:srgbClr val="F8AB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BD548-C8C7-416A-984D-1A64BE701127}" v="1" dt="2026-04-16T11:40:43.7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767" autoAdjust="0"/>
  </p:normalViewPr>
  <p:slideViewPr>
    <p:cSldViewPr snapToGrid="0" showGuides="1">
      <p:cViewPr varScale="1">
        <p:scale>
          <a:sx n="36" d="100"/>
          <a:sy n="36" d="100"/>
        </p:scale>
        <p:origin x="114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notesMaster" Target="notesMasters/notesMaster1.xml"/><Relationship Id="rId68" Type="http://schemas.openxmlformats.org/officeDocument/2006/relationships/font" Target="fonts/font4.fntdata"/><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8.xml"/><Relationship Id="rId82" Type="http://schemas.microsoft.com/office/2018/10/relationships/authors" Target="author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font" Target="fonts/font8.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font" Target="fonts/font3.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tags" Target="tags/tag1.xml"/><Relationship Id="rId7" Type="http://schemas.openxmlformats.org/officeDocument/2006/relationships/slideMaster" Target="slideMasters/slideMaster4.xml"/><Relationship Id="rId71"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font" Target="fonts/font2.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 Id="rId5" Type="http://schemas.openxmlformats.org/officeDocument/2006/relationships/image" Target="../media/image27.svg"/><Relationship Id="rId4" Type="http://schemas.openxmlformats.org/officeDocument/2006/relationships/image" Target="../media/image26.svg"/></Relationships>
</file>

<file path=ppt/diagrams/_rels/data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svg"/><Relationship Id="rId1" Type="http://schemas.openxmlformats.org/officeDocument/2006/relationships/image" Target="../media/image50.svg"/><Relationship Id="rId4" Type="http://schemas.openxmlformats.org/officeDocument/2006/relationships/image" Target="../media/image53.svg"/></Relationships>
</file>

<file path=ppt/diagrams/_rels/data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svg"/><Relationship Id="rId1" Type="http://schemas.openxmlformats.org/officeDocument/2006/relationships/image" Target="../media/image65.svg"/></Relationships>
</file>

<file path=ppt/diagrams/_rels/data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svg"/><Relationship Id="rId1" Type="http://schemas.openxmlformats.org/officeDocument/2006/relationships/image" Target="../media/image7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 Id="rId5" Type="http://schemas.openxmlformats.org/officeDocument/2006/relationships/image" Target="../media/image27.sv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svg"/><Relationship Id="rId1" Type="http://schemas.openxmlformats.org/officeDocument/2006/relationships/image" Target="../media/image50.svg"/><Relationship Id="rId4" Type="http://schemas.openxmlformats.org/officeDocument/2006/relationships/image" Target="../media/image5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svg"/><Relationship Id="rId1" Type="http://schemas.openxmlformats.org/officeDocument/2006/relationships/image" Target="../media/image6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svg"/><Relationship Id="rId1"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1" csCatId="colorful" phldr="1"/>
      <dgm:spPr/>
      <dgm:t>
        <a:bodyPr/>
        <a:lstStyle/>
        <a:p>
          <a:endParaRPr lang="en-GB"/>
        </a:p>
      </dgm:t>
    </dgm:pt>
    <dgm:pt modelId="{D6EB5AB3-6861-42C2-9C3D-725A9FFE65A1}">
      <dgm:prSet phldrT="[Text]" custT="1"/>
      <dgm:spPr/>
      <dgm:t>
        <a:bodyPr/>
        <a:lstStyle/>
        <a:p>
          <a:pPr>
            <a:lnSpc>
              <a:spcPct val="100000"/>
            </a:lnSpc>
            <a:defRPr cap="all"/>
          </a:pPr>
          <a:r>
            <a:rPr lang="en-GB" sz="4800">
              <a:latin typeface="Roboto" panose="02000000000000000000" pitchFamily="2" charset="0"/>
              <a:ea typeface="Roboto" panose="02000000000000000000" pitchFamily="2" charset="0"/>
              <a:cs typeface="Roboto" panose="02000000000000000000" pitchFamily="2" charset="0"/>
            </a:rPr>
            <a:t>Higher education</a:t>
          </a:r>
          <a:endParaRPr lang="en-GB" sz="4800" noProof="0">
            <a:latin typeface="Roboto" panose="02000000000000000000" pitchFamily="2" charset="0"/>
            <a:ea typeface="Roboto" panose="02000000000000000000" pitchFamily="2" charset="0"/>
            <a:cs typeface="Roboto" panose="02000000000000000000" pitchFamily="2" charset="0"/>
          </a:endParaRPr>
        </a:p>
      </dgm:t>
    </dgm:pt>
    <dgm:pt modelId="{96BEFF7B-9E86-420F-98F0-A490FCC02507}" type="parTrans" cxnId="{79DF289B-813A-4188-9094-901D7589B083}">
      <dgm:prSet/>
      <dgm:spPr/>
      <dgm:t>
        <a:bodyPr/>
        <a:lstStyle/>
        <a:p>
          <a:endParaRPr lang="en-GB" sz="4800"/>
        </a:p>
      </dgm:t>
    </dgm:pt>
    <dgm:pt modelId="{6EBA6B0D-057A-409A-95C2-8E0F5D68886B}" type="sibTrans" cxnId="{79DF289B-813A-4188-9094-901D7589B083}">
      <dgm:prSet/>
      <dgm:spPr/>
      <dgm:t>
        <a:bodyPr/>
        <a:lstStyle/>
        <a:p>
          <a:endParaRPr lang="en-GB" sz="4800"/>
        </a:p>
      </dgm:t>
    </dgm:pt>
    <dgm:pt modelId="{91FECA44-96FD-4828-92EC-CEFB3630EECA}">
      <dgm:prSet phldrT="[Text]" custT="1"/>
      <dgm:spPr/>
      <dgm:t>
        <a:bodyPr/>
        <a:lstStyle/>
        <a:p>
          <a:pPr>
            <a:lnSpc>
              <a:spcPct val="100000"/>
            </a:lnSpc>
            <a:defRPr cap="all"/>
          </a:pPr>
          <a:r>
            <a:rPr lang="en-GB" sz="4800">
              <a:latin typeface="Roboto" panose="02000000000000000000" pitchFamily="2" charset="0"/>
              <a:ea typeface="Roboto" panose="02000000000000000000" pitchFamily="2" charset="0"/>
              <a:cs typeface="Roboto" panose="02000000000000000000" pitchFamily="2" charset="0"/>
            </a:rPr>
            <a:t>Apprenticeships</a:t>
          </a:r>
        </a:p>
      </dgm:t>
    </dgm:pt>
    <dgm:pt modelId="{0A58372A-66E5-4281-82E8-A83DE9DA3F0A}" type="parTrans" cxnId="{3BC97B06-3049-4490-8930-A7285EB1EAED}">
      <dgm:prSet/>
      <dgm:spPr/>
      <dgm:t>
        <a:bodyPr/>
        <a:lstStyle/>
        <a:p>
          <a:endParaRPr lang="en-GB" sz="4800"/>
        </a:p>
      </dgm:t>
    </dgm:pt>
    <dgm:pt modelId="{4AAE0BFC-9CC6-4F73-B6FE-06EA2F2AE349}" type="sibTrans" cxnId="{3BC97B06-3049-4490-8930-A7285EB1EAED}">
      <dgm:prSet/>
      <dgm:spPr/>
      <dgm:t>
        <a:bodyPr/>
        <a:lstStyle/>
        <a:p>
          <a:endParaRPr lang="en-GB" sz="4800"/>
        </a:p>
      </dgm:t>
    </dgm:pt>
    <dgm:pt modelId="{7CDA7D70-7423-43BE-B04D-A0527E396E1D}">
      <dgm:prSet phldrT="[Text]" custT="1"/>
      <dgm:spPr/>
      <dgm:t>
        <a:bodyPr/>
        <a:lstStyle/>
        <a:p>
          <a:pPr>
            <a:lnSpc>
              <a:spcPct val="100000"/>
            </a:lnSpc>
            <a:defRPr cap="all"/>
          </a:pPr>
          <a:r>
            <a:rPr lang="en-GB" sz="4800">
              <a:latin typeface="Roboto" panose="02000000000000000000" pitchFamily="2" charset="0"/>
              <a:ea typeface="Roboto" panose="02000000000000000000" pitchFamily="2" charset="0"/>
              <a:cs typeface="Roboto" panose="02000000000000000000" pitchFamily="2" charset="0"/>
            </a:rPr>
            <a:t>Studying abroad</a:t>
          </a:r>
        </a:p>
      </dgm:t>
    </dgm:pt>
    <dgm:pt modelId="{3B6764CE-0884-4DFE-B6FF-37329FBDC1B6}" type="parTrans" cxnId="{B04D4DAA-8C7F-400B-ACC4-1D5D58891DAA}">
      <dgm:prSet/>
      <dgm:spPr/>
      <dgm:t>
        <a:bodyPr/>
        <a:lstStyle/>
        <a:p>
          <a:endParaRPr lang="en-GB" sz="4800"/>
        </a:p>
      </dgm:t>
    </dgm:pt>
    <dgm:pt modelId="{5BCE30D9-03FC-4BB4-9F6C-5468D9D1D2AC}" type="sibTrans" cxnId="{B04D4DAA-8C7F-400B-ACC4-1D5D58891DAA}">
      <dgm:prSet/>
      <dgm:spPr/>
      <dgm:t>
        <a:bodyPr/>
        <a:lstStyle/>
        <a:p>
          <a:endParaRPr lang="en-GB" sz="4800"/>
        </a:p>
      </dgm:t>
    </dgm:pt>
    <dgm:pt modelId="{B52CBEBB-6F7A-4399-B0CD-B69663FEA157}">
      <dgm:prSet custT="1"/>
      <dgm:spPr/>
      <dgm:t>
        <a:bodyPr/>
        <a:lstStyle/>
        <a:p>
          <a:pPr>
            <a:lnSpc>
              <a:spcPct val="100000"/>
            </a:lnSpc>
            <a:defRPr cap="all"/>
          </a:pPr>
          <a:r>
            <a:rPr lang="en-GB" sz="4800">
              <a:latin typeface="Roboto" panose="02000000000000000000" pitchFamily="2" charset="0"/>
              <a:ea typeface="Roboto" panose="02000000000000000000" pitchFamily="2" charset="0"/>
              <a:cs typeface="Roboto" panose="02000000000000000000" pitchFamily="2" charset="0"/>
            </a:rPr>
            <a:t>Gap year</a:t>
          </a:r>
        </a:p>
      </dgm:t>
    </dgm:pt>
    <dgm:pt modelId="{1423C269-B6AA-4469-9B18-CECE407521AA}" type="parTrans" cxnId="{0548A49C-CFC4-4D77-9B0B-9AC1CB06072C}">
      <dgm:prSet/>
      <dgm:spPr/>
      <dgm:t>
        <a:bodyPr/>
        <a:lstStyle/>
        <a:p>
          <a:endParaRPr lang="en-GB" sz="4800"/>
        </a:p>
      </dgm:t>
    </dgm:pt>
    <dgm:pt modelId="{947048E2-D6E0-4B7A-8215-C026B6085E53}" type="sibTrans" cxnId="{0548A49C-CFC4-4D77-9B0B-9AC1CB06072C}">
      <dgm:prSet/>
      <dgm:spPr/>
      <dgm:t>
        <a:bodyPr/>
        <a:lstStyle/>
        <a:p>
          <a:endParaRPr lang="en-GB" sz="4800"/>
        </a:p>
      </dgm:t>
    </dgm:pt>
    <dgm:pt modelId="{A5BA2B8B-5A4E-4C7E-B695-6432D82060E0}">
      <dgm:prSet custT="1"/>
      <dgm:spPr/>
      <dgm:t>
        <a:bodyPr/>
        <a:lstStyle/>
        <a:p>
          <a:pPr>
            <a:lnSpc>
              <a:spcPct val="100000"/>
            </a:lnSpc>
            <a:defRPr cap="all"/>
          </a:pPr>
          <a:r>
            <a:rPr lang="en-GB" sz="4800">
              <a:latin typeface="Roboto" panose="02000000000000000000" pitchFamily="2" charset="0"/>
              <a:ea typeface="Roboto" panose="02000000000000000000" pitchFamily="2" charset="0"/>
              <a:cs typeface="Roboto" panose="02000000000000000000" pitchFamily="2" charset="0"/>
            </a:rPr>
            <a:t>Getting a job</a:t>
          </a:r>
        </a:p>
      </dgm:t>
    </dgm:pt>
    <dgm:pt modelId="{CD90B12D-F367-4B28-9000-5419EAC61B46}" type="parTrans" cxnId="{8AB85C90-A44F-4E9F-8BCF-C5F897D8E632}">
      <dgm:prSet/>
      <dgm:spPr/>
      <dgm:t>
        <a:bodyPr/>
        <a:lstStyle/>
        <a:p>
          <a:endParaRPr lang="en-GB" sz="4800"/>
        </a:p>
      </dgm:t>
    </dgm:pt>
    <dgm:pt modelId="{82FE9E00-1491-442D-8FAA-4C33F6ADBCFE}" type="sibTrans" cxnId="{8AB85C90-A44F-4E9F-8BCF-C5F897D8E632}">
      <dgm:prSet/>
      <dgm:spPr/>
      <dgm:t>
        <a:bodyPr/>
        <a:lstStyle/>
        <a:p>
          <a:endParaRPr lang="en-GB" sz="4800"/>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24933">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BB2A59-15FB-4D2F-AA7B-0B7C697EB3D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1CB288B-CCD8-4E98-AB5D-FF3B62B7FF68}">
      <dgm:prSet custT="1"/>
      <dgm:spPr/>
      <dgm:t>
        <a:bodyPr/>
        <a:lstStyle/>
        <a:p>
          <a:pPr>
            <a:lnSpc>
              <a:spcPct val="100000"/>
            </a:lnSpc>
          </a:pPr>
          <a:r>
            <a:rPr lang="en-GB" sz="6000" cap="none">
              <a:latin typeface="Roboto Light" panose="02000000000000000000" pitchFamily="2" charset="0"/>
              <a:ea typeface="Roboto Light" panose="02000000000000000000" pitchFamily="2" charset="0"/>
              <a:cs typeface="Roboto Light" panose="02000000000000000000" pitchFamily="2" charset="0"/>
            </a:rPr>
            <a:t>Invisibility - Universities and colleges </a:t>
          </a:r>
          <a:r>
            <a:rPr lang="en-GB" sz="6000" b="1" cap="none">
              <a:latin typeface="Roboto Light" panose="02000000000000000000" pitchFamily="2" charset="0"/>
              <a:ea typeface="Roboto Light" panose="02000000000000000000" pitchFamily="2" charset="0"/>
              <a:cs typeface="Roboto Light" panose="02000000000000000000" pitchFamily="2" charset="0"/>
            </a:rPr>
            <a:t>can’t see </a:t>
          </a:r>
          <a:r>
            <a:rPr lang="en-GB" sz="6000" cap="none">
              <a:latin typeface="Roboto Light" panose="02000000000000000000" pitchFamily="2" charset="0"/>
              <a:ea typeface="Roboto Light" panose="02000000000000000000" pitchFamily="2" charset="0"/>
              <a:cs typeface="Roboto Light" panose="02000000000000000000" pitchFamily="2" charset="0"/>
            </a:rPr>
            <a:t>your other choices</a:t>
          </a:r>
          <a:endParaRPr lang="en-US" sz="6000" cap="none">
            <a:latin typeface="Roboto Light" panose="02000000000000000000" pitchFamily="2" charset="0"/>
            <a:ea typeface="Roboto Light" panose="02000000000000000000" pitchFamily="2" charset="0"/>
            <a:cs typeface="Roboto Light" panose="02000000000000000000" pitchFamily="2" charset="0"/>
          </a:endParaRPr>
        </a:p>
      </dgm:t>
    </dgm:pt>
    <dgm:pt modelId="{65E95559-3865-426B-B489-A00057BF6D3A}" type="parTrans" cxnId="{DA686835-8E54-47C3-8B89-F0FDDC64B113}">
      <dgm:prSet/>
      <dgm:spPr/>
      <dgm:t>
        <a:bodyPr/>
        <a:lstStyle/>
        <a:p>
          <a:endParaRPr lang="en-US" sz="6600">
            <a:latin typeface="Roboto Light" panose="02000000000000000000" pitchFamily="2" charset="0"/>
            <a:ea typeface="Roboto Light" panose="02000000000000000000" pitchFamily="2" charset="0"/>
            <a:cs typeface="Roboto Light" panose="02000000000000000000" pitchFamily="2" charset="0"/>
          </a:endParaRPr>
        </a:p>
      </dgm:t>
    </dgm:pt>
    <dgm:pt modelId="{F052F75A-BDBF-488C-A4CE-B9DB1509DB19}" type="sibTrans" cxnId="{DA686835-8E54-47C3-8B89-F0FDDC64B113}">
      <dgm:prSet/>
      <dgm:spPr/>
      <dgm:t>
        <a:bodyPr/>
        <a:lstStyle/>
        <a:p>
          <a:endParaRPr lang="en-US" sz="6000">
            <a:latin typeface="Roboto Light" panose="02000000000000000000" pitchFamily="2" charset="0"/>
            <a:ea typeface="Roboto Light" panose="02000000000000000000" pitchFamily="2" charset="0"/>
            <a:cs typeface="Roboto Light" panose="02000000000000000000" pitchFamily="2" charset="0"/>
          </a:endParaRPr>
        </a:p>
      </dgm:t>
    </dgm:pt>
    <dgm:pt modelId="{CC5B31B8-0775-4B34-AE43-04C6EAD3DE81}">
      <dgm:prSet custT="1"/>
      <dgm:spPr/>
      <dgm:t>
        <a:bodyPr/>
        <a:lstStyle/>
        <a:p>
          <a:pPr>
            <a:lnSpc>
              <a:spcPct val="100000"/>
            </a:lnSpc>
          </a:pPr>
          <a:r>
            <a:rPr lang="en-GB" sz="6000" cap="none">
              <a:latin typeface="Roboto Light" panose="02000000000000000000" pitchFamily="2" charset="0"/>
              <a:ea typeface="Roboto Light" panose="02000000000000000000" pitchFamily="2" charset="0"/>
              <a:cs typeface="Roboto Light" panose="02000000000000000000" pitchFamily="2" charset="0"/>
            </a:rPr>
            <a:t>Apply by the relevant </a:t>
          </a:r>
          <a:r>
            <a:rPr lang="en-GB" sz="6000" b="1" cap="none">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6000" cap="none">
              <a:latin typeface="Roboto Light" panose="02000000000000000000" pitchFamily="2" charset="0"/>
              <a:ea typeface="Roboto Light" panose="02000000000000000000" pitchFamily="2" charset="0"/>
              <a:cs typeface="Roboto Light" panose="02000000000000000000" pitchFamily="2" charset="0"/>
            </a:rPr>
            <a:t>.</a:t>
          </a:r>
          <a:endParaRPr lang="en-US" sz="6000" cap="none">
            <a:latin typeface="Roboto Light" panose="02000000000000000000" pitchFamily="2" charset="0"/>
            <a:ea typeface="Roboto Light" panose="02000000000000000000" pitchFamily="2" charset="0"/>
            <a:cs typeface="Roboto Light" panose="02000000000000000000" pitchFamily="2" charset="0"/>
          </a:endParaRPr>
        </a:p>
      </dgm:t>
    </dgm:pt>
    <dgm:pt modelId="{C30CA416-D31C-4219-B3DA-47E9FBB42917}" type="parTrans" cxnId="{4FC8D0D0-690F-4819-BC7E-10E958AA62E9}">
      <dgm:prSet/>
      <dgm:spPr/>
      <dgm:t>
        <a:bodyPr/>
        <a:lstStyle/>
        <a:p>
          <a:endParaRPr lang="en-US" sz="6600">
            <a:latin typeface="Roboto Light" panose="02000000000000000000" pitchFamily="2" charset="0"/>
            <a:ea typeface="Roboto Light" panose="02000000000000000000" pitchFamily="2" charset="0"/>
            <a:cs typeface="Roboto Light" panose="02000000000000000000" pitchFamily="2" charset="0"/>
          </a:endParaRPr>
        </a:p>
      </dgm:t>
    </dgm:pt>
    <dgm:pt modelId="{1DBEB920-4A1E-4956-8889-F5EAA2C19DA4}" type="sibTrans" cxnId="{4FC8D0D0-690F-4819-BC7E-10E958AA62E9}">
      <dgm:prSet/>
      <dgm:spPr/>
      <dgm:t>
        <a:bodyPr/>
        <a:lstStyle/>
        <a:p>
          <a:endParaRPr lang="en-US" sz="6000">
            <a:latin typeface="Roboto Light" panose="02000000000000000000" pitchFamily="2" charset="0"/>
            <a:ea typeface="Roboto Light" panose="02000000000000000000" pitchFamily="2" charset="0"/>
            <a:cs typeface="Roboto Light" panose="02000000000000000000" pitchFamily="2" charset="0"/>
          </a:endParaRPr>
        </a:p>
      </dgm:t>
    </dgm:pt>
    <dgm:pt modelId="{38965546-9269-4E4E-9EA4-82352B57533D}">
      <dgm:prSet custT="1"/>
      <dgm:spPr/>
      <dgm:t>
        <a:bodyPr/>
        <a:lstStyle/>
        <a:p>
          <a:pPr>
            <a:lnSpc>
              <a:spcPct val="100000"/>
            </a:lnSpc>
          </a:pPr>
          <a:r>
            <a:rPr lang="en-GB" sz="6000" b="1"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6000" cap="none" dirty="0">
              <a:latin typeface="Roboto Light" panose="02000000000000000000" pitchFamily="2" charset="0"/>
              <a:ea typeface="Roboto Light" panose="02000000000000000000" pitchFamily="2" charset="0"/>
              <a:cs typeface="Roboto Light" panose="02000000000000000000" pitchFamily="2" charset="0"/>
            </a:rPr>
            <a:t>, with some restrictions (medicine, veterinary, dentistry, Oxford and Cambridge).</a:t>
          </a:r>
          <a:endParaRPr lang="en-US" sz="60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247A938A-61F9-4621-BED3-190123930EB1}" type="parTrans" cxnId="{32562D5B-8ADE-4A96-9515-789DA7CCAD5A}">
      <dgm:prSet/>
      <dgm:spPr/>
      <dgm:t>
        <a:bodyPr/>
        <a:lstStyle/>
        <a:p>
          <a:endParaRPr lang="en-US" sz="6600">
            <a:latin typeface="Roboto Light" panose="02000000000000000000" pitchFamily="2" charset="0"/>
            <a:ea typeface="Roboto Light" panose="02000000000000000000" pitchFamily="2" charset="0"/>
            <a:cs typeface="Roboto Light" panose="02000000000000000000" pitchFamily="2" charset="0"/>
          </a:endParaRPr>
        </a:p>
      </dgm:t>
    </dgm:pt>
    <dgm:pt modelId="{C28C66DE-84F7-4494-9E2A-B2513A864C16}" type="sibTrans" cxnId="{32562D5B-8ADE-4A96-9515-789DA7CCAD5A}">
      <dgm:prSet/>
      <dgm:spPr/>
      <dgm:t>
        <a:bodyPr/>
        <a:lstStyle/>
        <a:p>
          <a:endParaRPr lang="en-US" sz="6000">
            <a:latin typeface="Roboto Light" panose="02000000000000000000" pitchFamily="2" charset="0"/>
            <a:ea typeface="Roboto Light" panose="02000000000000000000" pitchFamily="2" charset="0"/>
            <a:cs typeface="Roboto Light" panose="02000000000000000000" pitchFamily="2" charset="0"/>
          </a:endParaRPr>
        </a:p>
      </dgm:t>
    </dgm:pt>
    <dgm:pt modelId="{6B027420-D720-4E3D-8FAF-1F58B0134AC8}">
      <dgm:prSet custT="1"/>
      <dgm:spPr/>
      <dgm:t>
        <a:bodyPr/>
        <a:lstStyle/>
        <a:p>
          <a:pPr>
            <a:lnSpc>
              <a:spcPct val="100000"/>
            </a:lnSpc>
          </a:pPr>
          <a:r>
            <a:rPr lang="en-GB" sz="6000" b="1" cap="none" dirty="0">
              <a:latin typeface="Roboto Light" panose="02000000000000000000" pitchFamily="2" charset="0"/>
              <a:ea typeface="Roboto Light" panose="02000000000000000000" pitchFamily="2" charset="0"/>
              <a:cs typeface="Roboto Light" panose="02000000000000000000" pitchFamily="2" charset="0"/>
            </a:rPr>
            <a:t>Research</a:t>
          </a:r>
          <a:r>
            <a:rPr lang="en-GB" sz="6000" cap="none" dirty="0">
              <a:latin typeface="Roboto Light" panose="02000000000000000000" pitchFamily="2" charset="0"/>
              <a:ea typeface="Roboto Light" panose="02000000000000000000" pitchFamily="2" charset="0"/>
              <a:cs typeface="Roboto Light" panose="02000000000000000000" pitchFamily="2" charset="0"/>
            </a:rPr>
            <a:t> is key to a successful application.</a:t>
          </a:r>
          <a:endParaRPr lang="en-US" sz="60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34D0DFBF-FEF2-4AE6-AB68-9A18F574C697}" type="sibTrans" cxnId="{BAAFCFCE-F09B-4C03-A2F1-0D84D78128AA}">
      <dgm:prSet/>
      <dgm:spPr/>
      <dgm:t>
        <a:bodyPr/>
        <a:lstStyle/>
        <a:p>
          <a:endParaRPr lang="en-US" sz="6000">
            <a:latin typeface="Roboto Light" panose="02000000000000000000" pitchFamily="2" charset="0"/>
            <a:ea typeface="Roboto Light" panose="02000000000000000000" pitchFamily="2" charset="0"/>
            <a:cs typeface="Roboto Light" panose="02000000000000000000" pitchFamily="2" charset="0"/>
          </a:endParaRPr>
        </a:p>
      </dgm:t>
    </dgm:pt>
    <dgm:pt modelId="{5FAD3511-70E8-426A-85AA-910277DA686A}" type="parTrans" cxnId="{BAAFCFCE-F09B-4C03-A2F1-0D84D78128AA}">
      <dgm:prSet/>
      <dgm:spPr/>
      <dgm:t>
        <a:bodyPr/>
        <a:lstStyle/>
        <a:p>
          <a:endParaRPr lang="en-US" sz="6600">
            <a:latin typeface="Roboto Light" panose="02000000000000000000" pitchFamily="2" charset="0"/>
            <a:ea typeface="Roboto Light" panose="02000000000000000000" pitchFamily="2" charset="0"/>
            <a:cs typeface="Roboto Light" panose="02000000000000000000" pitchFamily="2" charset="0"/>
          </a:endParaRPr>
        </a:p>
      </dgm:t>
    </dgm:pt>
    <dgm:pt modelId="{D45983AB-8536-46D2-B7EA-AB8A50E9C42E}" type="pres">
      <dgm:prSet presAssocID="{2EBB2A59-15FB-4D2F-AA7B-0B7C697EB3D5}" presName="root" presStyleCnt="0">
        <dgm:presLayoutVars>
          <dgm:dir/>
          <dgm:resizeHandles val="exact"/>
        </dgm:presLayoutVars>
      </dgm:prSet>
      <dgm:spPr/>
    </dgm:pt>
    <dgm:pt modelId="{8AC40C60-2976-445C-8642-2B54C929EE3B}" type="pres">
      <dgm:prSet presAssocID="{C1CB288B-CCD8-4E98-AB5D-FF3B62B7FF68}" presName="compNode" presStyleCnt="0"/>
      <dgm:spPr/>
    </dgm:pt>
    <dgm:pt modelId="{51D07CA8-1CC8-43D6-AF69-4C76A7A876FE}" type="pres">
      <dgm:prSet presAssocID="{C1CB288B-CCD8-4E98-AB5D-FF3B62B7FF68}" presName="bgRect" presStyleLbl="bgShp" presStyleIdx="0" presStyleCnt="4"/>
      <dgm:spPr/>
    </dgm:pt>
    <dgm:pt modelId="{3905AF6B-7393-4300-A84D-505D7C1AB5F6}" type="pres">
      <dgm:prSet presAssocID="{C1CB288B-CCD8-4E98-AB5D-FF3B62B7FF68}"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choolhouse"/>
        </a:ext>
      </dgm:extLst>
    </dgm:pt>
    <dgm:pt modelId="{C5EB7393-05A5-4F49-A28F-A198498BD702}" type="pres">
      <dgm:prSet presAssocID="{C1CB288B-CCD8-4E98-AB5D-FF3B62B7FF68}" presName="spaceRect" presStyleCnt="0"/>
      <dgm:spPr/>
    </dgm:pt>
    <dgm:pt modelId="{383E2BA5-E1FB-4B91-BB41-74543094F55C}" type="pres">
      <dgm:prSet presAssocID="{C1CB288B-CCD8-4E98-AB5D-FF3B62B7FF68}" presName="parTx" presStyleLbl="revTx" presStyleIdx="0" presStyleCnt="4">
        <dgm:presLayoutVars>
          <dgm:chMax val="0"/>
          <dgm:chPref val="0"/>
        </dgm:presLayoutVars>
      </dgm:prSet>
      <dgm:spPr/>
    </dgm:pt>
    <dgm:pt modelId="{F77E6356-AACA-43C9-8D57-24594DFB7A10}" type="pres">
      <dgm:prSet presAssocID="{F052F75A-BDBF-488C-A4CE-B9DB1509DB19}" presName="sibTrans" presStyleCnt="0"/>
      <dgm:spPr/>
    </dgm:pt>
    <dgm:pt modelId="{6C53C249-BDFE-4E92-BFD4-611FC57B0103}" type="pres">
      <dgm:prSet presAssocID="{CC5B31B8-0775-4B34-AE43-04C6EAD3DE81}" presName="compNode" presStyleCnt="0"/>
      <dgm:spPr/>
    </dgm:pt>
    <dgm:pt modelId="{0CD2B9CD-4B95-43ED-8623-B3B788F4F701}" type="pres">
      <dgm:prSet presAssocID="{CC5B31B8-0775-4B34-AE43-04C6EAD3DE81}" presName="bgRect" presStyleLbl="bgShp" presStyleIdx="1" presStyleCnt="4"/>
      <dgm:spPr/>
    </dgm:pt>
    <dgm:pt modelId="{EE41F024-0A65-4AC6-8C27-6DE4262639D8}" type="pres">
      <dgm:prSet presAssocID="{CC5B31B8-0775-4B34-AE43-04C6EAD3DE81}"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F0B0534-299D-4D19-B297-DFA9B040841C}" type="pres">
      <dgm:prSet presAssocID="{CC5B31B8-0775-4B34-AE43-04C6EAD3DE81}" presName="spaceRect" presStyleCnt="0"/>
      <dgm:spPr/>
    </dgm:pt>
    <dgm:pt modelId="{7160392B-21BF-45F5-8304-D38F684F6C73}" type="pres">
      <dgm:prSet presAssocID="{CC5B31B8-0775-4B34-AE43-04C6EAD3DE81}" presName="parTx" presStyleLbl="revTx" presStyleIdx="1" presStyleCnt="4">
        <dgm:presLayoutVars>
          <dgm:chMax val="0"/>
          <dgm:chPref val="0"/>
        </dgm:presLayoutVars>
      </dgm:prSet>
      <dgm:spPr/>
    </dgm:pt>
    <dgm:pt modelId="{2EB74907-9404-401F-945A-A8C42D5C80DD}" type="pres">
      <dgm:prSet presAssocID="{1DBEB920-4A1E-4956-8889-F5EAA2C19DA4}" presName="sibTrans" presStyleCnt="0"/>
      <dgm:spPr/>
    </dgm:pt>
    <dgm:pt modelId="{6BF1A482-0A37-48DE-91C3-0FFB133E7E3F}" type="pres">
      <dgm:prSet presAssocID="{38965546-9269-4E4E-9EA4-82352B57533D}" presName="compNode" presStyleCnt="0"/>
      <dgm:spPr/>
    </dgm:pt>
    <dgm:pt modelId="{1F3B869D-415C-42DC-89F8-5437BE168FC0}" type="pres">
      <dgm:prSet presAssocID="{38965546-9269-4E4E-9EA4-82352B57533D}" presName="bgRect" presStyleLbl="bgShp" presStyleIdx="2" presStyleCnt="4"/>
      <dgm:spPr/>
    </dgm:pt>
    <dgm:pt modelId="{592824BB-8164-437E-948D-73F42A0D9B20}" type="pres">
      <dgm:prSet presAssocID="{38965546-9269-4E4E-9EA4-82352B57533D}"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oothbrush"/>
        </a:ext>
      </dgm:extLst>
    </dgm:pt>
    <dgm:pt modelId="{03689B6E-E8DC-4337-A5F2-3DEFD4737A22}" type="pres">
      <dgm:prSet presAssocID="{38965546-9269-4E4E-9EA4-82352B57533D}" presName="spaceRect" presStyleCnt="0"/>
      <dgm:spPr/>
    </dgm:pt>
    <dgm:pt modelId="{69F90170-A691-4DFF-BFCD-71F252B060DB}" type="pres">
      <dgm:prSet presAssocID="{38965546-9269-4E4E-9EA4-82352B57533D}" presName="parTx" presStyleLbl="revTx" presStyleIdx="2" presStyleCnt="4">
        <dgm:presLayoutVars>
          <dgm:chMax val="0"/>
          <dgm:chPref val="0"/>
        </dgm:presLayoutVars>
      </dgm:prSet>
      <dgm:spPr/>
    </dgm:pt>
    <dgm:pt modelId="{4236BF9F-CEA1-48C0-99ED-F0A736ADBEB6}" type="pres">
      <dgm:prSet presAssocID="{C28C66DE-84F7-4494-9E2A-B2513A864C16}" presName="sibTrans" presStyleCnt="0"/>
      <dgm:spPr/>
    </dgm:pt>
    <dgm:pt modelId="{3056C340-3CBF-4F4E-B1A9-001678C58736}" type="pres">
      <dgm:prSet presAssocID="{6B027420-D720-4E3D-8FAF-1F58B0134AC8}" presName="compNode" presStyleCnt="0"/>
      <dgm:spPr/>
    </dgm:pt>
    <dgm:pt modelId="{B2642303-7CD7-444D-ACC0-53F5836DED8A}" type="pres">
      <dgm:prSet presAssocID="{6B027420-D720-4E3D-8FAF-1F58B0134AC8}" presName="bgRect" presStyleLbl="bgShp" presStyleIdx="3" presStyleCnt="4"/>
      <dgm:spPr/>
    </dgm:pt>
    <dgm:pt modelId="{7FD4FF7F-1C5C-49C6-B8E8-FA81F88B6721}" type="pres">
      <dgm:prSet presAssocID="{6B027420-D720-4E3D-8FAF-1F58B0134AC8}"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ey"/>
        </a:ext>
      </dgm:extLst>
    </dgm:pt>
    <dgm:pt modelId="{D903C898-3E2F-4997-9BDC-9C4C3765379E}" type="pres">
      <dgm:prSet presAssocID="{6B027420-D720-4E3D-8FAF-1F58B0134AC8}" presName="spaceRect" presStyleCnt="0"/>
      <dgm:spPr/>
    </dgm:pt>
    <dgm:pt modelId="{5F5BD582-A511-48DA-BBD9-97590A74CAB4}" type="pres">
      <dgm:prSet presAssocID="{6B027420-D720-4E3D-8FAF-1F58B0134AC8}" presName="parTx" presStyleLbl="revTx" presStyleIdx="3" presStyleCnt="4">
        <dgm:presLayoutVars>
          <dgm:chMax val="0"/>
          <dgm:chPref val="0"/>
        </dgm:presLayoutVars>
      </dgm:prSet>
      <dgm:spPr/>
    </dgm:pt>
  </dgm:ptLst>
  <dgm:cxnLst>
    <dgm:cxn modelId="{06B36A0E-433C-4D6B-8C19-5C3C4D0A31F4}" type="presOf" srcId="{6B027420-D720-4E3D-8FAF-1F58B0134AC8}" destId="{5F5BD582-A511-48DA-BBD9-97590A74CAB4}" srcOrd="0" destOrd="0" presId="urn:microsoft.com/office/officeart/2018/2/layout/IconVerticalSolidList"/>
    <dgm:cxn modelId="{DA686835-8E54-47C3-8B89-F0FDDC64B113}" srcId="{2EBB2A59-15FB-4D2F-AA7B-0B7C697EB3D5}" destId="{C1CB288B-CCD8-4E98-AB5D-FF3B62B7FF68}" srcOrd="0" destOrd="0" parTransId="{65E95559-3865-426B-B489-A00057BF6D3A}" sibTransId="{F052F75A-BDBF-488C-A4CE-B9DB1509DB19}"/>
    <dgm:cxn modelId="{5E509937-1846-4E4D-87FC-A0D02BD8863D}" type="presOf" srcId="{C1CB288B-CCD8-4E98-AB5D-FF3B62B7FF68}" destId="{383E2BA5-E1FB-4B91-BB41-74543094F55C}" srcOrd="0" destOrd="0" presId="urn:microsoft.com/office/officeart/2018/2/layout/IconVerticalSolidList"/>
    <dgm:cxn modelId="{32562D5B-8ADE-4A96-9515-789DA7CCAD5A}" srcId="{2EBB2A59-15FB-4D2F-AA7B-0B7C697EB3D5}" destId="{38965546-9269-4E4E-9EA4-82352B57533D}" srcOrd="2" destOrd="0" parTransId="{247A938A-61F9-4621-BED3-190123930EB1}" sibTransId="{C28C66DE-84F7-4494-9E2A-B2513A864C16}"/>
    <dgm:cxn modelId="{B02C4DB0-CC6E-4F85-8D83-EAA46F9998B2}" type="presOf" srcId="{2EBB2A59-15FB-4D2F-AA7B-0B7C697EB3D5}" destId="{D45983AB-8536-46D2-B7EA-AB8A50E9C42E}" srcOrd="0" destOrd="0" presId="urn:microsoft.com/office/officeart/2018/2/layout/IconVerticalSolidList"/>
    <dgm:cxn modelId="{BAAFCFCE-F09B-4C03-A2F1-0D84D78128AA}" srcId="{2EBB2A59-15FB-4D2F-AA7B-0B7C697EB3D5}" destId="{6B027420-D720-4E3D-8FAF-1F58B0134AC8}" srcOrd="3" destOrd="0" parTransId="{5FAD3511-70E8-426A-85AA-910277DA686A}" sibTransId="{34D0DFBF-FEF2-4AE6-AB68-9A18F574C697}"/>
    <dgm:cxn modelId="{4FC8D0D0-690F-4819-BC7E-10E958AA62E9}" srcId="{2EBB2A59-15FB-4D2F-AA7B-0B7C697EB3D5}" destId="{CC5B31B8-0775-4B34-AE43-04C6EAD3DE81}" srcOrd="1" destOrd="0" parTransId="{C30CA416-D31C-4219-B3DA-47E9FBB42917}" sibTransId="{1DBEB920-4A1E-4956-8889-F5EAA2C19DA4}"/>
    <dgm:cxn modelId="{E42995EF-CA94-4FA9-A4DC-BB90897B6E3E}" type="presOf" srcId="{CC5B31B8-0775-4B34-AE43-04C6EAD3DE81}" destId="{7160392B-21BF-45F5-8304-D38F684F6C73}" srcOrd="0" destOrd="0" presId="urn:microsoft.com/office/officeart/2018/2/layout/IconVerticalSolidList"/>
    <dgm:cxn modelId="{B4D3E4FD-FE84-4092-A09D-9D62EE0E83A6}" type="presOf" srcId="{38965546-9269-4E4E-9EA4-82352B57533D}" destId="{69F90170-A691-4DFF-BFCD-71F252B060DB}" srcOrd="0" destOrd="0" presId="urn:microsoft.com/office/officeart/2018/2/layout/IconVerticalSolidList"/>
    <dgm:cxn modelId="{B7BB85E7-91AD-4ABE-9B64-7EE45376E2E8}" type="presParOf" srcId="{D45983AB-8536-46D2-B7EA-AB8A50E9C42E}" destId="{8AC40C60-2976-445C-8642-2B54C929EE3B}" srcOrd="0" destOrd="0" presId="urn:microsoft.com/office/officeart/2018/2/layout/IconVerticalSolidList"/>
    <dgm:cxn modelId="{16B9CD4D-D566-4686-BF12-22FEDFD114D3}" type="presParOf" srcId="{8AC40C60-2976-445C-8642-2B54C929EE3B}" destId="{51D07CA8-1CC8-43D6-AF69-4C76A7A876FE}" srcOrd="0" destOrd="0" presId="urn:microsoft.com/office/officeart/2018/2/layout/IconVerticalSolidList"/>
    <dgm:cxn modelId="{1FFCE5BB-8AE9-4319-B1B4-D516BA93EB67}" type="presParOf" srcId="{8AC40C60-2976-445C-8642-2B54C929EE3B}" destId="{3905AF6B-7393-4300-A84D-505D7C1AB5F6}" srcOrd="1" destOrd="0" presId="urn:microsoft.com/office/officeart/2018/2/layout/IconVerticalSolidList"/>
    <dgm:cxn modelId="{E7A6E4FD-5566-49A2-97CA-AC38DAFFA0B7}" type="presParOf" srcId="{8AC40C60-2976-445C-8642-2B54C929EE3B}" destId="{C5EB7393-05A5-4F49-A28F-A198498BD702}" srcOrd="2" destOrd="0" presId="urn:microsoft.com/office/officeart/2018/2/layout/IconVerticalSolidList"/>
    <dgm:cxn modelId="{EBE18AAD-7117-4191-90B7-034E31165065}" type="presParOf" srcId="{8AC40C60-2976-445C-8642-2B54C929EE3B}" destId="{383E2BA5-E1FB-4B91-BB41-74543094F55C}" srcOrd="3" destOrd="0" presId="urn:microsoft.com/office/officeart/2018/2/layout/IconVerticalSolidList"/>
    <dgm:cxn modelId="{4FACFBA6-E6AD-420F-928A-2EFBDABB8461}" type="presParOf" srcId="{D45983AB-8536-46D2-B7EA-AB8A50E9C42E}" destId="{F77E6356-AACA-43C9-8D57-24594DFB7A10}" srcOrd="1" destOrd="0" presId="urn:microsoft.com/office/officeart/2018/2/layout/IconVerticalSolidList"/>
    <dgm:cxn modelId="{25D571EB-1D08-4966-882B-4C43C4E2BAD1}" type="presParOf" srcId="{D45983AB-8536-46D2-B7EA-AB8A50E9C42E}" destId="{6C53C249-BDFE-4E92-BFD4-611FC57B0103}" srcOrd="2" destOrd="0" presId="urn:microsoft.com/office/officeart/2018/2/layout/IconVerticalSolidList"/>
    <dgm:cxn modelId="{31550C72-2C95-4FF5-BEAA-DE2F203D4FF5}" type="presParOf" srcId="{6C53C249-BDFE-4E92-BFD4-611FC57B0103}" destId="{0CD2B9CD-4B95-43ED-8623-B3B788F4F701}" srcOrd="0" destOrd="0" presId="urn:microsoft.com/office/officeart/2018/2/layout/IconVerticalSolidList"/>
    <dgm:cxn modelId="{B300C301-1D93-449E-B2EF-65832A195D15}" type="presParOf" srcId="{6C53C249-BDFE-4E92-BFD4-611FC57B0103}" destId="{EE41F024-0A65-4AC6-8C27-6DE4262639D8}" srcOrd="1" destOrd="0" presId="urn:microsoft.com/office/officeart/2018/2/layout/IconVerticalSolidList"/>
    <dgm:cxn modelId="{AC571FDF-5A21-4D83-B070-1DCEED01B7EE}" type="presParOf" srcId="{6C53C249-BDFE-4E92-BFD4-611FC57B0103}" destId="{FF0B0534-299D-4D19-B297-DFA9B040841C}" srcOrd="2" destOrd="0" presId="urn:microsoft.com/office/officeart/2018/2/layout/IconVerticalSolidList"/>
    <dgm:cxn modelId="{204B4DC4-795B-4F91-8AE4-1366C267F685}" type="presParOf" srcId="{6C53C249-BDFE-4E92-BFD4-611FC57B0103}" destId="{7160392B-21BF-45F5-8304-D38F684F6C73}" srcOrd="3" destOrd="0" presId="urn:microsoft.com/office/officeart/2018/2/layout/IconVerticalSolidList"/>
    <dgm:cxn modelId="{0B66EF1B-D145-4291-B942-5D120B97CBF5}" type="presParOf" srcId="{D45983AB-8536-46D2-B7EA-AB8A50E9C42E}" destId="{2EB74907-9404-401F-945A-A8C42D5C80DD}" srcOrd="3" destOrd="0" presId="urn:microsoft.com/office/officeart/2018/2/layout/IconVerticalSolidList"/>
    <dgm:cxn modelId="{9EBAA9A9-E37E-48AF-B89D-3CFD439CE4D7}" type="presParOf" srcId="{D45983AB-8536-46D2-B7EA-AB8A50E9C42E}" destId="{6BF1A482-0A37-48DE-91C3-0FFB133E7E3F}" srcOrd="4" destOrd="0" presId="urn:microsoft.com/office/officeart/2018/2/layout/IconVerticalSolidList"/>
    <dgm:cxn modelId="{1B25DCF9-1728-4A26-A76A-9D478687C664}" type="presParOf" srcId="{6BF1A482-0A37-48DE-91C3-0FFB133E7E3F}" destId="{1F3B869D-415C-42DC-89F8-5437BE168FC0}" srcOrd="0" destOrd="0" presId="urn:microsoft.com/office/officeart/2018/2/layout/IconVerticalSolidList"/>
    <dgm:cxn modelId="{B63C385A-E5A8-42D3-AF3A-937627D5FE58}" type="presParOf" srcId="{6BF1A482-0A37-48DE-91C3-0FFB133E7E3F}" destId="{592824BB-8164-437E-948D-73F42A0D9B20}" srcOrd="1" destOrd="0" presId="urn:microsoft.com/office/officeart/2018/2/layout/IconVerticalSolidList"/>
    <dgm:cxn modelId="{CD5A3B76-1C2E-4B9C-A87A-B3F2DC01E35D}" type="presParOf" srcId="{6BF1A482-0A37-48DE-91C3-0FFB133E7E3F}" destId="{03689B6E-E8DC-4337-A5F2-3DEFD4737A22}" srcOrd="2" destOrd="0" presId="urn:microsoft.com/office/officeart/2018/2/layout/IconVerticalSolidList"/>
    <dgm:cxn modelId="{9FCA7149-1CD6-4F80-B537-6EAC0E7BB3FE}" type="presParOf" srcId="{6BF1A482-0A37-48DE-91C3-0FFB133E7E3F}" destId="{69F90170-A691-4DFF-BFCD-71F252B060DB}" srcOrd="3" destOrd="0" presId="urn:microsoft.com/office/officeart/2018/2/layout/IconVerticalSolidList"/>
    <dgm:cxn modelId="{50E36629-525E-4047-AB94-2313A47A5A92}" type="presParOf" srcId="{D45983AB-8536-46D2-B7EA-AB8A50E9C42E}" destId="{4236BF9F-CEA1-48C0-99ED-F0A736ADBEB6}" srcOrd="5" destOrd="0" presId="urn:microsoft.com/office/officeart/2018/2/layout/IconVerticalSolidList"/>
    <dgm:cxn modelId="{FB33FCDE-6E72-4165-8695-BFD1CE3E6210}" type="presParOf" srcId="{D45983AB-8536-46D2-B7EA-AB8A50E9C42E}" destId="{3056C340-3CBF-4F4E-B1A9-001678C58736}" srcOrd="6" destOrd="0" presId="urn:microsoft.com/office/officeart/2018/2/layout/IconVerticalSolidList"/>
    <dgm:cxn modelId="{008DAF27-6996-4D68-8E8C-D9745EA50EF2}" type="presParOf" srcId="{3056C340-3CBF-4F4E-B1A9-001678C58736}" destId="{B2642303-7CD7-444D-ACC0-53F5836DED8A}" srcOrd="0" destOrd="0" presId="urn:microsoft.com/office/officeart/2018/2/layout/IconVerticalSolidList"/>
    <dgm:cxn modelId="{8AC049B4-DD6C-439D-AFE7-133028B89EEC}" type="presParOf" srcId="{3056C340-3CBF-4F4E-B1A9-001678C58736}" destId="{7FD4FF7F-1C5C-49C6-B8E8-FA81F88B6721}" srcOrd="1" destOrd="0" presId="urn:microsoft.com/office/officeart/2018/2/layout/IconVerticalSolidList"/>
    <dgm:cxn modelId="{47CCE319-6BC5-4246-96BD-A89074B45403}" type="presParOf" srcId="{3056C340-3CBF-4F4E-B1A9-001678C58736}" destId="{D903C898-3E2F-4997-9BDC-9C4C3765379E}" srcOrd="2" destOrd="0" presId="urn:microsoft.com/office/officeart/2018/2/layout/IconVerticalSolidList"/>
    <dgm:cxn modelId="{D00C6E3D-86E5-4DA7-9E67-27308EA0F72A}" type="presParOf" srcId="{3056C340-3CBF-4F4E-B1A9-001678C58736}" destId="{5F5BD582-A511-48DA-BBD9-97590A74CAB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26CF67-CDFB-45AE-B145-B987EC3E5365}" type="doc">
      <dgm:prSet loTypeId="urn:microsoft.com/office/officeart/2018/2/layout/IconVerticalSolidList" loCatId="icon" qsTypeId="urn:microsoft.com/office/officeart/2005/8/quickstyle/simple4" qsCatId="simple" csTypeId="urn:microsoft.com/office/officeart/2005/8/colors/accent6_5" csCatId="accent6" phldr="1"/>
      <dgm:spPr/>
      <dgm:t>
        <a:bodyPr/>
        <a:lstStyle/>
        <a:p>
          <a:endParaRPr lang="en-US"/>
        </a:p>
      </dgm:t>
    </dgm:pt>
    <dgm:pt modelId="{1148BBB9-BF2F-4689-B0C4-F774FFDA08BA}">
      <dgm:prSet custT="1"/>
      <dgm:spPr/>
      <dgm:t>
        <a:bodyPr/>
        <a:lstStyle/>
        <a:p>
          <a:pPr>
            <a:lnSpc>
              <a:spcPct val="100000"/>
            </a:lnSpc>
          </a:pPr>
          <a:r>
            <a:rPr lang="en-GB" sz="6600" b="0" i="0" kern="1200">
              <a:effectLst/>
              <a:latin typeface="Roboto Light "/>
              <a:ea typeface="+mn-ea"/>
              <a:cs typeface="+mn-cs"/>
            </a:rPr>
            <a:t>Why do you want to study this course or subject?</a:t>
          </a:r>
          <a:endParaRPr lang="en-US" sz="6600" b="0" i="0" kern="1200">
            <a:effectLst/>
            <a:latin typeface="Roboto Light "/>
            <a:ea typeface="+mn-ea"/>
            <a:cs typeface="+mn-cs"/>
          </a:endParaRPr>
        </a:p>
      </dgm:t>
    </dgm:pt>
    <dgm:pt modelId="{BF2204B6-B4B1-4EF1-B14B-2D1EEAAB1B24}" type="parTrans" cxnId="{6FB4795C-DEFE-4489-A2B9-0FAC210F1839}">
      <dgm:prSet/>
      <dgm:spPr/>
      <dgm:t>
        <a:bodyPr/>
        <a:lstStyle/>
        <a:p>
          <a:endParaRPr lang="en-US" sz="5400">
            <a:latin typeface="Roboto Light "/>
          </a:endParaRPr>
        </a:p>
      </dgm:t>
    </dgm:pt>
    <dgm:pt modelId="{B8DDF711-3D50-48EA-92C3-0FBAE977034B}" type="sibTrans" cxnId="{6FB4795C-DEFE-4489-A2B9-0FAC210F1839}">
      <dgm:prSet/>
      <dgm:spPr/>
      <dgm:t>
        <a:bodyPr/>
        <a:lstStyle/>
        <a:p>
          <a:endParaRPr lang="en-US" sz="5400">
            <a:latin typeface="Roboto Light "/>
          </a:endParaRPr>
        </a:p>
      </dgm:t>
    </dgm:pt>
    <dgm:pt modelId="{718C17D6-C24F-45C7-A4E2-799E77F01C92}">
      <dgm:prSet custT="1"/>
      <dgm:spPr/>
      <dgm:t>
        <a:bodyPr/>
        <a:lstStyle/>
        <a:p>
          <a:pPr>
            <a:lnSpc>
              <a:spcPct val="100000"/>
            </a:lnSpc>
          </a:pPr>
          <a:r>
            <a:rPr lang="en-GB" sz="6600" b="0" i="0">
              <a:effectLst/>
              <a:latin typeface="Roboto Light "/>
            </a:rPr>
            <a:t>How have your qualifications and studies helped you to prepare for this course or subject?</a:t>
          </a:r>
          <a:endParaRPr lang="en-US" sz="6600" b="0">
            <a:latin typeface="Roboto Light "/>
          </a:endParaRPr>
        </a:p>
      </dgm:t>
    </dgm:pt>
    <dgm:pt modelId="{4925B3D0-3BFF-4942-B8E6-079955F45EEE}" type="parTrans" cxnId="{6CFF328D-D197-4A2C-96E5-F372FCD16E29}">
      <dgm:prSet/>
      <dgm:spPr/>
      <dgm:t>
        <a:bodyPr/>
        <a:lstStyle/>
        <a:p>
          <a:endParaRPr lang="en-US" sz="5400">
            <a:latin typeface="Roboto Light "/>
          </a:endParaRPr>
        </a:p>
      </dgm:t>
    </dgm:pt>
    <dgm:pt modelId="{ACF78185-EB21-4217-B381-40931DBBC1B5}" type="sibTrans" cxnId="{6CFF328D-D197-4A2C-96E5-F372FCD16E29}">
      <dgm:prSet/>
      <dgm:spPr/>
      <dgm:t>
        <a:bodyPr/>
        <a:lstStyle/>
        <a:p>
          <a:endParaRPr lang="en-US" sz="5400">
            <a:latin typeface="Roboto Light "/>
          </a:endParaRPr>
        </a:p>
      </dgm:t>
    </dgm:pt>
    <dgm:pt modelId="{397704FC-CDBF-43E7-9B44-CFE4D9D1152A}">
      <dgm:prSet custT="1"/>
      <dgm:spPr/>
      <dgm:t>
        <a:bodyPr/>
        <a:lstStyle/>
        <a:p>
          <a:pPr>
            <a:lnSpc>
              <a:spcPct val="100000"/>
            </a:lnSpc>
          </a:pPr>
          <a:r>
            <a:rPr lang="en-GB" sz="6600" b="0" i="0">
              <a:effectLst/>
              <a:latin typeface="Roboto Light "/>
            </a:rPr>
            <a:t>What else have you done to prepare outside of education, and why are these experiences useful?</a:t>
          </a:r>
          <a:endParaRPr lang="en-US" sz="6600" b="0">
            <a:latin typeface="Roboto Light "/>
          </a:endParaRPr>
        </a:p>
      </dgm:t>
    </dgm:pt>
    <dgm:pt modelId="{88E3FDC8-1FC9-4270-8DA7-BDF64C383880}" type="parTrans" cxnId="{9C85080F-7056-40BD-A40F-E2A31C7F6FFB}">
      <dgm:prSet/>
      <dgm:spPr/>
      <dgm:t>
        <a:bodyPr/>
        <a:lstStyle/>
        <a:p>
          <a:endParaRPr lang="en-US" sz="5400">
            <a:latin typeface="Roboto Light "/>
          </a:endParaRPr>
        </a:p>
      </dgm:t>
    </dgm:pt>
    <dgm:pt modelId="{7962BD69-262A-4D3B-84A5-F8F8564F5FEB}" type="sibTrans" cxnId="{9C85080F-7056-40BD-A40F-E2A31C7F6FFB}">
      <dgm:prSet/>
      <dgm:spPr/>
      <dgm:t>
        <a:bodyPr/>
        <a:lstStyle/>
        <a:p>
          <a:endParaRPr lang="en-US" sz="5400">
            <a:latin typeface="Roboto Light "/>
          </a:endParaRPr>
        </a:p>
      </dgm:t>
    </dgm:pt>
    <dgm:pt modelId="{AF07A7E4-F084-47F3-A3C4-B43CC444540F}" type="pres">
      <dgm:prSet presAssocID="{9726CF67-CDFB-45AE-B145-B987EC3E5365}" presName="root" presStyleCnt="0">
        <dgm:presLayoutVars>
          <dgm:dir/>
          <dgm:resizeHandles val="exact"/>
        </dgm:presLayoutVars>
      </dgm:prSet>
      <dgm:spPr/>
    </dgm:pt>
    <dgm:pt modelId="{602F4A66-618C-4C18-844E-7C797CC28873}" type="pres">
      <dgm:prSet presAssocID="{1148BBB9-BF2F-4689-B0C4-F774FFDA08BA}" presName="compNode" presStyleCnt="0"/>
      <dgm:spPr/>
    </dgm:pt>
    <dgm:pt modelId="{0A1E4F69-54C3-4AD4-8AA1-A8EA1EC8D2B7}" type="pres">
      <dgm:prSet presAssocID="{1148BBB9-BF2F-4689-B0C4-F774FFDA08BA}" presName="bgRect" presStyleLbl="bgShp" presStyleIdx="0" presStyleCnt="3" custLinFactNeighborX="0" custLinFactNeighborY="3731"/>
      <dgm:spPr/>
    </dgm:pt>
    <dgm:pt modelId="{413DA795-E54A-4378-925B-F71B62D86671}" type="pres">
      <dgm:prSet presAssocID="{1148BBB9-BF2F-4689-B0C4-F774FFDA08BA}"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Lightbulb and gear with solid fill"/>
        </a:ext>
      </dgm:extLst>
    </dgm:pt>
    <dgm:pt modelId="{E686AB6B-5884-4B8B-B777-FBDE01827767}" type="pres">
      <dgm:prSet presAssocID="{1148BBB9-BF2F-4689-B0C4-F774FFDA08BA}" presName="spaceRect" presStyleCnt="0"/>
      <dgm:spPr/>
    </dgm:pt>
    <dgm:pt modelId="{5BD23485-7A20-4C6E-B752-B144EA5D74CC}" type="pres">
      <dgm:prSet presAssocID="{1148BBB9-BF2F-4689-B0C4-F774FFDA08BA}" presName="parTx" presStyleLbl="revTx" presStyleIdx="0" presStyleCnt="3">
        <dgm:presLayoutVars>
          <dgm:chMax val="0"/>
          <dgm:chPref val="0"/>
        </dgm:presLayoutVars>
      </dgm:prSet>
      <dgm:spPr/>
    </dgm:pt>
    <dgm:pt modelId="{BF030107-DB25-48C1-907B-84259D92A5B4}" type="pres">
      <dgm:prSet presAssocID="{B8DDF711-3D50-48EA-92C3-0FBAE977034B}" presName="sibTrans" presStyleCnt="0"/>
      <dgm:spPr/>
    </dgm:pt>
    <dgm:pt modelId="{90C1679F-5AA3-4EB6-8FCE-62FAF77CDE57}" type="pres">
      <dgm:prSet presAssocID="{718C17D6-C24F-45C7-A4E2-799E77F01C92}" presName="compNode" presStyleCnt="0"/>
      <dgm:spPr/>
    </dgm:pt>
    <dgm:pt modelId="{51047958-E95F-4701-809B-AA39D0E7B327}" type="pres">
      <dgm:prSet presAssocID="{718C17D6-C24F-45C7-A4E2-799E77F01C92}" presName="bgRect" presStyleLbl="bgShp" presStyleIdx="1" presStyleCnt="3"/>
      <dgm:spPr/>
    </dgm:pt>
    <dgm:pt modelId="{3478A8BE-3521-4641-BA76-EEF7E697BDA9}" type="pres">
      <dgm:prSet presAssocID="{718C17D6-C24F-45C7-A4E2-799E77F01C92}"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emote learning language with solid fill"/>
        </a:ext>
      </dgm:extLst>
    </dgm:pt>
    <dgm:pt modelId="{2E072252-980E-43A3-95E9-5C3C44C40CF6}" type="pres">
      <dgm:prSet presAssocID="{718C17D6-C24F-45C7-A4E2-799E77F01C92}" presName="spaceRect" presStyleCnt="0"/>
      <dgm:spPr/>
    </dgm:pt>
    <dgm:pt modelId="{B8C46AE8-8B62-47EC-AFB8-A69C4CF31F83}" type="pres">
      <dgm:prSet presAssocID="{718C17D6-C24F-45C7-A4E2-799E77F01C92}" presName="parTx" presStyleLbl="revTx" presStyleIdx="1" presStyleCnt="3">
        <dgm:presLayoutVars>
          <dgm:chMax val="0"/>
          <dgm:chPref val="0"/>
        </dgm:presLayoutVars>
      </dgm:prSet>
      <dgm:spPr/>
    </dgm:pt>
    <dgm:pt modelId="{F270F566-00DD-4DD1-8756-8D6846A6CC24}" type="pres">
      <dgm:prSet presAssocID="{ACF78185-EB21-4217-B381-40931DBBC1B5}" presName="sibTrans" presStyleCnt="0"/>
      <dgm:spPr/>
    </dgm:pt>
    <dgm:pt modelId="{82267A56-5113-41FA-8A48-748107D32988}" type="pres">
      <dgm:prSet presAssocID="{397704FC-CDBF-43E7-9B44-CFE4D9D1152A}" presName="compNode" presStyleCnt="0"/>
      <dgm:spPr/>
    </dgm:pt>
    <dgm:pt modelId="{879E6FE2-40FC-4925-AEC7-4BFFDDB299D0}" type="pres">
      <dgm:prSet presAssocID="{397704FC-CDBF-43E7-9B44-CFE4D9D1152A}" presName="bgRect" presStyleLbl="bgShp" presStyleIdx="2" presStyleCnt="3"/>
      <dgm:spPr/>
    </dgm:pt>
    <dgm:pt modelId="{0C21E035-8DB8-4B2B-9689-A569C4DDCCED}" type="pres">
      <dgm:prSet presAssocID="{397704FC-CDBF-43E7-9B44-CFE4D9D1152A}"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ostit Notes with solid fill"/>
        </a:ext>
      </dgm:extLst>
    </dgm:pt>
    <dgm:pt modelId="{3F561599-B306-4644-A208-A3D17F570DA9}" type="pres">
      <dgm:prSet presAssocID="{397704FC-CDBF-43E7-9B44-CFE4D9D1152A}" presName="spaceRect" presStyleCnt="0"/>
      <dgm:spPr/>
    </dgm:pt>
    <dgm:pt modelId="{C5AF6709-EC28-4F0F-93FA-B0F4D3C4AF77}" type="pres">
      <dgm:prSet presAssocID="{397704FC-CDBF-43E7-9B44-CFE4D9D1152A}" presName="parTx" presStyleLbl="revTx" presStyleIdx="2" presStyleCnt="3">
        <dgm:presLayoutVars>
          <dgm:chMax val="0"/>
          <dgm:chPref val="0"/>
        </dgm:presLayoutVars>
      </dgm:prSet>
      <dgm:spPr/>
    </dgm:pt>
  </dgm:ptLst>
  <dgm:cxnLst>
    <dgm:cxn modelId="{8B19EE0D-AD49-4917-961C-69F0AC8BA818}" type="presOf" srcId="{9726CF67-CDFB-45AE-B145-B987EC3E5365}" destId="{AF07A7E4-F084-47F3-A3C4-B43CC444540F}" srcOrd="0" destOrd="0" presId="urn:microsoft.com/office/officeart/2018/2/layout/IconVerticalSolidList"/>
    <dgm:cxn modelId="{9C85080F-7056-40BD-A40F-E2A31C7F6FFB}" srcId="{9726CF67-CDFB-45AE-B145-B987EC3E5365}" destId="{397704FC-CDBF-43E7-9B44-CFE4D9D1152A}" srcOrd="2" destOrd="0" parTransId="{88E3FDC8-1FC9-4270-8DA7-BDF64C383880}" sibTransId="{7962BD69-262A-4D3B-84A5-F8F8564F5FEB}"/>
    <dgm:cxn modelId="{6FB4795C-DEFE-4489-A2B9-0FAC210F1839}" srcId="{9726CF67-CDFB-45AE-B145-B987EC3E5365}" destId="{1148BBB9-BF2F-4689-B0C4-F774FFDA08BA}" srcOrd="0" destOrd="0" parTransId="{BF2204B6-B4B1-4EF1-B14B-2D1EEAAB1B24}" sibTransId="{B8DDF711-3D50-48EA-92C3-0FBAE977034B}"/>
    <dgm:cxn modelId="{A4E2F248-9BE5-4765-9522-79103E210C56}" type="presOf" srcId="{397704FC-CDBF-43E7-9B44-CFE4D9D1152A}" destId="{C5AF6709-EC28-4F0F-93FA-B0F4D3C4AF77}" srcOrd="0" destOrd="0" presId="urn:microsoft.com/office/officeart/2018/2/layout/IconVerticalSolidList"/>
    <dgm:cxn modelId="{6CFF328D-D197-4A2C-96E5-F372FCD16E29}" srcId="{9726CF67-CDFB-45AE-B145-B987EC3E5365}" destId="{718C17D6-C24F-45C7-A4E2-799E77F01C92}" srcOrd="1" destOrd="0" parTransId="{4925B3D0-3BFF-4942-B8E6-079955F45EEE}" sibTransId="{ACF78185-EB21-4217-B381-40931DBBC1B5}"/>
    <dgm:cxn modelId="{AF8828EB-FD80-4688-9641-744720B902E8}" type="presOf" srcId="{718C17D6-C24F-45C7-A4E2-799E77F01C92}" destId="{B8C46AE8-8B62-47EC-AFB8-A69C4CF31F83}" srcOrd="0" destOrd="0" presId="urn:microsoft.com/office/officeart/2018/2/layout/IconVerticalSolidList"/>
    <dgm:cxn modelId="{74917AED-3156-46CA-BAD7-0DB5AF266CD0}" type="presOf" srcId="{1148BBB9-BF2F-4689-B0C4-F774FFDA08BA}" destId="{5BD23485-7A20-4C6E-B752-B144EA5D74CC}" srcOrd="0" destOrd="0" presId="urn:microsoft.com/office/officeart/2018/2/layout/IconVerticalSolidList"/>
    <dgm:cxn modelId="{21188DF8-BD77-4984-9E80-A368A34C567B}" type="presParOf" srcId="{AF07A7E4-F084-47F3-A3C4-B43CC444540F}" destId="{602F4A66-618C-4C18-844E-7C797CC28873}" srcOrd="0" destOrd="0" presId="urn:microsoft.com/office/officeart/2018/2/layout/IconVerticalSolidList"/>
    <dgm:cxn modelId="{50C35C5B-AE11-4153-96C3-7F5D5D29CF63}" type="presParOf" srcId="{602F4A66-618C-4C18-844E-7C797CC28873}" destId="{0A1E4F69-54C3-4AD4-8AA1-A8EA1EC8D2B7}" srcOrd="0" destOrd="0" presId="urn:microsoft.com/office/officeart/2018/2/layout/IconVerticalSolidList"/>
    <dgm:cxn modelId="{AEECCD09-A7DE-4B1D-B611-763CF7472996}" type="presParOf" srcId="{602F4A66-618C-4C18-844E-7C797CC28873}" destId="{413DA795-E54A-4378-925B-F71B62D86671}" srcOrd="1" destOrd="0" presId="urn:microsoft.com/office/officeart/2018/2/layout/IconVerticalSolidList"/>
    <dgm:cxn modelId="{52CB94AC-11EB-4C26-BB67-E73CDCEF97B5}" type="presParOf" srcId="{602F4A66-618C-4C18-844E-7C797CC28873}" destId="{E686AB6B-5884-4B8B-B777-FBDE01827767}" srcOrd="2" destOrd="0" presId="urn:microsoft.com/office/officeart/2018/2/layout/IconVerticalSolidList"/>
    <dgm:cxn modelId="{F84C8DA5-655C-4143-B90A-ED3838C7D708}" type="presParOf" srcId="{602F4A66-618C-4C18-844E-7C797CC28873}" destId="{5BD23485-7A20-4C6E-B752-B144EA5D74CC}" srcOrd="3" destOrd="0" presId="urn:microsoft.com/office/officeart/2018/2/layout/IconVerticalSolidList"/>
    <dgm:cxn modelId="{053FF5E1-8D4F-4343-BB72-91C85E2736A2}" type="presParOf" srcId="{AF07A7E4-F084-47F3-A3C4-B43CC444540F}" destId="{BF030107-DB25-48C1-907B-84259D92A5B4}" srcOrd="1" destOrd="0" presId="urn:microsoft.com/office/officeart/2018/2/layout/IconVerticalSolidList"/>
    <dgm:cxn modelId="{A332A706-9B07-4F29-B662-EE2872ADDD50}" type="presParOf" srcId="{AF07A7E4-F084-47F3-A3C4-B43CC444540F}" destId="{90C1679F-5AA3-4EB6-8FCE-62FAF77CDE57}" srcOrd="2" destOrd="0" presId="urn:microsoft.com/office/officeart/2018/2/layout/IconVerticalSolidList"/>
    <dgm:cxn modelId="{84DDA0C0-4A8E-407F-B1A0-7F9EC8735715}" type="presParOf" srcId="{90C1679F-5AA3-4EB6-8FCE-62FAF77CDE57}" destId="{51047958-E95F-4701-809B-AA39D0E7B327}" srcOrd="0" destOrd="0" presId="urn:microsoft.com/office/officeart/2018/2/layout/IconVerticalSolidList"/>
    <dgm:cxn modelId="{A66111C1-B6BC-43D7-B0DC-BCA058CF16A9}" type="presParOf" srcId="{90C1679F-5AA3-4EB6-8FCE-62FAF77CDE57}" destId="{3478A8BE-3521-4641-BA76-EEF7E697BDA9}" srcOrd="1" destOrd="0" presId="urn:microsoft.com/office/officeart/2018/2/layout/IconVerticalSolidList"/>
    <dgm:cxn modelId="{D429324E-7447-40D1-9735-1F19A78F88AB}" type="presParOf" srcId="{90C1679F-5AA3-4EB6-8FCE-62FAF77CDE57}" destId="{2E072252-980E-43A3-95E9-5C3C44C40CF6}" srcOrd="2" destOrd="0" presId="urn:microsoft.com/office/officeart/2018/2/layout/IconVerticalSolidList"/>
    <dgm:cxn modelId="{5F4F1231-819E-4ED4-A50D-DA002D92AA1D}" type="presParOf" srcId="{90C1679F-5AA3-4EB6-8FCE-62FAF77CDE57}" destId="{B8C46AE8-8B62-47EC-AFB8-A69C4CF31F83}" srcOrd="3" destOrd="0" presId="urn:microsoft.com/office/officeart/2018/2/layout/IconVerticalSolidList"/>
    <dgm:cxn modelId="{C5263E87-E1C1-47C2-83AD-6F1FE31EDD46}" type="presParOf" srcId="{AF07A7E4-F084-47F3-A3C4-B43CC444540F}" destId="{F270F566-00DD-4DD1-8756-8D6846A6CC24}" srcOrd="3" destOrd="0" presId="urn:microsoft.com/office/officeart/2018/2/layout/IconVerticalSolidList"/>
    <dgm:cxn modelId="{4948EC16-A052-4B56-8304-B669E091E928}" type="presParOf" srcId="{AF07A7E4-F084-47F3-A3C4-B43CC444540F}" destId="{82267A56-5113-41FA-8A48-748107D32988}" srcOrd="4" destOrd="0" presId="urn:microsoft.com/office/officeart/2018/2/layout/IconVerticalSolidList"/>
    <dgm:cxn modelId="{C19C83BF-20E3-4143-815D-135BC0376DED}" type="presParOf" srcId="{82267A56-5113-41FA-8A48-748107D32988}" destId="{879E6FE2-40FC-4925-AEC7-4BFFDDB299D0}" srcOrd="0" destOrd="0" presId="urn:microsoft.com/office/officeart/2018/2/layout/IconVerticalSolidList"/>
    <dgm:cxn modelId="{52A9E036-0E2B-4FC5-B63D-E0E240C037A8}" type="presParOf" srcId="{82267A56-5113-41FA-8A48-748107D32988}" destId="{0C21E035-8DB8-4B2B-9689-A569C4DDCCED}" srcOrd="1" destOrd="0" presId="urn:microsoft.com/office/officeart/2018/2/layout/IconVerticalSolidList"/>
    <dgm:cxn modelId="{2210E98D-C5D9-4323-ACD3-8F4FAD78A574}" type="presParOf" srcId="{82267A56-5113-41FA-8A48-748107D32988}" destId="{3F561599-B306-4644-A208-A3D17F570DA9}" srcOrd="2" destOrd="0" presId="urn:microsoft.com/office/officeart/2018/2/layout/IconVerticalSolidList"/>
    <dgm:cxn modelId="{3A0C646F-A49D-4CCD-99C3-1C3F0ABA9739}" type="presParOf" srcId="{82267A56-5113-41FA-8A48-748107D32988}" destId="{C5AF6709-EC28-4F0F-93FA-B0F4D3C4AF7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9F0D1F0-B203-4346-80E6-B68A6BA0571A}" type="doc">
      <dgm:prSet loTypeId="urn:microsoft.com/office/officeart/2011/layout/RadialPictureList" loCatId="officeonline" qsTypeId="urn:microsoft.com/office/officeart/2005/8/quickstyle/simple1" qsCatId="simple" csTypeId="urn:microsoft.com/office/officeart/2005/8/colors/accent1_4" csCatId="accent1" phldr="1"/>
      <dgm:spPr/>
      <dgm:t>
        <a:bodyPr/>
        <a:lstStyle/>
        <a:p>
          <a:endParaRPr lang="en-GB"/>
        </a:p>
      </dgm:t>
    </dgm:pt>
    <dgm:pt modelId="{09A9896C-786B-415F-9283-85265B8CDCFC}">
      <dgm:prSet phldrT="[Text]"/>
      <dgm:spPr>
        <a:blipFill rotWithShape="0">
          <a:blip xmlns:r="http://schemas.openxmlformats.org/officeDocument/2006/relationships" r:embed="rId1"/>
          <a:srcRect/>
          <a:stretch>
            <a:fillRect l="-43000" r="-43000"/>
          </a:stretch>
        </a:blipFill>
      </dgm:spPr>
      <dgm:t>
        <a:bodyPr/>
        <a:lstStyle/>
        <a:p>
          <a:r>
            <a:rPr lang="en-GB"/>
            <a:t> </a:t>
          </a:r>
        </a:p>
      </dgm:t>
    </dgm:pt>
    <dgm:pt modelId="{A1C9AF8B-F60D-4AA3-A56A-85A2AD6566F4}" type="parTrans" cxnId="{0A212063-4089-41E4-961F-0B150250CF86}">
      <dgm:prSet/>
      <dgm:spPr/>
      <dgm:t>
        <a:bodyPr/>
        <a:lstStyle/>
        <a:p>
          <a:endParaRPr lang="en-GB"/>
        </a:p>
      </dgm:t>
    </dgm:pt>
    <dgm:pt modelId="{1090B596-3186-4A8A-BA8A-2617E19AC1B6}" type="sibTrans" cxnId="{0A212063-4089-41E4-961F-0B150250CF86}">
      <dgm:prSet/>
      <dgm:spPr/>
      <dgm:t>
        <a:bodyPr/>
        <a:lstStyle/>
        <a:p>
          <a:endParaRPr lang="en-GB"/>
        </a:p>
      </dgm:t>
    </dgm:pt>
    <dgm:pt modelId="{86A24024-F00A-4D86-8D9B-0B7D1F9D6CC7}">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Study</a:t>
          </a:r>
        </a:p>
      </dgm:t>
    </dgm:pt>
    <dgm:pt modelId="{1053C5A4-CE59-4DE2-A770-EF9428B125C5}" type="parTrans" cxnId="{20750699-57E0-491C-9119-6C836EE7756F}">
      <dgm:prSet/>
      <dgm:spPr/>
      <dgm:t>
        <a:bodyPr/>
        <a:lstStyle/>
        <a:p>
          <a:endParaRPr lang="en-GB"/>
        </a:p>
      </dgm:t>
    </dgm:pt>
    <dgm:pt modelId="{BC670BC8-527D-4ACE-8283-1B46A149E465}" type="sibTrans" cxnId="{20750699-57E0-491C-9119-6C836EE7756F}">
      <dgm:prSet/>
      <dgm:spPr/>
      <dgm:t>
        <a:bodyPr/>
        <a:lstStyle/>
        <a:p>
          <a:endParaRPr lang="en-GB"/>
        </a:p>
      </dgm:t>
    </dgm:pt>
    <dgm:pt modelId="{4EDE402B-C1B3-4722-9DB9-1772655E1B21}">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Job</a:t>
          </a:r>
        </a:p>
      </dgm:t>
    </dgm:pt>
    <dgm:pt modelId="{ECE1245C-7EB4-478C-BEC4-846DF5F3E112}" type="parTrans" cxnId="{AC02D635-0982-47AA-AA45-532EFC8B1F0B}">
      <dgm:prSet/>
      <dgm:spPr/>
      <dgm:t>
        <a:bodyPr/>
        <a:lstStyle/>
        <a:p>
          <a:endParaRPr lang="en-GB"/>
        </a:p>
      </dgm:t>
    </dgm:pt>
    <dgm:pt modelId="{64F5B4C9-44A2-469C-BB09-927E496D3081}" type="sibTrans" cxnId="{AC02D635-0982-47AA-AA45-532EFC8B1F0B}">
      <dgm:prSet/>
      <dgm:spPr/>
      <dgm:t>
        <a:bodyPr/>
        <a:lstStyle/>
        <a:p>
          <a:endParaRPr lang="en-GB"/>
        </a:p>
      </dgm:t>
    </dgm:pt>
    <dgm:pt modelId="{276CBC55-4B02-4BF8-925C-2376FDC460C6}">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Wage*</a:t>
          </a:r>
        </a:p>
      </dgm:t>
    </dgm:pt>
    <dgm:pt modelId="{5711502F-3F58-4330-BAE3-A5E7B2064569}" type="parTrans" cxnId="{57605B12-4645-4CB1-BAE1-3AB465D8379B}">
      <dgm:prSet/>
      <dgm:spPr/>
      <dgm:t>
        <a:bodyPr/>
        <a:lstStyle/>
        <a:p>
          <a:endParaRPr lang="en-GB"/>
        </a:p>
      </dgm:t>
    </dgm:pt>
    <dgm:pt modelId="{B1BF2608-75CF-459F-B0C3-9E72737312E1}" type="sibTrans" cxnId="{57605B12-4645-4CB1-BAE1-3AB465D8379B}">
      <dgm:prSet/>
      <dgm:spPr/>
      <dgm:t>
        <a:bodyPr/>
        <a:lstStyle/>
        <a:p>
          <a:endParaRPr lang="en-GB"/>
        </a:p>
      </dgm:t>
    </dgm:pt>
    <dgm:pt modelId="{E15F7965-1917-4DED-A4AC-E2900D804E54}" type="pres">
      <dgm:prSet presAssocID="{29F0D1F0-B203-4346-80E6-B68A6BA0571A}" presName="Name0" presStyleCnt="0">
        <dgm:presLayoutVars>
          <dgm:chMax val="1"/>
          <dgm:chPref val="1"/>
          <dgm:dir/>
          <dgm:resizeHandles/>
        </dgm:presLayoutVars>
      </dgm:prSet>
      <dgm:spPr/>
    </dgm:pt>
    <dgm:pt modelId="{707576E3-FA49-40C2-89DE-6705E4F172BE}" type="pres">
      <dgm:prSet presAssocID="{09A9896C-786B-415F-9283-85265B8CDCFC}" presName="Parent" presStyleLbl="node1" presStyleIdx="0" presStyleCnt="2" custScaleX="127432" custScaleY="133037" custLinFactNeighborX="1212" custLinFactNeighborY="200">
        <dgm:presLayoutVars>
          <dgm:chMax val="4"/>
          <dgm:chPref val="3"/>
        </dgm:presLayoutVars>
      </dgm:prSet>
      <dgm:spPr/>
    </dgm:pt>
    <dgm:pt modelId="{EFE67232-8B1A-45B3-8407-9404BCD6F82D}" type="pres">
      <dgm:prSet presAssocID="{86A24024-F00A-4D86-8D9B-0B7D1F9D6CC7}" presName="Accent" presStyleLbl="node1" presStyleIdx="1" presStyleCnt="2"/>
      <dgm:spPr/>
    </dgm:pt>
    <dgm:pt modelId="{D5247B6F-1A62-4E15-A4A0-69298D5B1D0F}" type="pres">
      <dgm:prSet presAssocID="{86A24024-F00A-4D86-8D9B-0B7D1F9D6CC7}" presName="Image1" presStyleLbl="fgImgPlace1" presStyleIdx="0"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pt>
    <dgm:pt modelId="{3A9F9A81-7B49-47B2-A4C5-0F27D1AB0687}" type="pres">
      <dgm:prSet presAssocID="{86A24024-F00A-4D86-8D9B-0B7D1F9D6CC7}" presName="Child1" presStyleLbl="revTx" presStyleIdx="0" presStyleCnt="3">
        <dgm:presLayoutVars>
          <dgm:chMax val="0"/>
          <dgm:chPref val="0"/>
          <dgm:bulletEnabled val="1"/>
        </dgm:presLayoutVars>
      </dgm:prSet>
      <dgm:spPr/>
    </dgm:pt>
    <dgm:pt modelId="{D34048D2-26F2-41FB-B2F3-6368A49F7B53}" type="pres">
      <dgm:prSet presAssocID="{4EDE402B-C1B3-4722-9DB9-1772655E1B21}" presName="Image2" presStyleCnt="0"/>
      <dgm:spPr/>
    </dgm:pt>
    <dgm:pt modelId="{7F7115EC-93F6-4DFD-BE44-5B566FC6F13C}" type="pres">
      <dgm:prSet presAssocID="{4EDE402B-C1B3-4722-9DB9-1772655E1B21}" presName="Image" presStyleLbl="fgImgPlace1" presStyleIdx="1"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l="-1000" r="-1000"/>
          </a:stretch>
        </a:blipFill>
      </dgm:spPr>
    </dgm:pt>
    <dgm:pt modelId="{02A45EF5-6B23-4A88-B37A-7A90556FDE13}" type="pres">
      <dgm:prSet presAssocID="{4EDE402B-C1B3-4722-9DB9-1772655E1B21}" presName="Child2" presStyleLbl="revTx" presStyleIdx="1" presStyleCnt="3">
        <dgm:presLayoutVars>
          <dgm:chMax val="0"/>
          <dgm:chPref val="0"/>
          <dgm:bulletEnabled val="1"/>
        </dgm:presLayoutVars>
      </dgm:prSet>
      <dgm:spPr/>
    </dgm:pt>
    <dgm:pt modelId="{55D9C5A1-75BF-46E0-B5FC-F7F570ED4318}" type="pres">
      <dgm:prSet presAssocID="{276CBC55-4B02-4BF8-925C-2376FDC460C6}" presName="Image3" presStyleCnt="0"/>
      <dgm:spPr/>
    </dgm:pt>
    <dgm:pt modelId="{F5C94676-FB89-4694-B6BA-92D2F33650F9}" type="pres">
      <dgm:prSet presAssocID="{276CBC55-4B02-4BF8-925C-2376FDC460C6}" presName="Image" presStyleLbl="fgImgPlace1" presStyleIdx="2" presStyleCnt="3"/>
      <dgm:spPr>
        <a:solidFill>
          <a:srgbClr val="FFC6C2"/>
        </a:solidFill>
      </dgm:spPr>
      <dgm:extLst>
        <a:ext uri="{E40237B7-FDA0-4F09-8148-C483321AD2D9}">
          <dgm14:cNvPr xmlns:dgm14="http://schemas.microsoft.com/office/drawing/2010/diagram" id="0" name="" descr="Money outline"/>
        </a:ext>
      </dgm:extLst>
    </dgm:pt>
    <dgm:pt modelId="{4D68C95D-693E-4937-AFC3-2CF9A5321B6D}" type="pres">
      <dgm:prSet presAssocID="{276CBC55-4B02-4BF8-925C-2376FDC460C6}" presName="Child3" presStyleLbl="revTx" presStyleIdx="2" presStyleCnt="3">
        <dgm:presLayoutVars>
          <dgm:chMax val="0"/>
          <dgm:chPref val="0"/>
          <dgm:bulletEnabled val="1"/>
        </dgm:presLayoutVars>
      </dgm:prSet>
      <dgm:spPr/>
    </dgm:pt>
  </dgm:ptLst>
  <dgm:cxnLst>
    <dgm:cxn modelId="{57605B12-4645-4CB1-BAE1-3AB465D8379B}" srcId="{09A9896C-786B-415F-9283-85265B8CDCFC}" destId="{276CBC55-4B02-4BF8-925C-2376FDC460C6}" srcOrd="2" destOrd="0" parTransId="{5711502F-3F58-4330-BAE3-A5E7B2064569}" sibTransId="{B1BF2608-75CF-459F-B0C3-9E72737312E1}"/>
    <dgm:cxn modelId="{AC02D635-0982-47AA-AA45-532EFC8B1F0B}" srcId="{09A9896C-786B-415F-9283-85265B8CDCFC}" destId="{4EDE402B-C1B3-4722-9DB9-1772655E1B21}" srcOrd="1" destOrd="0" parTransId="{ECE1245C-7EB4-478C-BEC4-846DF5F3E112}" sibTransId="{64F5B4C9-44A2-469C-BB09-927E496D3081}"/>
    <dgm:cxn modelId="{01A1A440-45F5-4143-A4FA-47FD0D24C04E}" type="presOf" srcId="{86A24024-F00A-4D86-8D9B-0B7D1F9D6CC7}" destId="{3A9F9A81-7B49-47B2-A4C5-0F27D1AB0687}" srcOrd="0" destOrd="0" presId="urn:microsoft.com/office/officeart/2011/layout/RadialPictureList"/>
    <dgm:cxn modelId="{0A212063-4089-41E4-961F-0B150250CF86}" srcId="{29F0D1F0-B203-4346-80E6-B68A6BA0571A}" destId="{09A9896C-786B-415F-9283-85265B8CDCFC}" srcOrd="0" destOrd="0" parTransId="{A1C9AF8B-F60D-4AA3-A56A-85A2AD6566F4}" sibTransId="{1090B596-3186-4A8A-BA8A-2617E19AC1B6}"/>
    <dgm:cxn modelId="{33594767-A885-4EC2-9F6A-1A045726DDC6}" type="presOf" srcId="{29F0D1F0-B203-4346-80E6-B68A6BA0571A}" destId="{E15F7965-1917-4DED-A4AC-E2900D804E54}" srcOrd="0" destOrd="0" presId="urn:microsoft.com/office/officeart/2011/layout/RadialPictureList"/>
    <dgm:cxn modelId="{16D4AA47-1186-4A4C-A252-F67DA565EF55}" type="presOf" srcId="{276CBC55-4B02-4BF8-925C-2376FDC460C6}" destId="{4D68C95D-693E-4937-AFC3-2CF9A5321B6D}" srcOrd="0" destOrd="0" presId="urn:microsoft.com/office/officeart/2011/layout/RadialPictureList"/>
    <dgm:cxn modelId="{E3703D69-52DC-413C-A23C-CBA4CC0607CE}" type="presOf" srcId="{4EDE402B-C1B3-4722-9DB9-1772655E1B21}" destId="{02A45EF5-6B23-4A88-B37A-7A90556FDE13}" srcOrd="0" destOrd="0" presId="urn:microsoft.com/office/officeart/2011/layout/RadialPictureList"/>
    <dgm:cxn modelId="{D3B42E7E-ABA9-4E26-BFE0-3D87391A35C4}" type="presOf" srcId="{09A9896C-786B-415F-9283-85265B8CDCFC}" destId="{707576E3-FA49-40C2-89DE-6705E4F172BE}" srcOrd="0" destOrd="0" presId="urn:microsoft.com/office/officeart/2011/layout/RadialPictureList"/>
    <dgm:cxn modelId="{20750699-57E0-491C-9119-6C836EE7756F}" srcId="{09A9896C-786B-415F-9283-85265B8CDCFC}" destId="{86A24024-F00A-4D86-8D9B-0B7D1F9D6CC7}" srcOrd="0" destOrd="0" parTransId="{1053C5A4-CE59-4DE2-A770-EF9428B125C5}" sibTransId="{BC670BC8-527D-4ACE-8283-1B46A149E465}"/>
    <dgm:cxn modelId="{AB7FA195-66BA-4576-9D49-F751F33AFCE8}" type="presParOf" srcId="{E15F7965-1917-4DED-A4AC-E2900D804E54}" destId="{707576E3-FA49-40C2-89DE-6705E4F172BE}" srcOrd="0" destOrd="0" presId="urn:microsoft.com/office/officeart/2011/layout/RadialPictureList"/>
    <dgm:cxn modelId="{D00EC1F2-701E-4943-B162-9AD5A11A148F}" type="presParOf" srcId="{E15F7965-1917-4DED-A4AC-E2900D804E54}" destId="{EFE67232-8B1A-45B3-8407-9404BCD6F82D}" srcOrd="1" destOrd="0" presId="urn:microsoft.com/office/officeart/2011/layout/RadialPictureList"/>
    <dgm:cxn modelId="{553F87EB-FEB3-49A9-90B9-891521A658C1}" type="presParOf" srcId="{E15F7965-1917-4DED-A4AC-E2900D804E54}" destId="{D5247B6F-1A62-4E15-A4A0-69298D5B1D0F}" srcOrd="2" destOrd="0" presId="urn:microsoft.com/office/officeart/2011/layout/RadialPictureList"/>
    <dgm:cxn modelId="{2A8E12DD-18BB-4E23-9783-EB4D27DDC798}" type="presParOf" srcId="{E15F7965-1917-4DED-A4AC-E2900D804E54}" destId="{3A9F9A81-7B49-47B2-A4C5-0F27D1AB0687}" srcOrd="3" destOrd="0" presId="urn:microsoft.com/office/officeart/2011/layout/RadialPictureList"/>
    <dgm:cxn modelId="{8C9B83B1-3894-46ED-9379-5046A7EF3612}" type="presParOf" srcId="{E15F7965-1917-4DED-A4AC-E2900D804E54}" destId="{D34048D2-26F2-41FB-B2F3-6368A49F7B53}" srcOrd="4" destOrd="0" presId="urn:microsoft.com/office/officeart/2011/layout/RadialPictureList"/>
    <dgm:cxn modelId="{88442D45-3AE1-49BC-AC11-40E718E3171C}" type="presParOf" srcId="{D34048D2-26F2-41FB-B2F3-6368A49F7B53}" destId="{7F7115EC-93F6-4DFD-BE44-5B566FC6F13C}" srcOrd="0" destOrd="0" presId="urn:microsoft.com/office/officeart/2011/layout/RadialPictureList"/>
    <dgm:cxn modelId="{139D548C-C884-4F4B-8C5C-9EEA87A009F7}" type="presParOf" srcId="{E15F7965-1917-4DED-A4AC-E2900D804E54}" destId="{02A45EF5-6B23-4A88-B37A-7A90556FDE13}" srcOrd="5" destOrd="0" presId="urn:microsoft.com/office/officeart/2011/layout/RadialPictureList"/>
    <dgm:cxn modelId="{5E33B626-F85A-4E86-8A5F-35536DA9128B}" type="presParOf" srcId="{E15F7965-1917-4DED-A4AC-E2900D804E54}" destId="{55D9C5A1-75BF-46E0-B5FC-F7F570ED4318}" srcOrd="6" destOrd="0" presId="urn:microsoft.com/office/officeart/2011/layout/RadialPictureList"/>
    <dgm:cxn modelId="{901C5BB3-1753-473F-9FB9-714C6E23E1D3}" type="presParOf" srcId="{55D9C5A1-75BF-46E0-B5FC-F7F570ED4318}" destId="{F5C94676-FB89-4694-B6BA-92D2F33650F9}" srcOrd="0" destOrd="0" presId="urn:microsoft.com/office/officeart/2011/layout/RadialPictureList"/>
    <dgm:cxn modelId="{9B60B8A4-06BE-4885-AA4E-B0A2A92A0D15}" type="presParOf" srcId="{E15F7965-1917-4DED-A4AC-E2900D804E54}" destId="{4D68C95D-693E-4937-AFC3-2CF9A5321B6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810"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3450389" y="3944729"/>
          <a:ext cx="1584635" cy="1584635"/>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978942"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a:latin typeface="Roboto" panose="02000000000000000000" pitchFamily="2" charset="0"/>
              <a:ea typeface="Roboto" panose="02000000000000000000" pitchFamily="2" charset="0"/>
              <a:cs typeface="Roboto" panose="02000000000000000000" pitchFamily="2" charset="0"/>
            </a:rPr>
            <a:t>Higher education</a:t>
          </a:r>
          <a:endParaRPr lang="en-GB" sz="4800" kern="1200" noProof="0">
            <a:latin typeface="Roboto" panose="02000000000000000000" pitchFamily="2" charset="0"/>
            <a:ea typeface="Roboto" panose="02000000000000000000" pitchFamily="2" charset="0"/>
            <a:cs typeface="Roboto" panose="02000000000000000000" pitchFamily="2" charset="0"/>
          </a:endParaRPr>
        </a:p>
      </dsp:txBody>
      <dsp:txXfrm>
        <a:off x="1978942" y="6978174"/>
        <a:ext cx="4527530" cy="1485000"/>
      </dsp:txXfrm>
    </dsp:sp>
    <dsp:sp modelId="{F3D85CDB-6AD6-46B0-B8D7-B411D11E4636}">
      <dsp:nvSpPr>
        <dsp:cNvPr id="0" name=""/>
        <dsp:cNvSpPr/>
      </dsp:nvSpPr>
      <dsp:spPr>
        <a:xfrm>
          <a:off x="8746083"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9334662" y="3944729"/>
          <a:ext cx="1584635" cy="1584635"/>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7298790" y="6978174"/>
          <a:ext cx="5656379"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a:latin typeface="Roboto" panose="02000000000000000000" pitchFamily="2" charset="0"/>
              <a:ea typeface="Roboto" panose="02000000000000000000" pitchFamily="2" charset="0"/>
              <a:cs typeface="Roboto" panose="02000000000000000000" pitchFamily="2" charset="0"/>
            </a:rPr>
            <a:t>Apprenticeships</a:t>
          </a:r>
        </a:p>
      </dsp:txBody>
      <dsp:txXfrm>
        <a:off x="7298790" y="6978174"/>
        <a:ext cx="5656379" cy="1485000"/>
      </dsp:txXfrm>
    </dsp:sp>
    <dsp:sp modelId="{1FDC76F1-2A12-499B-A052-2BF375205DC8}">
      <dsp:nvSpPr>
        <dsp:cNvPr id="0" name=""/>
        <dsp:cNvSpPr/>
      </dsp:nvSpPr>
      <dsp:spPr>
        <a:xfrm>
          <a:off x="14630356"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a:off x="15218935" y="3944729"/>
          <a:ext cx="1584635" cy="1584635"/>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13747487"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a:latin typeface="Roboto" panose="02000000000000000000" pitchFamily="2" charset="0"/>
              <a:ea typeface="Roboto" panose="02000000000000000000" pitchFamily="2" charset="0"/>
              <a:cs typeface="Roboto" panose="02000000000000000000" pitchFamily="2" charset="0"/>
            </a:rPr>
            <a:t>Studying abroad</a:t>
          </a:r>
        </a:p>
      </dsp:txBody>
      <dsp:txXfrm>
        <a:off x="13747487" y="6978174"/>
        <a:ext cx="4527530" cy="1485000"/>
      </dsp:txXfrm>
    </dsp:sp>
    <dsp:sp modelId="{85F07643-39BA-442D-AA96-CE8150BC8E35}">
      <dsp:nvSpPr>
        <dsp:cNvPr id="0" name=""/>
        <dsp:cNvSpPr/>
      </dsp:nvSpPr>
      <dsp:spPr>
        <a:xfrm>
          <a:off x="19950204"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20538783" y="3944729"/>
          <a:ext cx="1584635" cy="1584635"/>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19067336"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a:latin typeface="Roboto" panose="02000000000000000000" pitchFamily="2" charset="0"/>
              <a:ea typeface="Roboto" panose="02000000000000000000" pitchFamily="2" charset="0"/>
              <a:cs typeface="Roboto" panose="02000000000000000000" pitchFamily="2" charset="0"/>
            </a:rPr>
            <a:t>Gap year</a:t>
          </a:r>
        </a:p>
      </dsp:txBody>
      <dsp:txXfrm>
        <a:off x="19067336" y="6978174"/>
        <a:ext cx="4527530" cy="1485000"/>
      </dsp:txXfrm>
    </dsp:sp>
    <dsp:sp modelId="{917E4EEE-F4B1-47A3-8845-BAE3FA8736FD}">
      <dsp:nvSpPr>
        <dsp:cNvPr id="0" name=""/>
        <dsp:cNvSpPr/>
      </dsp:nvSpPr>
      <dsp:spPr>
        <a:xfrm>
          <a:off x="25270052"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25858631" y="3944729"/>
          <a:ext cx="1584635" cy="1584635"/>
        </a:xfrm>
        <a:prstGeom prst="rect">
          <a:avLst/>
        </a:prstGeom>
        <a:blipFill>
          <a:blip xmlns:r="http://schemas.openxmlformats.org/officeDocument/2006/relationships">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24387184"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a:latin typeface="Roboto" panose="02000000000000000000" pitchFamily="2" charset="0"/>
              <a:ea typeface="Roboto" panose="02000000000000000000" pitchFamily="2" charset="0"/>
              <a:cs typeface="Roboto" panose="02000000000000000000" pitchFamily="2" charset="0"/>
            </a:rPr>
            <a:t>Getting a job</a:t>
          </a:r>
        </a:p>
      </dsp:txBody>
      <dsp:txXfrm>
        <a:off x="24387184" y="6978174"/>
        <a:ext cx="4527530" cy="148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07CA8-1CC8-43D6-AF69-4C76A7A876FE}">
      <dsp:nvSpPr>
        <dsp:cNvPr id="0" name=""/>
        <dsp:cNvSpPr/>
      </dsp:nvSpPr>
      <dsp:spPr>
        <a:xfrm>
          <a:off x="0" y="6330"/>
          <a:ext cx="26591883" cy="3208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5AF6B-7393-4300-A84D-505D7C1AB5F6}">
      <dsp:nvSpPr>
        <dsp:cNvPr id="0" name=""/>
        <dsp:cNvSpPr/>
      </dsp:nvSpPr>
      <dsp:spPr>
        <a:xfrm>
          <a:off x="970500" y="728189"/>
          <a:ext cx="1764545" cy="176454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3E2BA5-E1FB-4B91-BB41-74543094F55C}">
      <dsp:nvSpPr>
        <dsp:cNvPr id="0" name=""/>
        <dsp:cNvSpPr/>
      </dsp:nvSpPr>
      <dsp:spPr>
        <a:xfrm>
          <a:off x="3705545" y="6330"/>
          <a:ext cx="22886337" cy="3208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41" tIns="339541" rIns="339541" bIns="339541" numCol="1" spcCol="1270" anchor="ctr" anchorCtr="0">
          <a:noAutofit/>
        </a:bodyPr>
        <a:lstStyle/>
        <a:p>
          <a:pPr marL="0" lvl="0" indent="0" algn="l" defTabSz="2667000">
            <a:lnSpc>
              <a:spcPct val="100000"/>
            </a:lnSpc>
            <a:spcBef>
              <a:spcPct val="0"/>
            </a:spcBef>
            <a:spcAft>
              <a:spcPct val="35000"/>
            </a:spcAft>
            <a:buNone/>
          </a:pPr>
          <a:r>
            <a:rPr lang="en-GB" sz="6000" kern="1200" cap="none">
              <a:latin typeface="Roboto Light" panose="02000000000000000000" pitchFamily="2" charset="0"/>
              <a:ea typeface="Roboto Light" panose="02000000000000000000" pitchFamily="2" charset="0"/>
              <a:cs typeface="Roboto Light" panose="02000000000000000000" pitchFamily="2" charset="0"/>
            </a:rPr>
            <a:t>Invisibility - Universities and colleges </a:t>
          </a:r>
          <a:r>
            <a:rPr lang="en-GB" sz="6000" b="1" kern="1200" cap="none">
              <a:latin typeface="Roboto Light" panose="02000000000000000000" pitchFamily="2" charset="0"/>
              <a:ea typeface="Roboto Light" panose="02000000000000000000" pitchFamily="2" charset="0"/>
              <a:cs typeface="Roboto Light" panose="02000000000000000000" pitchFamily="2" charset="0"/>
            </a:rPr>
            <a:t>can’t see </a:t>
          </a:r>
          <a:r>
            <a:rPr lang="en-GB" sz="6000" kern="1200" cap="none">
              <a:latin typeface="Roboto Light" panose="02000000000000000000" pitchFamily="2" charset="0"/>
              <a:ea typeface="Roboto Light" panose="02000000000000000000" pitchFamily="2" charset="0"/>
              <a:cs typeface="Roboto Light" panose="02000000000000000000" pitchFamily="2" charset="0"/>
            </a:rPr>
            <a:t>your other choices</a:t>
          </a:r>
          <a:endParaRPr lang="en-US" sz="6000" kern="1200" cap="none">
            <a:latin typeface="Roboto Light" panose="02000000000000000000" pitchFamily="2" charset="0"/>
            <a:ea typeface="Roboto Light" panose="02000000000000000000" pitchFamily="2" charset="0"/>
            <a:cs typeface="Roboto Light" panose="02000000000000000000" pitchFamily="2" charset="0"/>
          </a:endParaRPr>
        </a:p>
      </dsp:txBody>
      <dsp:txXfrm>
        <a:off x="3705545" y="6330"/>
        <a:ext cx="22886337" cy="3208264"/>
      </dsp:txXfrm>
    </dsp:sp>
    <dsp:sp modelId="{0CD2B9CD-4B95-43ED-8623-B3B788F4F701}">
      <dsp:nvSpPr>
        <dsp:cNvPr id="0" name=""/>
        <dsp:cNvSpPr/>
      </dsp:nvSpPr>
      <dsp:spPr>
        <a:xfrm>
          <a:off x="0" y="4016660"/>
          <a:ext cx="26591883" cy="3208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1F024-0A65-4AC6-8C27-6DE4262639D8}">
      <dsp:nvSpPr>
        <dsp:cNvPr id="0" name=""/>
        <dsp:cNvSpPr/>
      </dsp:nvSpPr>
      <dsp:spPr>
        <a:xfrm>
          <a:off x="970500" y="4738520"/>
          <a:ext cx="1764545" cy="176454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60392B-21BF-45F5-8304-D38F684F6C73}">
      <dsp:nvSpPr>
        <dsp:cNvPr id="0" name=""/>
        <dsp:cNvSpPr/>
      </dsp:nvSpPr>
      <dsp:spPr>
        <a:xfrm>
          <a:off x="3705545" y="4016660"/>
          <a:ext cx="22886337" cy="3208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41" tIns="339541" rIns="339541" bIns="339541" numCol="1" spcCol="1270" anchor="ctr" anchorCtr="0">
          <a:noAutofit/>
        </a:bodyPr>
        <a:lstStyle/>
        <a:p>
          <a:pPr marL="0" lvl="0" indent="0" algn="l" defTabSz="2667000">
            <a:lnSpc>
              <a:spcPct val="100000"/>
            </a:lnSpc>
            <a:spcBef>
              <a:spcPct val="0"/>
            </a:spcBef>
            <a:spcAft>
              <a:spcPct val="35000"/>
            </a:spcAft>
            <a:buNone/>
          </a:pPr>
          <a:r>
            <a:rPr lang="en-GB" sz="6000" kern="1200" cap="none">
              <a:latin typeface="Roboto Light" panose="02000000000000000000" pitchFamily="2" charset="0"/>
              <a:ea typeface="Roboto Light" panose="02000000000000000000" pitchFamily="2" charset="0"/>
              <a:cs typeface="Roboto Light" panose="02000000000000000000" pitchFamily="2" charset="0"/>
            </a:rPr>
            <a:t>Apply by the relevant </a:t>
          </a:r>
          <a:r>
            <a:rPr lang="en-GB" sz="6000" b="1" kern="1200" cap="none">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6000" kern="1200" cap="none">
              <a:latin typeface="Roboto Light" panose="02000000000000000000" pitchFamily="2" charset="0"/>
              <a:ea typeface="Roboto Light" panose="02000000000000000000" pitchFamily="2" charset="0"/>
              <a:cs typeface="Roboto Light" panose="02000000000000000000" pitchFamily="2" charset="0"/>
            </a:rPr>
            <a:t>.</a:t>
          </a:r>
          <a:endParaRPr lang="en-US" sz="6000" kern="1200" cap="none">
            <a:latin typeface="Roboto Light" panose="02000000000000000000" pitchFamily="2" charset="0"/>
            <a:ea typeface="Roboto Light" panose="02000000000000000000" pitchFamily="2" charset="0"/>
            <a:cs typeface="Roboto Light" panose="02000000000000000000" pitchFamily="2" charset="0"/>
          </a:endParaRPr>
        </a:p>
      </dsp:txBody>
      <dsp:txXfrm>
        <a:off x="3705545" y="4016660"/>
        <a:ext cx="22886337" cy="3208264"/>
      </dsp:txXfrm>
    </dsp:sp>
    <dsp:sp modelId="{1F3B869D-415C-42DC-89F8-5437BE168FC0}">
      <dsp:nvSpPr>
        <dsp:cNvPr id="0" name=""/>
        <dsp:cNvSpPr/>
      </dsp:nvSpPr>
      <dsp:spPr>
        <a:xfrm>
          <a:off x="0" y="8026991"/>
          <a:ext cx="26591883" cy="3208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2824BB-8164-437E-948D-73F42A0D9B20}">
      <dsp:nvSpPr>
        <dsp:cNvPr id="0" name=""/>
        <dsp:cNvSpPr/>
      </dsp:nvSpPr>
      <dsp:spPr>
        <a:xfrm>
          <a:off x="970500" y="8748851"/>
          <a:ext cx="1764545" cy="176454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90170-A691-4DFF-BFCD-71F252B060DB}">
      <dsp:nvSpPr>
        <dsp:cNvPr id="0" name=""/>
        <dsp:cNvSpPr/>
      </dsp:nvSpPr>
      <dsp:spPr>
        <a:xfrm>
          <a:off x="3705545" y="8026991"/>
          <a:ext cx="22886337" cy="3208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41" tIns="339541" rIns="339541" bIns="339541" numCol="1" spcCol="1270" anchor="ctr" anchorCtr="0">
          <a:noAutofit/>
        </a:bodyPr>
        <a:lstStyle/>
        <a:p>
          <a:pPr marL="0" lvl="0" indent="0" algn="l" defTabSz="2667000">
            <a:lnSpc>
              <a:spcPct val="100000"/>
            </a:lnSpc>
            <a:spcBef>
              <a:spcPct val="0"/>
            </a:spcBef>
            <a:spcAft>
              <a:spcPct val="35000"/>
            </a:spcAft>
            <a:buNone/>
          </a:pPr>
          <a:r>
            <a:rPr lang="en-GB" sz="6000" b="1" kern="1200"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6000" kern="1200" cap="none" dirty="0">
              <a:latin typeface="Roboto Light" panose="02000000000000000000" pitchFamily="2" charset="0"/>
              <a:ea typeface="Roboto Light" panose="02000000000000000000" pitchFamily="2" charset="0"/>
              <a:cs typeface="Roboto Light" panose="02000000000000000000" pitchFamily="2" charset="0"/>
            </a:rPr>
            <a:t>, with some restrictions (medicine, veterinary, dentistry, Oxford and Cambridge).</a:t>
          </a:r>
          <a:endParaRPr lang="en-US" sz="60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3705545" y="8026991"/>
        <a:ext cx="22886337" cy="3208264"/>
      </dsp:txXfrm>
    </dsp:sp>
    <dsp:sp modelId="{B2642303-7CD7-444D-ACC0-53F5836DED8A}">
      <dsp:nvSpPr>
        <dsp:cNvPr id="0" name=""/>
        <dsp:cNvSpPr/>
      </dsp:nvSpPr>
      <dsp:spPr>
        <a:xfrm>
          <a:off x="0" y="12037322"/>
          <a:ext cx="26591883" cy="3208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D4FF7F-1C5C-49C6-B8E8-FA81F88B6721}">
      <dsp:nvSpPr>
        <dsp:cNvPr id="0" name=""/>
        <dsp:cNvSpPr/>
      </dsp:nvSpPr>
      <dsp:spPr>
        <a:xfrm>
          <a:off x="970500" y="12759181"/>
          <a:ext cx="1764545" cy="176454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5BD582-A511-48DA-BBD9-97590A74CAB4}">
      <dsp:nvSpPr>
        <dsp:cNvPr id="0" name=""/>
        <dsp:cNvSpPr/>
      </dsp:nvSpPr>
      <dsp:spPr>
        <a:xfrm>
          <a:off x="3705545" y="12037322"/>
          <a:ext cx="22886337" cy="3208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41" tIns="339541" rIns="339541" bIns="339541" numCol="1" spcCol="1270" anchor="ctr" anchorCtr="0">
          <a:noAutofit/>
        </a:bodyPr>
        <a:lstStyle/>
        <a:p>
          <a:pPr marL="0" lvl="0" indent="0" algn="l" defTabSz="2667000">
            <a:lnSpc>
              <a:spcPct val="100000"/>
            </a:lnSpc>
            <a:spcBef>
              <a:spcPct val="0"/>
            </a:spcBef>
            <a:spcAft>
              <a:spcPct val="35000"/>
            </a:spcAft>
            <a:buNone/>
          </a:pPr>
          <a:r>
            <a:rPr lang="en-GB" sz="6000" b="1" kern="1200" cap="none" dirty="0">
              <a:latin typeface="Roboto Light" panose="02000000000000000000" pitchFamily="2" charset="0"/>
              <a:ea typeface="Roboto Light" panose="02000000000000000000" pitchFamily="2" charset="0"/>
              <a:cs typeface="Roboto Light" panose="02000000000000000000" pitchFamily="2" charset="0"/>
            </a:rPr>
            <a:t>Research</a:t>
          </a:r>
          <a:r>
            <a:rPr lang="en-GB" sz="6000" kern="1200" cap="none" dirty="0">
              <a:latin typeface="Roboto Light" panose="02000000000000000000" pitchFamily="2" charset="0"/>
              <a:ea typeface="Roboto Light" panose="02000000000000000000" pitchFamily="2" charset="0"/>
              <a:cs typeface="Roboto Light" panose="02000000000000000000" pitchFamily="2" charset="0"/>
            </a:rPr>
            <a:t> is key to a successful application.</a:t>
          </a:r>
          <a:endParaRPr lang="en-US" sz="60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3705545" y="12037322"/>
        <a:ext cx="22886337" cy="3208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E4F69-54C3-4AD4-8AA1-A8EA1EC8D2B7}">
      <dsp:nvSpPr>
        <dsp:cNvPr id="0" name=""/>
        <dsp:cNvSpPr/>
      </dsp:nvSpPr>
      <dsp:spPr>
        <a:xfrm>
          <a:off x="0" y="136071"/>
          <a:ext cx="29707281" cy="36057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13DA795-E54A-4378-925B-F71B62D86671}">
      <dsp:nvSpPr>
        <dsp:cNvPr id="0" name=""/>
        <dsp:cNvSpPr/>
      </dsp:nvSpPr>
      <dsp:spPr>
        <a:xfrm>
          <a:off x="1090738" y="812834"/>
          <a:ext cx="1983161" cy="198316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BD23485-7A20-4C6E-B752-B144EA5D74CC}">
      <dsp:nvSpPr>
        <dsp:cNvPr id="0" name=""/>
        <dsp:cNvSpPr/>
      </dsp:nvSpPr>
      <dsp:spPr>
        <a:xfrm>
          <a:off x="4164638" y="1540"/>
          <a:ext cx="25542642" cy="360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608" tIns="381608" rIns="381608" bIns="381608" numCol="1" spcCol="1270" anchor="ctr" anchorCtr="0">
          <a:noAutofit/>
        </a:bodyPr>
        <a:lstStyle/>
        <a:p>
          <a:pPr marL="0" lvl="0" indent="0" algn="l" defTabSz="2933700">
            <a:lnSpc>
              <a:spcPct val="100000"/>
            </a:lnSpc>
            <a:spcBef>
              <a:spcPct val="0"/>
            </a:spcBef>
            <a:spcAft>
              <a:spcPct val="35000"/>
            </a:spcAft>
            <a:buNone/>
          </a:pPr>
          <a:r>
            <a:rPr lang="en-GB" sz="6600" b="0" i="0" kern="1200">
              <a:effectLst/>
              <a:latin typeface="Roboto Light "/>
              <a:ea typeface="+mn-ea"/>
              <a:cs typeface="+mn-cs"/>
            </a:rPr>
            <a:t>Why do you want to study this course or subject?</a:t>
          </a:r>
          <a:endParaRPr lang="en-US" sz="6600" b="0" i="0" kern="1200">
            <a:effectLst/>
            <a:latin typeface="Roboto Light "/>
            <a:ea typeface="+mn-ea"/>
            <a:cs typeface="+mn-cs"/>
          </a:endParaRPr>
        </a:p>
      </dsp:txBody>
      <dsp:txXfrm>
        <a:off x="4164638" y="1540"/>
        <a:ext cx="25542642" cy="3605747"/>
      </dsp:txXfrm>
    </dsp:sp>
    <dsp:sp modelId="{51047958-E95F-4701-809B-AA39D0E7B327}">
      <dsp:nvSpPr>
        <dsp:cNvPr id="0" name=""/>
        <dsp:cNvSpPr/>
      </dsp:nvSpPr>
      <dsp:spPr>
        <a:xfrm>
          <a:off x="0" y="4508725"/>
          <a:ext cx="29707281" cy="36057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478A8BE-3521-4641-BA76-EEF7E697BDA9}">
      <dsp:nvSpPr>
        <dsp:cNvPr id="0" name=""/>
        <dsp:cNvSpPr/>
      </dsp:nvSpPr>
      <dsp:spPr>
        <a:xfrm>
          <a:off x="1090738" y="5320018"/>
          <a:ext cx="1983161" cy="198316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8C46AE8-8B62-47EC-AFB8-A69C4CF31F83}">
      <dsp:nvSpPr>
        <dsp:cNvPr id="0" name=""/>
        <dsp:cNvSpPr/>
      </dsp:nvSpPr>
      <dsp:spPr>
        <a:xfrm>
          <a:off x="4164638" y="4508725"/>
          <a:ext cx="25542642" cy="360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608" tIns="381608" rIns="381608" bIns="381608" numCol="1" spcCol="1270" anchor="ctr" anchorCtr="0">
          <a:noAutofit/>
        </a:bodyPr>
        <a:lstStyle/>
        <a:p>
          <a:pPr marL="0" lvl="0" indent="0" algn="l" defTabSz="2933700">
            <a:lnSpc>
              <a:spcPct val="100000"/>
            </a:lnSpc>
            <a:spcBef>
              <a:spcPct val="0"/>
            </a:spcBef>
            <a:spcAft>
              <a:spcPct val="35000"/>
            </a:spcAft>
            <a:buNone/>
          </a:pPr>
          <a:r>
            <a:rPr lang="en-GB" sz="6600" b="0" i="0" kern="1200">
              <a:effectLst/>
              <a:latin typeface="Roboto Light "/>
            </a:rPr>
            <a:t>How have your qualifications and studies helped you to prepare for this course or subject?</a:t>
          </a:r>
          <a:endParaRPr lang="en-US" sz="6600" b="0" kern="1200">
            <a:latin typeface="Roboto Light "/>
          </a:endParaRPr>
        </a:p>
      </dsp:txBody>
      <dsp:txXfrm>
        <a:off x="4164638" y="4508725"/>
        <a:ext cx="25542642" cy="3605747"/>
      </dsp:txXfrm>
    </dsp:sp>
    <dsp:sp modelId="{879E6FE2-40FC-4925-AEC7-4BFFDDB299D0}">
      <dsp:nvSpPr>
        <dsp:cNvPr id="0" name=""/>
        <dsp:cNvSpPr/>
      </dsp:nvSpPr>
      <dsp:spPr>
        <a:xfrm>
          <a:off x="0" y="9015910"/>
          <a:ext cx="29707281" cy="36057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21E035-8DB8-4B2B-9689-A569C4DDCCED}">
      <dsp:nvSpPr>
        <dsp:cNvPr id="0" name=""/>
        <dsp:cNvSpPr/>
      </dsp:nvSpPr>
      <dsp:spPr>
        <a:xfrm>
          <a:off x="1090738" y="9827203"/>
          <a:ext cx="1983161" cy="1983161"/>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5AF6709-EC28-4F0F-93FA-B0F4D3C4AF77}">
      <dsp:nvSpPr>
        <dsp:cNvPr id="0" name=""/>
        <dsp:cNvSpPr/>
      </dsp:nvSpPr>
      <dsp:spPr>
        <a:xfrm>
          <a:off x="4164638" y="9015910"/>
          <a:ext cx="25542642" cy="360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608" tIns="381608" rIns="381608" bIns="381608" numCol="1" spcCol="1270" anchor="ctr" anchorCtr="0">
          <a:noAutofit/>
        </a:bodyPr>
        <a:lstStyle/>
        <a:p>
          <a:pPr marL="0" lvl="0" indent="0" algn="l" defTabSz="2933700">
            <a:lnSpc>
              <a:spcPct val="100000"/>
            </a:lnSpc>
            <a:spcBef>
              <a:spcPct val="0"/>
            </a:spcBef>
            <a:spcAft>
              <a:spcPct val="35000"/>
            </a:spcAft>
            <a:buNone/>
          </a:pPr>
          <a:r>
            <a:rPr lang="en-GB" sz="6600" b="0" i="0" kern="1200">
              <a:effectLst/>
              <a:latin typeface="Roboto Light "/>
            </a:rPr>
            <a:t>What else have you done to prepare outside of education, and why are these experiences useful?</a:t>
          </a:r>
          <a:endParaRPr lang="en-US" sz="6600" b="0" kern="1200">
            <a:latin typeface="Roboto Light "/>
          </a:endParaRPr>
        </a:p>
      </dsp:txBody>
      <dsp:txXfrm>
        <a:off x="4164638" y="9015910"/>
        <a:ext cx="25542642" cy="36057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576E3-FA49-40C2-89DE-6705E4F172BE}">
      <dsp:nvSpPr>
        <dsp:cNvPr id="0" name=""/>
        <dsp:cNvSpPr/>
      </dsp:nvSpPr>
      <dsp:spPr>
        <a:xfrm>
          <a:off x="1923370" y="3719360"/>
          <a:ext cx="6274201" cy="6550491"/>
        </a:xfrm>
        <a:prstGeom prst="ellipse">
          <a:avLst/>
        </a:prstGeom>
        <a:blipFill rotWithShape="0">
          <a:blip xmlns:r="http://schemas.openxmlformats.org/officeDocument/2006/relationships" r:embed="rId1"/>
          <a:srcRect/>
          <a:stretch>
            <a:fillRect l="-43000" r="-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a:t> </a:t>
          </a:r>
        </a:p>
      </dsp:txBody>
      <dsp:txXfrm>
        <a:off x="2842205" y="4678657"/>
        <a:ext cx="4436531" cy="4631897"/>
      </dsp:txXfrm>
    </dsp:sp>
    <dsp:sp modelId="{EFE67232-8B1A-45B3-8407-9404BCD6F82D}">
      <dsp:nvSpPr>
        <dsp:cNvPr id="0" name=""/>
        <dsp:cNvSpPr/>
      </dsp:nvSpPr>
      <dsp:spPr>
        <a:xfrm>
          <a:off x="0" y="1785217"/>
          <a:ext cx="9925102" cy="10346316"/>
        </a:xfrm>
        <a:prstGeom prst="blockArc">
          <a:avLst>
            <a:gd name="adj1" fmla="val 17527788"/>
            <a:gd name="adj2" fmla="val 4119114"/>
            <a:gd name="adj3" fmla="val 5750"/>
          </a:avLst>
        </a:prstGeom>
        <a:solidFill>
          <a:schemeClr val="accent1">
            <a:shade val="50000"/>
            <a:hueOff val="-172456"/>
            <a:satOff val="37610"/>
            <a:lumOff val="374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47B6F-1A62-4E15-A4A0-69298D5B1D0F}">
      <dsp:nvSpPr>
        <dsp:cNvPr id="0" name=""/>
        <dsp:cNvSpPr/>
      </dsp:nvSpPr>
      <dsp:spPr>
        <a:xfrm>
          <a:off x="7308123" y="2657411"/>
          <a:ext cx="2637573" cy="2638310"/>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9F9A81-7B49-47B2-A4C5-0F27D1AB0687}">
      <dsp:nvSpPr>
        <dsp:cNvPr id="0" name=""/>
        <dsp:cNvSpPr/>
      </dsp:nvSpPr>
      <dsp:spPr>
        <a:xfrm>
          <a:off x="10145758" y="2699831"/>
          <a:ext cx="3530494" cy="255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Study</a:t>
          </a:r>
        </a:p>
      </dsp:txBody>
      <dsp:txXfrm>
        <a:off x="10145758" y="2699831"/>
        <a:ext cx="3530494" cy="2553470"/>
      </dsp:txXfrm>
    </dsp:sp>
    <dsp:sp modelId="{7F7115EC-93F6-4DFD-BE44-5B566FC6F13C}">
      <dsp:nvSpPr>
        <dsp:cNvPr id="0" name=""/>
        <dsp:cNvSpPr/>
      </dsp:nvSpPr>
      <dsp:spPr>
        <a:xfrm>
          <a:off x="8327553" y="5658878"/>
          <a:ext cx="2637573" cy="2638310"/>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A45EF5-6B23-4A88-B37A-7A90556FDE13}">
      <dsp:nvSpPr>
        <dsp:cNvPr id="0" name=""/>
        <dsp:cNvSpPr/>
      </dsp:nvSpPr>
      <dsp:spPr>
        <a:xfrm>
          <a:off x="11179898" y="5696124"/>
          <a:ext cx="3530494" cy="255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Job</a:t>
          </a:r>
        </a:p>
      </dsp:txBody>
      <dsp:txXfrm>
        <a:off x="11179898" y="5696124"/>
        <a:ext cx="3530494" cy="2553470"/>
      </dsp:txXfrm>
    </dsp:sp>
    <dsp:sp modelId="{F5C94676-FB89-4694-B6BA-92D2F33650F9}">
      <dsp:nvSpPr>
        <dsp:cNvPr id="0" name=""/>
        <dsp:cNvSpPr/>
      </dsp:nvSpPr>
      <dsp:spPr>
        <a:xfrm>
          <a:off x="7308123" y="8702764"/>
          <a:ext cx="2637573" cy="2638310"/>
        </a:xfrm>
        <a:prstGeom prst="ellipse">
          <a:avLst/>
        </a:prstGeom>
        <a:solidFill>
          <a:srgbClr val="FFC6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68C95D-693E-4937-AFC3-2CF9A5321B6D}">
      <dsp:nvSpPr>
        <dsp:cNvPr id="0" name=""/>
        <dsp:cNvSpPr/>
      </dsp:nvSpPr>
      <dsp:spPr>
        <a:xfrm>
          <a:off x="10145758" y="8756565"/>
          <a:ext cx="3530494" cy="255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Wage*</a:t>
          </a:r>
        </a:p>
      </dsp:txBody>
      <dsp:txXfrm>
        <a:off x="10145758" y="8756565"/>
        <a:ext cx="3530494" cy="255347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53A9-0FB8-BAA7-3BB0-C2DEE56017C2}"/>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1549CC-81E2-DC53-82E5-E88E25218D6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CF80796-1359-F049-900A-1234F679E6EC}" type="datetimeFigureOut">
              <a:rPr lang="en-GB" smtClean="0"/>
              <a:t>17/04/2026</a:t>
            </a:fld>
            <a:endParaRPr lang="en-GB"/>
          </a:p>
        </p:txBody>
      </p:sp>
      <p:sp>
        <p:nvSpPr>
          <p:cNvPr id="4" name="Footer Placeholder 3">
            <a:extLst>
              <a:ext uri="{FF2B5EF4-FFF2-40B4-BE49-F238E27FC236}">
                <a16:creationId xmlns:a16="http://schemas.microsoft.com/office/drawing/2014/main" id="{63ECF899-3B22-2081-E1E4-0EC4738545C9}"/>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02135D-9721-2BFE-FE97-A478A93211EB}"/>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5EAB036-37EB-C448-80F5-C3B8CCEDC2C7}" type="slidenum">
              <a:rPr lang="en-GB" smtClean="0"/>
              <a:t>‹#›</a:t>
            </a:fld>
            <a:endParaRPr lang="en-GB"/>
          </a:p>
        </p:txBody>
      </p:sp>
    </p:spTree>
    <p:extLst>
      <p:ext uri="{BB962C8B-B14F-4D97-AF65-F5344CB8AC3E}">
        <p14:creationId xmlns:p14="http://schemas.microsoft.com/office/powerpoint/2010/main" val="25107421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775A009-11D9-47EC-A60A-50A19D5574F0}" type="datetimeFigureOut">
              <a:rPr lang="en-GB" smtClean="0"/>
              <a:t>17/04/2026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9C51658-60C5-491E-AC61-1F8F6577900C}" type="slidenum">
              <a:rPr lang="en-GB" smtClean="0"/>
              <a:t>‹#›</a:t>
            </a:fld>
            <a:endParaRPr lang="en-GB"/>
          </a:p>
        </p:txBody>
      </p:sp>
    </p:spTree>
    <p:extLst>
      <p:ext uri="{BB962C8B-B14F-4D97-AF65-F5344CB8AC3E}">
        <p14:creationId xmlns:p14="http://schemas.microsoft.com/office/powerpoint/2010/main" val="4250584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gital.ucas.com/coursedisplay/results/cours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ucas.com/undergraduat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ucas.com/undergraduate/after-you-apply/making-right-decision"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ucas.com/extr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1F2834"/>
                </a:solidFill>
                <a:latin typeface="Roboto Light" panose="02000000000000000000" pitchFamily="2" charset="0"/>
                <a:ea typeface="Roboto Light" panose="02000000000000000000" pitchFamily="2" charset="0"/>
                <a:cs typeface="Roboto Light" panose="02000000000000000000" pitchFamily="2" charset="0"/>
              </a:rPr>
              <a:t>UCAS is an </a:t>
            </a:r>
            <a:r>
              <a:rPr lang="en-GB" sz="1200" b="1">
                <a:solidFill>
                  <a:srgbClr val="7030A0"/>
                </a:solidFill>
                <a:latin typeface="Roboto Light" panose="02000000000000000000" pitchFamily="2" charset="0"/>
                <a:ea typeface="Roboto Light" panose="02000000000000000000" pitchFamily="2" charset="0"/>
                <a:cs typeface="Roboto Light" panose="02000000000000000000" pitchFamily="2" charset="0"/>
              </a:rPr>
              <a:t>independent charity </a:t>
            </a:r>
            <a:r>
              <a:rPr lang="en-GB" sz="1200">
                <a:solidFill>
                  <a:srgbClr val="1F2834"/>
                </a:solidFill>
                <a:latin typeface="Roboto Light" panose="02000000000000000000" pitchFamily="2" charset="0"/>
                <a:ea typeface="Roboto Light" panose="02000000000000000000" pitchFamily="2" charset="0"/>
                <a:cs typeface="Roboto Light" panose="02000000000000000000" pitchFamily="2" charset="0"/>
              </a:rPr>
              <a:t>providing information, advice and admissions services; there to help people </a:t>
            </a:r>
            <a:r>
              <a:rPr lang="en-GB" sz="1200" b="1">
                <a:solidFill>
                  <a:srgbClr val="7030A0"/>
                </a:solidFill>
                <a:latin typeface="Roboto Light" panose="02000000000000000000" pitchFamily="2" charset="0"/>
                <a:ea typeface="Roboto Light" panose="02000000000000000000" pitchFamily="2" charset="0"/>
                <a:cs typeface="Roboto Light" panose="02000000000000000000" pitchFamily="2" charset="0"/>
              </a:rPr>
              <a:t>discover</a:t>
            </a:r>
            <a:r>
              <a:rPr lang="en-GB" sz="1200">
                <a:solidFill>
                  <a:srgbClr val="1F2834"/>
                </a:solidFill>
                <a:latin typeface="Roboto Light" panose="02000000000000000000" pitchFamily="2" charset="0"/>
                <a:ea typeface="Roboto Light" panose="02000000000000000000" pitchFamily="2" charset="0"/>
                <a:cs typeface="Roboto Light" panose="02000000000000000000" pitchFamily="2" charset="0"/>
              </a:rPr>
              <a:t> what their next step might be.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pPr marL="171450" indent="-171450">
              <a:spcBef>
                <a:spcPts val="800"/>
              </a:spcBef>
              <a:spcAft>
                <a:spcPts val="800"/>
              </a:spcAft>
              <a:buFont typeface="Arial" panose="020B0604020202020204" pitchFamily="34" charset="0"/>
              <a:buChar char="•"/>
              <a:defRPr/>
            </a:pPr>
            <a:r>
              <a:rPr lang="en-GB" sz="1200">
                <a:latin typeface="Roboto Light" panose="02000000000000000000" pitchFamily="2" charset="0"/>
              </a:rPr>
              <a:t>UCAS provides information, advice, and support and process applications to UK universities and colleges. </a:t>
            </a:r>
          </a:p>
          <a:p>
            <a:pPr marL="171450" indent="-171450">
              <a:spcBef>
                <a:spcPts val="800"/>
              </a:spcBef>
              <a:spcAft>
                <a:spcPts val="800"/>
              </a:spcAft>
              <a:buFont typeface="Arial" panose="020B0604020202020204" pitchFamily="34" charset="0"/>
              <a:buChar char="•"/>
              <a:defRPr/>
            </a:pPr>
            <a:endParaRPr lang="en-GB" sz="120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pPr marL="171450" indent="-171450">
              <a:spcBef>
                <a:spcPts val="800"/>
              </a:spcBef>
              <a:spcAft>
                <a:spcPts val="800"/>
              </a:spcAft>
              <a:buFont typeface="Arial" panose="020B0604020202020204" pitchFamily="34" charset="0"/>
              <a:buChar char="•"/>
              <a:defRPr/>
            </a:pPr>
            <a:r>
              <a:rPr lang="en-GB" sz="1200">
                <a:latin typeface="Roboto Light" panose="02000000000000000000" pitchFamily="2" charset="0"/>
              </a:rPr>
              <a:t>UCAS </a:t>
            </a:r>
            <a:r>
              <a:rPr lang="en-GB" sz="1200" b="1">
                <a:solidFill>
                  <a:srgbClr val="7030A0"/>
                </a:solidFill>
                <a:latin typeface="Roboto Light" panose="02000000000000000000" pitchFamily="2" charset="0"/>
              </a:rPr>
              <a:t>doesn’t </a:t>
            </a:r>
            <a:r>
              <a:rPr lang="en-GB" sz="1200">
                <a:latin typeface="Roboto Light" panose="02000000000000000000" pitchFamily="2" charset="0"/>
              </a:rPr>
              <a:t>make decisions or offers, set entry requirements, advise on finance, immigration or visas although it has lots of information online to help.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2</a:t>
            </a:fld>
            <a:endParaRPr lang="en-GB"/>
          </a:p>
        </p:txBody>
      </p:sp>
    </p:spTree>
    <p:extLst>
      <p:ext uri="{BB962C8B-B14F-4D97-AF65-F5344CB8AC3E}">
        <p14:creationId xmlns:p14="http://schemas.microsoft.com/office/powerpoint/2010/main" val="3928632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E008F-CF89-9B04-C7CC-AF69FA150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DF518-F3A6-B5D3-C0BA-47ECBE54D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E669D-B10D-4CA9-3BF8-0E6532348646}"/>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Use our information on careers, apprenticeships and university to explore what routes are available and which one is right for you.</a:t>
            </a:r>
            <a:endParaRPr lang="en-GB" dirty="0"/>
          </a:p>
        </p:txBody>
      </p:sp>
      <p:sp>
        <p:nvSpPr>
          <p:cNvPr id="4" name="Slide Number Placeholder 3">
            <a:extLst>
              <a:ext uri="{FF2B5EF4-FFF2-40B4-BE49-F238E27FC236}">
                <a16:creationId xmlns:a16="http://schemas.microsoft.com/office/drawing/2014/main" id="{9331A968-2997-715E-5BAB-7BFCBE2A5463}"/>
              </a:ext>
            </a:extLst>
          </p:cNvPr>
          <p:cNvSpPr>
            <a:spLocks noGrp="1"/>
          </p:cNvSpPr>
          <p:nvPr>
            <p:ph type="sldNum" sz="quarter" idx="5"/>
          </p:nvPr>
        </p:nvSpPr>
        <p:spPr/>
        <p:txBody>
          <a:bodyPr/>
          <a:lstStyle/>
          <a:p>
            <a:fld id="{69C51658-60C5-491E-AC61-1F8F6577900C}" type="slidenum">
              <a:rPr lang="en-GB" smtClean="0"/>
              <a:t>13</a:t>
            </a:fld>
            <a:endParaRPr lang="en-GB"/>
          </a:p>
        </p:txBody>
      </p:sp>
    </p:spTree>
    <p:extLst>
      <p:ext uri="{BB962C8B-B14F-4D97-AF65-F5344CB8AC3E}">
        <p14:creationId xmlns:p14="http://schemas.microsoft.com/office/powerpoint/2010/main" val="498519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78191-8074-0FDD-17BF-5B2CED02C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1767B-9169-10C5-B0C8-B7B3E6424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1009E-AA25-74F5-8498-7C5D945BD2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000000"/>
                </a:solidFill>
                <a:effectLst/>
                <a:latin typeface="Roboto" panose="02000000000000000000" pitchFamily="2" charset="0"/>
              </a:rPr>
              <a:t>These interactive, virtual university course tasters feature real-life lectures, seminars, and academics. </a:t>
            </a:r>
            <a:r>
              <a:rPr lang="en-GB" sz="1200" b="0" i="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They can</a:t>
            </a:r>
            <a:r>
              <a:rPr lang="en-GB" sz="1200">
                <a:solidFill>
                  <a:schemeClr val="bg1"/>
                </a:solidFill>
                <a:latin typeface="Roboto Light" panose="02000000000000000000" pitchFamily="2" charset="0"/>
                <a:ea typeface="Roboto Light" panose="02000000000000000000" pitchFamily="2" charset="0"/>
                <a:cs typeface="Roboto Light" panose="02000000000000000000" pitchFamily="2" charset="0"/>
              </a:rPr>
              <a:t> help you decide if a subject is right for you or not. </a:t>
            </a:r>
            <a:endParaRPr lang="en-GB" sz="1200" b="0" i="0">
              <a:solidFill>
                <a:srgbClr val="000000"/>
              </a:solidFill>
              <a:effectLst/>
              <a:latin typeface="Roboto" panose="02000000000000000000"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rgbClr val="132433"/>
                </a:solidFill>
                <a:latin typeface="Roboto" panose="02000000000000000000" pitchFamily="2" charset="0"/>
                <a:ea typeface="Roboto" panose="02000000000000000000" pitchFamily="2" charset="0"/>
                <a:cs typeface="Roboto" panose="02000000000000000000" pitchFamily="2" charset="0"/>
              </a:rPr>
              <a:t>Content that you can watch in sections. </a:t>
            </a: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bg1"/>
                </a:solidFill>
                <a:latin typeface="Roboto Light" panose="02000000000000000000" pitchFamily="2" charset="0"/>
                <a:ea typeface="Roboto Light" panose="02000000000000000000" pitchFamily="2" charset="0"/>
                <a:cs typeface="Roboto Light" panose="02000000000000000000" pitchFamily="2" charset="0"/>
              </a:rPr>
              <a:t>You can filter and search by subject or university. </a:t>
            </a:r>
            <a:endParaRPr lang="en-GB" b="0" i="0">
              <a:solidFill>
                <a:srgbClr val="000000"/>
              </a:solidFill>
              <a:effectLst/>
              <a:latin typeface="Roboto" panose="02000000000000000000" pitchFamily="2" charset="0"/>
            </a:endParaRPr>
          </a:p>
          <a:p>
            <a:pPr marL="171450" indent="-171450">
              <a:buFont typeface="Arial" panose="020B0604020202020204" pitchFamily="34" charset="0"/>
              <a:buChar char="•"/>
            </a:pPr>
            <a:r>
              <a:rPr lang="en-GB" b="0" i="0">
                <a:solidFill>
                  <a:srgbClr val="000000"/>
                </a:solidFill>
                <a:effectLst/>
                <a:latin typeface="Roboto" panose="02000000000000000000" pitchFamily="2" charset="0"/>
              </a:rPr>
              <a:t>Delivered by the lecturers themselves you will gain insight into what it’s like to study the course and give your personal statement a boost.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On-demand interactive video </a:t>
            </a: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experiences</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Have a go at </a:t>
            </a: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interactive quizzes and activities</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Get</a:t>
            </a:r>
            <a:r>
              <a:rPr kumimoji="0" lang="en-GB" sz="1200" b="0" i="0" u="none" strike="noStrike" kern="1200" cap="none" spc="0" normalizeH="0" baseline="0" noProof="0">
                <a:ln>
                  <a:noFill/>
                </a:ln>
                <a:solidFill>
                  <a:srgbClr val="57BF93"/>
                </a:solidFill>
                <a:effectLst/>
                <a:uLnTx/>
                <a:uFillTx/>
                <a:latin typeface="Roboto Light" panose="02000000000000000000" pitchFamily="2" charset="0"/>
                <a:ea typeface="Roboto Light" panose="02000000000000000000" pitchFamily="2" charset="0"/>
                <a:cs typeface="Roboto Light" panose="02000000000000000000" pitchFamily="2" charset="0"/>
              </a:rPr>
              <a:t> </a:t>
            </a: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feedback</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on how you’ve done.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Try</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university degrees before you apply.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Certificate</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of completion </a:t>
            </a:r>
          </a:p>
          <a:p>
            <a:endParaRPr lang="en-GB"/>
          </a:p>
        </p:txBody>
      </p:sp>
      <p:sp>
        <p:nvSpPr>
          <p:cNvPr id="4" name="Slide Number Placeholder 3">
            <a:extLst>
              <a:ext uri="{FF2B5EF4-FFF2-40B4-BE49-F238E27FC236}">
                <a16:creationId xmlns:a16="http://schemas.microsoft.com/office/drawing/2014/main" id="{7C76A450-1B1B-F6A0-DE23-DF016F5FD75B}"/>
              </a:ext>
            </a:extLst>
          </p:cNvPr>
          <p:cNvSpPr>
            <a:spLocks noGrp="1"/>
          </p:cNvSpPr>
          <p:nvPr>
            <p:ph type="sldNum" sz="quarter" idx="5"/>
          </p:nvPr>
        </p:nvSpPr>
        <p:spPr/>
        <p:txBody>
          <a:bodyPr/>
          <a:lstStyle/>
          <a:p>
            <a:fld id="{69C51658-60C5-491E-AC61-1F8F6577900C}" type="slidenum">
              <a:rPr lang="en-GB" smtClean="0"/>
              <a:t>14</a:t>
            </a:fld>
            <a:endParaRPr lang="en-GB"/>
          </a:p>
        </p:txBody>
      </p:sp>
    </p:spTree>
    <p:extLst>
      <p:ext uri="{BB962C8B-B14F-4D97-AF65-F5344CB8AC3E}">
        <p14:creationId xmlns:p14="http://schemas.microsoft.com/office/powerpoint/2010/main" val="326879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0AB50-1405-848D-32EB-D4FDED1CE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BD705-7CD4-6720-B370-F9B20BA70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B0F1C-5539-C2AB-F115-E225DFE5ACA6}"/>
              </a:ext>
            </a:extLst>
          </p:cNvPr>
          <p:cNvSpPr>
            <a:spLocks noGrp="1"/>
          </p:cNvSpPr>
          <p:nvPr>
            <p:ph type="body" idx="1"/>
          </p:nvPr>
        </p:nvSpPr>
        <p:spPr/>
        <p:txBody>
          <a:bodyPr/>
          <a:lstStyle/>
          <a:p>
            <a:pPr marL="171450" indent="-171450">
              <a:buFont typeface="Arial" panose="020B0604020202020204" pitchFamily="34" charset="0"/>
              <a:buChar char="•"/>
            </a:pPr>
            <a:r>
              <a:rPr lang="en-GB" b="0" i="0">
                <a:solidFill>
                  <a:srgbClr val="333333"/>
                </a:solidFill>
                <a:effectLst/>
                <a:latin typeface="Roboto" panose="02000000000000000000" pitchFamily="2" charset="0"/>
              </a:rPr>
              <a:t>Gain experience and earn certificates to reference on your CV or personal statement.</a:t>
            </a:r>
            <a:endParaRPr lang="en-GB" b="0" i="0">
              <a:solidFill>
                <a:srgbClr val="FFFFFF"/>
              </a:solidFill>
              <a:effectLst/>
              <a:latin typeface="Roboto" panose="02000000000000000000" pitchFamily="2" charset="0"/>
            </a:endParaRPr>
          </a:p>
          <a:p>
            <a:pPr marL="171450" indent="-171450">
              <a:buFont typeface="Arial" panose="020B0604020202020204" pitchFamily="34" charset="0"/>
              <a:buChar char="•"/>
            </a:pPr>
            <a:r>
              <a:rPr lang="en-GB" b="0" i="0">
                <a:solidFill>
                  <a:srgbClr val="000000"/>
                </a:solidFill>
                <a:effectLst/>
                <a:latin typeface="Roboto" panose="02000000000000000000" pitchFamily="2" charset="0"/>
              </a:rPr>
              <a:t>Get stuck in with immersive and informative virtual work experiences with leading employers such as the NHS, Barclays, and Airbus. These incorporate real workplace activities – from observing a live surgery to designing a lunar landing module – and the chance to speak with, and hear from, industry professionals.</a:t>
            </a:r>
          </a:p>
          <a:p>
            <a:pPr marL="171450" indent="-171450">
              <a:buFont typeface="Arial" panose="020B0604020202020204" pitchFamily="34" charset="0"/>
              <a:buChar char="•"/>
            </a:pPr>
            <a:r>
              <a:rPr lang="en-GB" b="0" i="0" err="1">
                <a:solidFill>
                  <a:srgbClr val="333333"/>
                </a:solidFill>
                <a:effectLst/>
                <a:latin typeface="Roboto" panose="02000000000000000000" pitchFamily="2" charset="0"/>
              </a:rPr>
              <a:t>Springpod’s</a:t>
            </a:r>
            <a:r>
              <a:rPr lang="en-GB" b="0" i="0">
                <a:solidFill>
                  <a:srgbClr val="333333"/>
                </a:solidFill>
                <a:effectLst/>
                <a:latin typeface="Roboto" panose="02000000000000000000" pitchFamily="2" charset="0"/>
              </a:rPr>
              <a:t> in-depth and interactive Virtual Work Experience programmes help you understand industries and organisations as if you were already working there. Thanks to programmes led by industry experts from the world's leading employers, Virtual Work Experiences give you a taste of what a career would look like, as well as giving you invaluable experience to include in your personal statements and apprenticeship applications.</a:t>
            </a:r>
          </a:p>
          <a:p>
            <a:pPr marL="171450" indent="-171450">
              <a:buFont typeface="Arial" panose="020B0604020202020204" pitchFamily="34" charset="0"/>
              <a:buChar char="•"/>
            </a:pPr>
            <a:r>
              <a:rPr lang="en-GB" b="0" i="0">
                <a:solidFill>
                  <a:srgbClr val="333333"/>
                </a:solidFill>
                <a:effectLst/>
                <a:latin typeface="Roboto" panose="02000000000000000000" pitchFamily="2" charset="0"/>
              </a:rPr>
              <a:t>Virtual Work Experiences vary in length, from 6-10 hours, and you can pause and come back to the program at any time. </a:t>
            </a:r>
          </a:p>
          <a:p>
            <a:pPr marL="171450" indent="-171450">
              <a:buFont typeface="Arial" panose="020B0604020202020204" pitchFamily="34" charset="0"/>
              <a:buChar char="•"/>
            </a:pPr>
            <a:r>
              <a:rPr lang="en-GB" b="0" i="0">
                <a:solidFill>
                  <a:srgbClr val="333333"/>
                </a:solidFill>
                <a:effectLst/>
                <a:latin typeface="Roboto" panose="02000000000000000000" pitchFamily="2" charset="0"/>
              </a:rPr>
              <a:t>You receive a completion certificate at the end of the program.</a:t>
            </a:r>
            <a:endParaRPr lang="en-GB" b="0" i="0">
              <a:solidFill>
                <a:srgbClr val="000000"/>
              </a:solidFill>
              <a:effectLst/>
              <a:latin typeface="Roboto" panose="02000000000000000000" pitchFamily="2" charset="0"/>
            </a:endParaRPr>
          </a:p>
          <a:p>
            <a:pPr marL="171450" indent="-171450">
              <a:buFont typeface="Arial" panose="020B0604020202020204" pitchFamily="34" charset="0"/>
              <a:buChar char="•"/>
            </a:pPr>
            <a:r>
              <a:rPr lang="en-GB" b="0" i="0">
                <a:solidFill>
                  <a:srgbClr val="333333"/>
                </a:solidFill>
                <a:effectLst/>
                <a:latin typeface="Roboto" panose="02000000000000000000" pitchFamily="2" charset="0"/>
              </a:rPr>
              <a:t>Once you set up a UCAS account, you can browse Virtual Work Experiences via UCAS search, industry guides, and across UCAS.com. </a:t>
            </a:r>
          </a:p>
          <a:p>
            <a:pPr marL="171450" indent="-171450">
              <a:buFont typeface="Arial" panose="020B0604020202020204" pitchFamily="34" charset="0"/>
              <a:buChar char="•"/>
            </a:pPr>
            <a:r>
              <a:rPr lang="en-GB" b="0" i="0">
                <a:solidFill>
                  <a:srgbClr val="333333"/>
                </a:solidFill>
                <a:effectLst/>
                <a:latin typeface="Roboto" panose="02000000000000000000" pitchFamily="2" charset="0"/>
              </a:rPr>
              <a:t>On finding the perfect Virtual Work Experience, click ‘Take Virtual Work Experience' and follow the steps to create and link a </a:t>
            </a:r>
            <a:r>
              <a:rPr lang="en-GB" b="0" i="0" err="1">
                <a:solidFill>
                  <a:srgbClr val="333333"/>
                </a:solidFill>
                <a:effectLst/>
                <a:latin typeface="Roboto" panose="02000000000000000000" pitchFamily="2" charset="0"/>
              </a:rPr>
              <a:t>Springpod</a:t>
            </a:r>
            <a:r>
              <a:rPr lang="en-GB" b="0" i="0">
                <a:solidFill>
                  <a:srgbClr val="333333"/>
                </a:solidFill>
                <a:effectLst/>
                <a:latin typeface="Roboto" panose="02000000000000000000" pitchFamily="2" charset="0"/>
              </a:rPr>
              <a:t> profile.</a:t>
            </a:r>
            <a:endParaRPr lang="en-GB" b="0"/>
          </a:p>
          <a:p>
            <a:endParaRPr lang="en-GB"/>
          </a:p>
        </p:txBody>
      </p:sp>
      <p:sp>
        <p:nvSpPr>
          <p:cNvPr id="4" name="Slide Number Placeholder 3">
            <a:extLst>
              <a:ext uri="{FF2B5EF4-FFF2-40B4-BE49-F238E27FC236}">
                <a16:creationId xmlns:a16="http://schemas.microsoft.com/office/drawing/2014/main" id="{8F0E6AF1-453A-C2C0-E855-F82028DDB424}"/>
              </a:ext>
            </a:extLst>
          </p:cNvPr>
          <p:cNvSpPr>
            <a:spLocks noGrp="1"/>
          </p:cNvSpPr>
          <p:nvPr>
            <p:ph type="sldNum" sz="quarter" idx="5"/>
          </p:nvPr>
        </p:nvSpPr>
        <p:spPr/>
        <p:txBody>
          <a:bodyPr/>
          <a:lstStyle/>
          <a:p>
            <a:fld id="{69C51658-60C5-491E-AC61-1F8F6577900C}" type="slidenum">
              <a:rPr lang="en-GB" smtClean="0"/>
              <a:t>15</a:t>
            </a:fld>
            <a:endParaRPr lang="en-GB"/>
          </a:p>
        </p:txBody>
      </p:sp>
    </p:spTree>
    <p:extLst>
      <p:ext uri="{BB962C8B-B14F-4D97-AF65-F5344CB8AC3E}">
        <p14:creationId xmlns:p14="http://schemas.microsoft.com/office/powerpoint/2010/main" val="267886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ED5D1-81D4-8FCD-7158-20FB9D671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C2B0F-29AC-F4C3-6B89-E1B5C4D39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6FECD-B9A6-F03A-A7BE-F4E9885977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000000"/>
                </a:solidFill>
                <a:effectLst/>
                <a:latin typeface="Roboto" panose="02000000000000000000" pitchFamily="2" charset="0"/>
              </a:rPr>
              <a:t>Chat with UK and international students who are already studying the courses you've applied for at universities and colleges across the UK, on </a:t>
            </a:r>
            <a:r>
              <a:rPr lang="en-GB" b="0" i="0" err="1">
                <a:solidFill>
                  <a:srgbClr val="000000"/>
                </a:solidFill>
                <a:effectLst/>
                <a:latin typeface="Roboto" panose="02000000000000000000" pitchFamily="2" charset="0"/>
              </a:rPr>
              <a:t>Unibuddy</a:t>
            </a:r>
            <a:endParaRPr lang="en-GB" b="0" i="0">
              <a:solidFill>
                <a:srgbClr val="000000"/>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Almost 900 active ambassadors, with unlimited chats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Connect, ask questions and learn about student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Peer-to-peer chat facility hosted on ucas.com powered by </a:t>
            </a:r>
            <a:r>
              <a:rPr kumimoji="0" lang="en-GB" sz="1200" b="0" i="0" u="none" strike="noStrike" kern="1200" cap="none" spc="0" normalizeH="0" baseline="0" noProof="0" err="1">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Unibuddy</a:t>
            </a:r>
            <a:r>
              <a:rPr kumimoji="0" lang="en-GB" sz="1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 </a:t>
            </a:r>
          </a:p>
          <a:p>
            <a:endParaRPr lang="en-GB"/>
          </a:p>
        </p:txBody>
      </p:sp>
      <p:sp>
        <p:nvSpPr>
          <p:cNvPr id="4" name="Slide Number Placeholder 3">
            <a:extLst>
              <a:ext uri="{FF2B5EF4-FFF2-40B4-BE49-F238E27FC236}">
                <a16:creationId xmlns:a16="http://schemas.microsoft.com/office/drawing/2014/main" id="{8DDE1569-F444-2639-7018-C59400594369}"/>
              </a:ext>
            </a:extLst>
          </p:cNvPr>
          <p:cNvSpPr>
            <a:spLocks noGrp="1"/>
          </p:cNvSpPr>
          <p:nvPr>
            <p:ph type="sldNum" sz="quarter" idx="5"/>
          </p:nvPr>
        </p:nvSpPr>
        <p:spPr/>
        <p:txBody>
          <a:bodyPr/>
          <a:lstStyle/>
          <a:p>
            <a:fld id="{69C51658-60C5-491E-AC61-1F8F6577900C}" type="slidenum">
              <a:rPr lang="en-GB" smtClean="0"/>
              <a:t>16</a:t>
            </a:fld>
            <a:endParaRPr lang="en-GB"/>
          </a:p>
        </p:txBody>
      </p:sp>
    </p:spTree>
    <p:extLst>
      <p:ext uri="{BB962C8B-B14F-4D97-AF65-F5344CB8AC3E}">
        <p14:creationId xmlns:p14="http://schemas.microsoft.com/office/powerpoint/2010/main" val="174592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Explore scholarships, bursaries, and grants matched to your background, achievements, or chosen course, and get support for your study and living costs.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Before applying, always check the following details. It might save you considerable time and effort applying to something you’re not eligible for in the first place: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Award</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Eligibility criteria</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Application process   </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1" i="0" kern="1200" dirty="0">
                <a:solidFill>
                  <a:schemeClr val="tx1"/>
                </a:solidFill>
                <a:effectLst/>
                <a:latin typeface="+mn-lt"/>
                <a:ea typeface="+mn-ea"/>
                <a:cs typeface="+mn-cs"/>
              </a:rPr>
              <a:t>For more information on scholarships, grants and bursaries visit https://www.ucas.com/money-and-student-life/money/scholarships-grants-and-bursaries</a:t>
            </a:r>
            <a:endParaRPr lang="en-GB" b="1" dirty="0"/>
          </a:p>
        </p:txBody>
      </p:sp>
      <p:sp>
        <p:nvSpPr>
          <p:cNvPr id="4" name="Slide Number Placeholder 3"/>
          <p:cNvSpPr>
            <a:spLocks noGrp="1"/>
          </p:cNvSpPr>
          <p:nvPr>
            <p:ph type="sldNum" sz="quarter" idx="5"/>
          </p:nvPr>
        </p:nvSpPr>
        <p:spPr/>
        <p:txBody>
          <a:bodyPr/>
          <a:lstStyle/>
          <a:p>
            <a:fld id="{69C51658-60C5-491E-AC61-1F8F6577900C}" type="slidenum">
              <a:rPr lang="en-GB" smtClean="0"/>
              <a:t>17</a:t>
            </a:fld>
            <a:endParaRPr lang="en-GB"/>
          </a:p>
        </p:txBody>
      </p:sp>
    </p:spTree>
    <p:extLst>
      <p:ext uri="{BB962C8B-B14F-4D97-AF65-F5344CB8AC3E}">
        <p14:creationId xmlns:p14="http://schemas.microsoft.com/office/powerpoint/2010/main" val="4029425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18</a:t>
            </a:fld>
            <a:endParaRPr lang="en-GB"/>
          </a:p>
        </p:txBody>
      </p:sp>
    </p:spTree>
    <p:extLst>
      <p:ext uri="{BB962C8B-B14F-4D97-AF65-F5344CB8AC3E}">
        <p14:creationId xmlns:p14="http://schemas.microsoft.com/office/powerpoint/2010/main" val="1526694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7848C-3B6B-A58A-59D3-FF6AC4A87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FEFB7-5E32-0B8F-A67D-85D8E8FAF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2A9F1-AAF5-55A3-36D6-768D6BFC082F}"/>
              </a:ext>
            </a:extLst>
          </p:cNvPr>
          <p:cNvSpPr>
            <a:spLocks noGrp="1"/>
          </p:cNvSpPr>
          <p:nvPr>
            <p:ph type="body" idx="1"/>
          </p:nvPr>
        </p:nvSpPr>
        <p:spPr/>
        <p:txBody>
          <a:bodyPr/>
          <a:lstStyle/>
          <a:p>
            <a:pPr marL="171450" indent="-171450">
              <a:buFont typeface="Arial" panose="020B0604020202020204" pitchFamily="34" charset="0"/>
              <a:buChar char="•"/>
            </a:pPr>
            <a:r>
              <a:rPr lang="en-GB" dirty="0"/>
              <a:t>How many teaching hours vs. self-directed study does the course have?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How many lectures are there, and how much group work will be done in seminars?</a:t>
            </a:r>
            <a:endParaRPr lang="en-GB" dirty="0"/>
          </a:p>
          <a:p>
            <a:pPr marL="171450" indent="-171450">
              <a:buFont typeface="Arial" panose="020B0604020202020204" pitchFamily="34" charset="0"/>
              <a:buChar char="•"/>
            </a:pPr>
            <a:r>
              <a:rPr lang="en-GB" dirty="0"/>
              <a:t>How is the course assessed (e.g. coursework, exams, </a:t>
            </a:r>
            <a:r>
              <a:rPr lang="en-GB" dirty="0" err="1"/>
              <a:t>practicals</a:t>
            </a:r>
            <a:r>
              <a:rPr lang="en-GB" dirty="0"/>
              <a:t>, presentations, group work)? </a:t>
            </a:r>
          </a:p>
          <a:p>
            <a:pPr marL="171450" indent="-171450">
              <a:buFont typeface="Arial" panose="020B0604020202020204" pitchFamily="34" charset="0"/>
              <a:buChar char="•"/>
            </a:pPr>
            <a:r>
              <a:rPr lang="en-GB" dirty="0"/>
              <a:t>How many students will be on the course? </a:t>
            </a:r>
          </a:p>
          <a:p>
            <a:pPr marL="171450" indent="-171450">
              <a:buFont typeface="Arial" panose="020B0604020202020204" pitchFamily="34" charset="0"/>
              <a:buChar char="•"/>
            </a:pPr>
            <a:r>
              <a:rPr lang="en-GB" dirty="0"/>
              <a:t>What grades do you need to get on the course? </a:t>
            </a:r>
          </a:p>
          <a:p>
            <a:pPr marL="171450" indent="-171450">
              <a:buFont typeface="Arial" panose="020B0604020202020204" pitchFamily="34" charset="0"/>
              <a:buChar char="•"/>
            </a:pPr>
            <a:r>
              <a:rPr lang="en-GB" dirty="0"/>
              <a:t>What qualities or experience do they look for in an applicant? </a:t>
            </a:r>
          </a:p>
          <a:p>
            <a:pPr marL="171450" indent="-171450">
              <a:buFont typeface="Arial" panose="020B0604020202020204" pitchFamily="34" charset="0"/>
              <a:buChar char="•"/>
            </a:pPr>
            <a:r>
              <a:rPr lang="en-GB" dirty="0"/>
              <a:t>Will you need to attend an interview or audition?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modules are compulsory and optional – are there any work placements or years abroad? </a:t>
            </a: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Look carefully at the core course content, and the range of optional studies/modules available. </a:t>
            </a:r>
            <a:endParaRPr lang="en-GB" dirty="0"/>
          </a:p>
          <a:p>
            <a:pPr marL="171450" indent="-171450">
              <a:buFont typeface="Arial" panose="020B0604020202020204" pitchFamily="34" charset="0"/>
              <a:buChar char="•"/>
            </a:pPr>
            <a:r>
              <a:rPr lang="en-GB" dirty="0"/>
              <a:t>What links does the course/department have with employers?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Which modules are the most interesting and relevant to your career aspirations?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Does the course or university/college research, any internship, placement, or study abroad opportunities?</a:t>
            </a:r>
          </a:p>
          <a:p>
            <a:endParaRPr lang="en-GB" dirty="0"/>
          </a:p>
          <a:p>
            <a:r>
              <a:rPr lang="en-GB" dirty="0"/>
              <a:t>The UCAS course search is a great place to start your research, and you can access the historical entry grades tool. </a:t>
            </a:r>
          </a:p>
          <a:p>
            <a:endParaRPr lang="en-GB" dirty="0"/>
          </a:p>
          <a:p>
            <a:r>
              <a:rPr lang="en-GB" sz="1200" b="0" i="0" kern="1200" dirty="0">
                <a:solidFill>
                  <a:schemeClr val="tx1"/>
                </a:solidFill>
                <a:effectLst/>
                <a:latin typeface="+mn-lt"/>
                <a:ea typeface="+mn-ea"/>
                <a:cs typeface="+mn-cs"/>
              </a:rPr>
              <a:t>Universities and colleges set their own entry requirements for higher education courses, and these vary widely depending on the subject, the specific course, and the course provider. They set the entry requirements for each course to ensure you have the right skills and knowledge to successfully complete the course. You can see grade profiles of students previously accepted, and offer rates for the course, under the entry requirements in the UCAS </a:t>
            </a:r>
            <a:r>
              <a:rPr lang="en-GB" sz="1200" b="1" i="0" u="none" strike="noStrike" kern="1200" dirty="0">
                <a:solidFill>
                  <a:schemeClr val="tx1"/>
                </a:solidFill>
                <a:effectLst/>
                <a:latin typeface="+mn-lt"/>
                <a:ea typeface="+mn-ea"/>
                <a:cs typeface="+mn-cs"/>
                <a:hlinkClick r:id="rId3"/>
              </a:rPr>
              <a:t>search tool</a:t>
            </a:r>
            <a:r>
              <a:rPr lang="en-GB" sz="1200" b="0" i="0" u="none" strike="noStrike" kern="1200" dirty="0">
                <a:solidFill>
                  <a:schemeClr val="tx1"/>
                </a:solidFill>
                <a:effectLst/>
                <a:latin typeface="+mn-lt"/>
                <a:ea typeface="+mn-ea"/>
                <a:cs typeface="+mn-cs"/>
              </a:rPr>
              <a:t>. </a:t>
            </a:r>
            <a:endParaRPr lang="en-GB" sz="1200" b="0" i="0" kern="1200" dirty="0">
              <a:solidFill>
                <a:schemeClr val="tx1"/>
              </a:solidFill>
              <a:effectLst/>
              <a:latin typeface="+mn-lt"/>
              <a:ea typeface="+mn-ea"/>
              <a:cs typeface="+mn-cs"/>
            </a:endParaRPr>
          </a:p>
          <a:p>
            <a:endParaRPr lang="en-GB" dirty="0"/>
          </a:p>
          <a:p>
            <a:r>
              <a:rPr lang="en-GB" dirty="0"/>
              <a:t>Find out more online at: </a:t>
            </a:r>
          </a:p>
          <a:p>
            <a:r>
              <a:rPr lang="en-GB" dirty="0"/>
              <a:t>https:// www.ucas.com/applying/you-apply/what-and-where-study/entry-requirements. </a:t>
            </a:r>
          </a:p>
          <a:p>
            <a:r>
              <a:rPr lang="en-GB" dirty="0"/>
              <a:t>https://www.ucas.com/applying/before-you-apply/what-and-where-to-study/entry-requirements/understanding-historical-entry</a:t>
            </a:r>
          </a:p>
        </p:txBody>
      </p:sp>
      <p:sp>
        <p:nvSpPr>
          <p:cNvPr id="4" name="Slide Number Placeholder 3">
            <a:extLst>
              <a:ext uri="{FF2B5EF4-FFF2-40B4-BE49-F238E27FC236}">
                <a16:creationId xmlns:a16="http://schemas.microsoft.com/office/drawing/2014/main" id="{9E3E86AD-C58C-D75C-02F8-077978F8E0AE}"/>
              </a:ext>
            </a:extLst>
          </p:cNvPr>
          <p:cNvSpPr>
            <a:spLocks noGrp="1"/>
          </p:cNvSpPr>
          <p:nvPr>
            <p:ph type="sldNum" sz="quarter" idx="5"/>
          </p:nvPr>
        </p:nvSpPr>
        <p:spPr/>
        <p:txBody>
          <a:bodyPr/>
          <a:lstStyle/>
          <a:p>
            <a:fld id="{69C51658-60C5-491E-AC61-1F8F6577900C}" type="slidenum">
              <a:rPr lang="en-GB" smtClean="0"/>
              <a:t>20</a:t>
            </a:fld>
            <a:endParaRPr lang="en-GB"/>
          </a:p>
        </p:txBody>
      </p:sp>
    </p:spTree>
    <p:extLst>
      <p:ext uri="{BB962C8B-B14F-4D97-AF65-F5344CB8AC3E}">
        <p14:creationId xmlns:p14="http://schemas.microsoft.com/office/powerpoint/2010/main" val="495440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Style &amp; Focus</a:t>
            </a:r>
            <a:r>
              <a:rPr kumimoji="0" lang="en-US" altLang="en-US" sz="1200" b="0" i="0" u="none" strike="noStrike" cap="none" normalizeH="0" baseline="0">
                <a:ln>
                  <a:noFill/>
                </a:ln>
                <a:solidFill>
                  <a:schemeClr val="tx1"/>
                </a:solidFill>
                <a:effectLst/>
                <a:latin typeface="Roboto "/>
              </a:rPr>
              <a:t> – Traditional universities that might </a:t>
            </a:r>
            <a:r>
              <a:rPr kumimoji="0" lang="en-US" altLang="en-US" sz="1200" b="0" i="0" u="none" strike="noStrike" cap="none" normalizeH="0" baseline="0" err="1">
                <a:ln>
                  <a:noFill/>
                </a:ln>
                <a:solidFill>
                  <a:schemeClr val="tx1"/>
                </a:solidFill>
                <a:effectLst/>
                <a:latin typeface="Roboto "/>
              </a:rPr>
              <a:t>emphasise</a:t>
            </a:r>
            <a:r>
              <a:rPr kumimoji="0" lang="en-US" altLang="en-US" sz="1200" b="0" i="0" u="none" strike="noStrike" cap="none" normalizeH="0" baseline="0">
                <a:ln>
                  <a:noFill/>
                </a:ln>
                <a:solidFill>
                  <a:schemeClr val="tx1"/>
                </a:solidFill>
                <a:effectLst/>
                <a:latin typeface="Roboto "/>
              </a:rPr>
              <a:t> research, or modern ones that have a wider range of new and vocational courses.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Location &amp; Size</a:t>
            </a:r>
            <a:r>
              <a:rPr kumimoji="0" lang="en-US" altLang="en-US" sz="1200" b="0" i="0" u="none" strike="noStrike" cap="none" normalizeH="0" baseline="0">
                <a:ln>
                  <a:noFill/>
                </a:ln>
                <a:solidFill>
                  <a:schemeClr val="tx1"/>
                </a:solidFill>
                <a:effectLst/>
                <a:latin typeface="Roboto "/>
              </a:rPr>
              <a:t> – Choose from bustling cities, quiet towns, or coastal areas; student populations range from a few thousand to over 20,000.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Culture &amp; Facilities</a:t>
            </a:r>
            <a:r>
              <a:rPr kumimoji="0" lang="en-US" altLang="en-US" sz="1200" b="0" i="0" u="none" strike="noStrike" cap="none" normalizeH="0" baseline="0">
                <a:ln>
                  <a:noFill/>
                </a:ln>
                <a:solidFill>
                  <a:schemeClr val="tx1"/>
                </a:solidFill>
                <a:effectLst/>
                <a:latin typeface="Roboto "/>
              </a:rPr>
              <a:t> – Diversity, campus resources, and student life shape your experience. Check out UCAS university and college profiles to learn more.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cap="none" normalizeH="0" baseline="0">
                <a:ln>
                  <a:noFill/>
                </a:ln>
                <a:solidFill>
                  <a:schemeClr val="tx1"/>
                </a:solidFill>
                <a:effectLst/>
                <a:latin typeface="Roboto "/>
              </a:rPr>
              <a:t>Graduate Outcomes</a:t>
            </a:r>
            <a:r>
              <a:rPr kumimoji="0" lang="en-US" altLang="en-US" sz="1200" b="0" i="0" u="none" strike="noStrike" cap="none" normalizeH="0" baseline="0">
                <a:ln>
                  <a:noFill/>
                </a:ln>
                <a:solidFill>
                  <a:schemeClr val="tx1"/>
                </a:solidFill>
                <a:effectLst/>
                <a:latin typeface="Roboto "/>
              </a:rPr>
              <a:t> – Check job prospects and further study options. </a:t>
            </a:r>
            <a:r>
              <a:rPr lang="en-GB"/>
              <a:t>What careers have recent graduates gone on to? </a:t>
            </a:r>
            <a:endParaRPr kumimoji="0" lang="en-US" altLang="en-US" sz="1200" b="0" i="0" u="none" strike="noStrike" cap="none" normalizeH="0" baseline="0">
              <a:ln>
                <a:noFill/>
              </a:ln>
              <a:solidFill>
                <a:schemeClr val="tx1"/>
              </a:solidFill>
              <a:effectLst/>
              <a:latin typeface="Roboto "/>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Costs</a:t>
            </a:r>
            <a:r>
              <a:rPr kumimoji="0" lang="en-US" altLang="en-US" sz="1200" b="0" i="0" u="none" strike="noStrike" cap="none" normalizeH="0" baseline="0">
                <a:ln>
                  <a:noFill/>
                </a:ln>
                <a:solidFill>
                  <a:schemeClr val="tx1"/>
                </a:solidFill>
                <a:effectLst/>
                <a:latin typeface="Roboto "/>
              </a:rPr>
              <a:t> – Compare tuition fees, scholarships, and living expenses like accommodation and transport. </a:t>
            </a:r>
            <a:r>
              <a:rPr lang="en-GB"/>
              <a:t>Are there any scholarships or bursaries available? </a:t>
            </a:r>
            <a:endParaRPr kumimoji="0" lang="en-US" altLang="en-US" sz="1200" b="0" i="0" u="none" strike="noStrike" cap="none" normalizeH="0" baseline="0">
              <a:ln>
                <a:noFill/>
              </a:ln>
              <a:solidFill>
                <a:schemeClr val="tx1"/>
              </a:solidFill>
              <a:effectLst/>
              <a:latin typeface="Roboto "/>
            </a:endParaRP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21</a:t>
            </a:fld>
            <a:endParaRPr lang="en-GB"/>
          </a:p>
        </p:txBody>
      </p:sp>
    </p:spTree>
    <p:extLst>
      <p:ext uri="{BB962C8B-B14F-4D97-AF65-F5344CB8AC3E}">
        <p14:creationId xmlns:p14="http://schemas.microsoft.com/office/powerpoint/2010/main" val="2152351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13572-5E04-266E-7CA5-9B6B17192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AF4D6-B5C1-B886-DFDA-3299420CE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BCF81-9423-55A4-8F38-F999B3370563}"/>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These are the key UCAS dates. It’s important that all students, parents, carers, and guardians are aware of the internal timelines and deadlines your school or college is working to when supporting UCAS applications.</a:t>
            </a:r>
          </a:p>
        </p:txBody>
      </p:sp>
      <p:sp>
        <p:nvSpPr>
          <p:cNvPr id="4" name="Slide Number Placeholder 3">
            <a:extLst>
              <a:ext uri="{FF2B5EF4-FFF2-40B4-BE49-F238E27FC236}">
                <a16:creationId xmlns:a16="http://schemas.microsoft.com/office/drawing/2014/main" id="{234EB112-6AD9-8B44-F90E-EE15826453C1}"/>
              </a:ext>
            </a:extLst>
          </p:cNvPr>
          <p:cNvSpPr>
            <a:spLocks noGrp="1"/>
          </p:cNvSpPr>
          <p:nvPr>
            <p:ph type="sldNum" sz="quarter" idx="5"/>
          </p:nvPr>
        </p:nvSpPr>
        <p:spPr/>
        <p:txBody>
          <a:bodyPr/>
          <a:lstStyle/>
          <a:p>
            <a:fld id="{69C51658-60C5-491E-AC61-1F8F6577900C}" type="slidenum">
              <a:rPr lang="en-GB" smtClean="0"/>
              <a:t>23</a:t>
            </a:fld>
            <a:endParaRPr lang="en-GB"/>
          </a:p>
        </p:txBody>
      </p:sp>
    </p:spTree>
    <p:extLst>
      <p:ext uri="{BB962C8B-B14F-4D97-AF65-F5344CB8AC3E}">
        <p14:creationId xmlns:p14="http://schemas.microsoft.com/office/powerpoint/2010/main" val="3264776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en-GB" sz="1200" b="0" kern="100" dirty="0">
                <a:effectLst/>
                <a:latin typeface="Aptos" panose="020B0004020202020204" pitchFamily="34" charset="0"/>
                <a:ea typeface="Aptos" panose="020B0004020202020204" pitchFamily="34" charset="0"/>
                <a:cs typeface="Arial" panose="020B0604020202020204" pitchFamily="34" charset="0"/>
              </a:rPr>
              <a:t>Equal consideration dates: </a:t>
            </a:r>
          </a:p>
          <a:p>
            <a:pPr marL="285750" indent="-285750">
              <a:lnSpc>
                <a:spcPct val="107000"/>
              </a:lnSpc>
              <a:spcAft>
                <a:spcPts val="800"/>
              </a:spcAft>
              <a:buFont typeface="Arial" panose="020B0604020202020204" pitchFamily="34" charset="0"/>
              <a:buChar char="•"/>
            </a:pPr>
            <a:r>
              <a:rPr lang="en-GB" sz="1200" b="1" kern="100" dirty="0">
                <a:effectLst/>
                <a:latin typeface="Aptos" panose="020B0004020202020204" pitchFamily="34" charset="0"/>
                <a:ea typeface="Aptos" panose="020B0004020202020204" pitchFamily="34" charset="0"/>
                <a:cs typeface="Arial" panose="020B0604020202020204" pitchFamily="34" charset="0"/>
              </a:rPr>
              <a:t>15 October - </a:t>
            </a:r>
            <a:r>
              <a:rPr lang="en-GB" sz="1200" b="0" kern="100" dirty="0">
                <a:effectLst/>
                <a:latin typeface="Aptos" panose="020B0004020202020204" pitchFamily="34" charset="0"/>
                <a:ea typeface="Aptos" panose="020B0004020202020204" pitchFamily="34" charset="0"/>
                <a:cs typeface="Arial" panose="020B0604020202020204" pitchFamily="34" charset="0"/>
              </a:rPr>
              <a:t>a</a:t>
            </a:r>
            <a:r>
              <a:rPr lang="en-GB" sz="1200" kern="100" dirty="0">
                <a:effectLst/>
                <a:latin typeface="Aptos" panose="020B0004020202020204" pitchFamily="34" charset="0"/>
                <a:ea typeface="Aptos" panose="020B0004020202020204" pitchFamily="34" charset="0"/>
                <a:cs typeface="Arial" panose="020B0604020202020204" pitchFamily="34" charset="0"/>
              </a:rPr>
              <a:t>ll applications to the universities of Oxford and Cambridge must be submitted by this date, as well as most applications to medicine, veterinary science / medicine, and dentistry courses.</a:t>
            </a:r>
          </a:p>
          <a:p>
            <a:pPr marL="285750" indent="-285750">
              <a:lnSpc>
                <a:spcPct val="107000"/>
              </a:lnSpc>
              <a:spcAft>
                <a:spcPts val="800"/>
              </a:spcAft>
              <a:buFont typeface="Arial" panose="020B0604020202020204" pitchFamily="34" charset="0"/>
              <a:buChar char="•"/>
            </a:pPr>
            <a:r>
              <a:rPr lang="en-GB" sz="1200" b="1" kern="100" dirty="0">
                <a:effectLst/>
                <a:latin typeface="Aptos" panose="020B0004020202020204" pitchFamily="34" charset="0"/>
                <a:ea typeface="Aptos" panose="020B0004020202020204" pitchFamily="34" charset="0"/>
                <a:cs typeface="Arial" panose="020B0604020202020204" pitchFamily="34" charset="0"/>
              </a:rPr>
              <a:t>13 January - </a:t>
            </a:r>
            <a:r>
              <a:rPr lang="en-GB" sz="1200" kern="100" dirty="0">
                <a:effectLst/>
                <a:latin typeface="Aptos" panose="020B0004020202020204" pitchFamily="34" charset="0"/>
                <a:ea typeface="Aptos" panose="020B0004020202020204" pitchFamily="34" charset="0"/>
                <a:cs typeface="Arial" panose="020B0604020202020204" pitchFamily="34" charset="0"/>
              </a:rPr>
              <a:t>Equal consideration date – applications submitted by this time must be considered equally by universities and colleges.</a:t>
            </a:r>
          </a:p>
          <a:p>
            <a:pPr>
              <a:lnSpc>
                <a:spcPct val="107000"/>
              </a:lnSpc>
              <a:spcAft>
                <a:spcPts val="800"/>
              </a:spcAft>
              <a:buNone/>
            </a:pP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GB" sz="1200" kern="100" dirty="0">
                <a:effectLst/>
                <a:latin typeface="Aptos" panose="020B0004020202020204" pitchFamily="34" charset="0"/>
                <a:ea typeface="Aptos" panose="020B0004020202020204" pitchFamily="34" charset="0"/>
                <a:cs typeface="Arial" panose="020B0604020202020204" pitchFamily="34" charset="0"/>
              </a:rPr>
              <a:t>Each student can make a maximum of five choices on their application, including:</a:t>
            </a:r>
          </a:p>
          <a:p>
            <a:pPr marL="285750" lvl="0" indent="-285750">
              <a:lnSpc>
                <a:spcPct val="107000"/>
              </a:lnSpc>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Arial" panose="020B0604020202020204" pitchFamily="34" charset="0"/>
              </a:rPr>
              <a:t>no more than four choices to any one of medicine, dentistry, veterinary medicine, or veterinary science</a:t>
            </a:r>
          </a:p>
          <a:p>
            <a:pPr marL="285750" lvl="0" indent="-285750">
              <a:lnSpc>
                <a:spcPct val="107000"/>
              </a:lnSpc>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Arial" panose="020B0604020202020204" pitchFamily="34" charset="0"/>
              </a:rPr>
              <a:t>no more than one course at either the University of Oxford or the University of Cambridge. </a:t>
            </a:r>
          </a:p>
          <a:p>
            <a:pPr marL="0" lvl="0" indent="0">
              <a:lnSpc>
                <a:spcPct val="107000"/>
              </a:lnSpc>
              <a:spcAft>
                <a:spcPts val="800"/>
              </a:spcAft>
              <a:buFont typeface="Symbol" panose="05050102010706020507" pitchFamily="18" charset="2"/>
              <a:buNone/>
            </a:pPr>
            <a:endParaRPr lang="en-GB" sz="1200" b="0" i="0" kern="100" dirty="0">
              <a:solidFill>
                <a:srgbClr val="333333"/>
              </a:solidFill>
              <a:effectLst/>
              <a:latin typeface="Aptos" panose="020B0004020202020204" pitchFamily="34" charset="0"/>
              <a:cs typeface="Arial" panose="020B0604020202020204" pitchFamily="34" charset="0"/>
            </a:endParaRPr>
          </a:p>
          <a:p>
            <a:pPr marL="0" lvl="0" indent="0">
              <a:lnSpc>
                <a:spcPct val="107000"/>
              </a:lnSpc>
              <a:spcAft>
                <a:spcPts val="800"/>
              </a:spcAft>
              <a:buFont typeface="Symbol" panose="05050102010706020507" pitchFamily="18" charset="2"/>
              <a:buNone/>
            </a:pPr>
            <a:r>
              <a:rPr lang="en-GB" b="0" i="0" dirty="0">
                <a:solidFill>
                  <a:srgbClr val="333333"/>
                </a:solidFill>
                <a:effectLst/>
                <a:latin typeface="Roboto" panose="02000000000000000000" pitchFamily="2" charset="0"/>
              </a:rPr>
              <a:t>Students who are in receipt of UK government funded free school meals at some point during the last six years (i.e. during their secondary education), or who are care leavers will be eligible to have the or application fee waived by UCAS (UK students only). See our advice and guidance online https://www.ucas.com/application-fee-waivers. </a:t>
            </a:r>
            <a:endParaRPr lang="en-US" dirty="0"/>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24</a:t>
            </a:fld>
            <a:endParaRPr lang="en-GB"/>
          </a:p>
        </p:txBody>
      </p:sp>
    </p:spTree>
    <p:extLst>
      <p:ext uri="{BB962C8B-B14F-4D97-AF65-F5344CB8AC3E}">
        <p14:creationId xmlns:p14="http://schemas.microsoft.com/office/powerpoint/2010/main" val="39795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Your key steps to success.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4</a:t>
            </a:fld>
            <a:endParaRPr lang="en-GB"/>
          </a:p>
        </p:txBody>
      </p:sp>
    </p:spTree>
    <p:extLst>
      <p:ext uri="{BB962C8B-B14F-4D97-AF65-F5344CB8AC3E}">
        <p14:creationId xmlns:p14="http://schemas.microsoft.com/office/powerpoint/2010/main" val="68493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5B502-B680-31AC-E600-A057AFF25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1B3AD-8F05-FEF6-77D6-CE09587F6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EBE97-1456-A34E-6CD1-F48854CB3FB3}"/>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Linking means you connect your UCAS application to your school or college using their buzzword. It allows them to support your application, check your details, add your reference and predicted grades, and submit everything to UCAS on your behalf.</a:t>
            </a:r>
          </a:p>
          <a:p>
            <a:endParaRPr lang="en-GB" dirty="0"/>
          </a:p>
        </p:txBody>
      </p:sp>
      <p:sp>
        <p:nvSpPr>
          <p:cNvPr id="4" name="Slide Number Placeholder 3">
            <a:extLst>
              <a:ext uri="{FF2B5EF4-FFF2-40B4-BE49-F238E27FC236}">
                <a16:creationId xmlns:a16="http://schemas.microsoft.com/office/drawing/2014/main" id="{DE2D3069-B1C7-6B79-C353-BBC97C22BDB3}"/>
              </a:ext>
            </a:extLst>
          </p:cNvPr>
          <p:cNvSpPr>
            <a:spLocks noGrp="1"/>
          </p:cNvSpPr>
          <p:nvPr>
            <p:ph type="sldNum" sz="quarter" idx="5"/>
          </p:nvPr>
        </p:nvSpPr>
        <p:spPr/>
        <p:txBody>
          <a:bodyPr/>
          <a:lstStyle/>
          <a:p>
            <a:fld id="{69C51658-60C5-491E-AC61-1F8F6577900C}" type="slidenum">
              <a:rPr lang="en-GB" smtClean="0"/>
              <a:t>25</a:t>
            </a:fld>
            <a:endParaRPr lang="en-GB"/>
          </a:p>
        </p:txBody>
      </p:sp>
    </p:spTree>
    <p:extLst>
      <p:ext uri="{BB962C8B-B14F-4D97-AF65-F5344CB8AC3E}">
        <p14:creationId xmlns:p14="http://schemas.microsoft.com/office/powerpoint/2010/main" val="2743836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essential that students work towards the internal dates and deadlines that their school or college set. </a:t>
            </a:r>
          </a:p>
        </p:txBody>
      </p:sp>
      <p:sp>
        <p:nvSpPr>
          <p:cNvPr id="4" name="Slide Number Placeholder 3"/>
          <p:cNvSpPr>
            <a:spLocks noGrp="1"/>
          </p:cNvSpPr>
          <p:nvPr>
            <p:ph type="sldNum" sz="quarter" idx="5"/>
          </p:nvPr>
        </p:nvSpPr>
        <p:spPr/>
        <p:txBody>
          <a:bodyPr/>
          <a:lstStyle/>
          <a:p>
            <a:fld id="{69C51658-60C5-491E-AC61-1F8F6577900C}" type="slidenum">
              <a:rPr lang="en-GB" smtClean="0"/>
              <a:t>26</a:t>
            </a:fld>
            <a:endParaRPr lang="en-GB"/>
          </a:p>
        </p:txBody>
      </p:sp>
    </p:spTree>
    <p:extLst>
      <p:ext uri="{BB962C8B-B14F-4D97-AF65-F5344CB8AC3E}">
        <p14:creationId xmlns:p14="http://schemas.microsoft.com/office/powerpoint/2010/main" val="3674492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19346-1CD2-D935-8614-4397DA00A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2CFD2-3546-0A6B-B72D-6015688A8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35164-EFB0-2872-F6D2-91E50C298A6E}"/>
              </a:ext>
            </a:extLst>
          </p:cNvPr>
          <p:cNvSpPr>
            <a:spLocks noGrp="1"/>
          </p:cNvSpPr>
          <p:nvPr>
            <p:ph type="body" idx="1"/>
          </p:nvPr>
        </p:nvSpPr>
        <p:spPr/>
        <p:txBody>
          <a:bodyPr/>
          <a:lstStyle/>
          <a:p>
            <a:r>
              <a:rPr lang="en-GB" dirty="0"/>
              <a:t>For further details to share with student see </a:t>
            </a:r>
            <a:r>
              <a:rPr lang="en-GB" b="0" i="0" dirty="0">
                <a:solidFill>
                  <a:srgbClr val="333333"/>
                </a:solidFill>
                <a:effectLst/>
                <a:latin typeface="Roboto" panose="02000000000000000000" pitchFamily="2" charset="0"/>
              </a:rPr>
              <a:t>the</a:t>
            </a:r>
            <a:r>
              <a:rPr lang="en-GB" b="1" i="0" u="none" strike="noStrike" dirty="0">
                <a:solidFill>
                  <a:srgbClr val="333333"/>
                </a:solidFill>
                <a:effectLst/>
                <a:latin typeface="Roboto" panose="02000000000000000000" pitchFamily="2" charset="0"/>
              </a:rPr>
              <a:t> Applying through UCAS ppt in the UCAS 2027 toolkit. </a:t>
            </a:r>
            <a:r>
              <a:rPr lang="en-GB" b="0" i="0" u="none" strike="noStrike" dirty="0">
                <a:solidFill>
                  <a:srgbClr val="333333"/>
                </a:solidFill>
                <a:effectLst/>
                <a:latin typeface="Roboto" panose="02000000000000000000" pitchFamily="2" charset="0"/>
              </a:rPr>
              <a:t>It contains</a:t>
            </a:r>
            <a:r>
              <a:rPr lang="en-GB" b="0" i="0" dirty="0">
                <a:solidFill>
                  <a:srgbClr val="333333"/>
                </a:solidFill>
                <a:effectLst/>
                <a:latin typeface="Roboto" panose="02000000000000000000" pitchFamily="2" charset="0"/>
              </a:rPr>
              <a:t> screenshots for you to copy and paste into your own materials and guides to share the application journey with your students.</a:t>
            </a:r>
            <a:endParaRPr lang="en-GB" dirty="0"/>
          </a:p>
          <a:p>
            <a:endParaRPr lang="en-GB" dirty="0"/>
          </a:p>
        </p:txBody>
      </p:sp>
      <p:sp>
        <p:nvSpPr>
          <p:cNvPr id="4" name="Slide Number Placeholder 3">
            <a:extLst>
              <a:ext uri="{FF2B5EF4-FFF2-40B4-BE49-F238E27FC236}">
                <a16:creationId xmlns:a16="http://schemas.microsoft.com/office/drawing/2014/main" id="{855C372F-6BC1-9029-C9CF-FCAE0CE5DEBA}"/>
              </a:ext>
            </a:extLst>
          </p:cNvPr>
          <p:cNvSpPr>
            <a:spLocks noGrp="1"/>
          </p:cNvSpPr>
          <p:nvPr>
            <p:ph type="sldNum" sz="quarter" idx="5"/>
          </p:nvPr>
        </p:nvSpPr>
        <p:spPr/>
        <p:txBody>
          <a:bodyPr/>
          <a:lstStyle/>
          <a:p>
            <a:fld id="{69C51658-60C5-491E-AC61-1F8F6577900C}" type="slidenum">
              <a:rPr lang="en-GB" smtClean="0"/>
              <a:t>27</a:t>
            </a:fld>
            <a:endParaRPr lang="en-GB"/>
          </a:p>
        </p:txBody>
      </p:sp>
    </p:spTree>
    <p:extLst>
      <p:ext uri="{BB962C8B-B14F-4D97-AF65-F5344CB8AC3E}">
        <p14:creationId xmlns:p14="http://schemas.microsoft.com/office/powerpoint/2010/main" val="117196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35E65-F1F2-A257-DDEB-456E1F4CC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8AAA6-C5C3-9561-3BE4-E569AE0F53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C2349-4646-7DE0-9AA1-C5770529F1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For further details to share with student see </a:t>
            </a:r>
            <a:r>
              <a:rPr lang="en-GB" b="0" i="0" dirty="0">
                <a:solidFill>
                  <a:srgbClr val="333333"/>
                </a:solidFill>
                <a:effectLst/>
                <a:latin typeface="Roboto" panose="02000000000000000000" pitchFamily="2" charset="0"/>
              </a:rPr>
              <a:t>the</a:t>
            </a:r>
            <a:r>
              <a:rPr lang="en-GB" b="1" i="0" u="none" strike="noStrike" dirty="0">
                <a:solidFill>
                  <a:srgbClr val="333333"/>
                </a:solidFill>
                <a:effectLst/>
                <a:latin typeface="Roboto" panose="02000000000000000000" pitchFamily="2" charset="0"/>
              </a:rPr>
              <a:t> Applying through UCAS ppt in the UCAS 2027 toolkit. </a:t>
            </a:r>
            <a:r>
              <a:rPr lang="en-GB" b="0" i="0" u="none" strike="noStrike" dirty="0">
                <a:solidFill>
                  <a:srgbClr val="333333"/>
                </a:solidFill>
                <a:effectLst/>
                <a:latin typeface="Roboto" panose="02000000000000000000" pitchFamily="2" charset="0"/>
              </a:rPr>
              <a:t>It contains</a:t>
            </a:r>
            <a:r>
              <a:rPr lang="en-GB" b="0" i="0" dirty="0">
                <a:solidFill>
                  <a:srgbClr val="333333"/>
                </a:solidFill>
                <a:effectLst/>
                <a:latin typeface="Roboto" panose="02000000000000000000" pitchFamily="2" charset="0"/>
              </a:rPr>
              <a:t> screenshots for you to copy and paste into your own materials and guides to share the application journey with your students.</a:t>
            </a:r>
            <a:endParaRPr lang="en-GB" dirty="0"/>
          </a:p>
          <a:p>
            <a:endParaRPr lang="en-GB" dirty="0"/>
          </a:p>
        </p:txBody>
      </p:sp>
      <p:sp>
        <p:nvSpPr>
          <p:cNvPr id="4" name="Slide Number Placeholder 3">
            <a:extLst>
              <a:ext uri="{FF2B5EF4-FFF2-40B4-BE49-F238E27FC236}">
                <a16:creationId xmlns:a16="http://schemas.microsoft.com/office/drawing/2014/main" id="{CD70884F-5155-DBCA-A34C-7E944FA38E70}"/>
              </a:ext>
            </a:extLst>
          </p:cNvPr>
          <p:cNvSpPr>
            <a:spLocks noGrp="1"/>
          </p:cNvSpPr>
          <p:nvPr>
            <p:ph type="sldNum" sz="quarter" idx="5"/>
          </p:nvPr>
        </p:nvSpPr>
        <p:spPr/>
        <p:txBody>
          <a:bodyPr/>
          <a:lstStyle/>
          <a:p>
            <a:fld id="{69C51658-60C5-491E-AC61-1F8F6577900C}" type="slidenum">
              <a:rPr lang="en-GB" smtClean="0"/>
              <a:t>28</a:t>
            </a:fld>
            <a:endParaRPr lang="en-GB"/>
          </a:p>
        </p:txBody>
      </p:sp>
    </p:spTree>
    <p:extLst>
      <p:ext uri="{BB962C8B-B14F-4D97-AF65-F5344CB8AC3E}">
        <p14:creationId xmlns:p14="http://schemas.microsoft.com/office/powerpoint/2010/main" val="901977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DA8BA-677A-C0B7-2D91-E90ADB7A2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11E03-3761-FBD2-896F-A9BC038BD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AAE12-2B16-E71A-E497-F4E94D33CA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dirty="0">
                <a:solidFill>
                  <a:srgbClr val="333333"/>
                </a:solidFill>
                <a:effectLst/>
                <a:latin typeface="Roboto" panose="02000000000000000000" pitchFamily="2" charset="0"/>
              </a:rPr>
              <a:t>Similarity detection </a:t>
            </a:r>
            <a:r>
              <a:rPr lang="en-GB" b="0" i="0" dirty="0">
                <a:solidFill>
                  <a:srgbClr val="333333"/>
                </a:solidFill>
                <a:effectLst/>
                <a:latin typeface="Roboto" panose="02000000000000000000" pitchFamily="2" charset="0"/>
              </a:rPr>
              <a:t>is </a:t>
            </a:r>
            <a:r>
              <a:rPr lang="en-GB" sz="1200" dirty="0">
                <a:effectLst/>
                <a:latin typeface="Aptos" panose="020B0004020202020204" pitchFamily="34" charset="0"/>
                <a:ea typeface="Aptos" panose="020B0004020202020204" pitchFamily="34" charset="0"/>
                <a:cs typeface="Arial" panose="020B0604020202020204" pitchFamily="34" charset="0"/>
              </a:rPr>
              <a:t>used by UCAS on all applications, to identify personal statements containing content which has similarities with previously submitted personal statements, or with those held as a library resource. </a:t>
            </a:r>
            <a:r>
              <a:rPr lang="en-GB" sz="1200" dirty="0">
                <a:effectLst/>
                <a:latin typeface="Segoe UI" panose="020B0502040204020203" pitchFamily="34" charset="0"/>
              </a:rPr>
              <a:t>Generating (and then copying, pasting and submitting) all or a large part of your personal statement from an AI tool such as ChatGPT, and presenting it as your own words, could be considered cheating by universities and colleges and could affect your chances of an offer.</a:t>
            </a:r>
            <a:r>
              <a:rPr lang="en-GB" sz="1200" b="1" i="0" dirty="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dirty="0">
                <a:solidFill>
                  <a:srgbClr val="333333"/>
                </a:solidFill>
                <a:effectLst/>
                <a:latin typeface="Roboto" panose="02000000000000000000" pitchFamily="2" charset="0"/>
              </a:rPr>
              <a:t>For more information see: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www.ucas.com/ai-tools-guide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www.ucas.com/applying/applying-university/writing-your-personal-statement/fraud-and-similarity</a:t>
            </a:r>
          </a:p>
          <a:p>
            <a:endParaRPr lang="en-GB" dirty="0"/>
          </a:p>
          <a:p>
            <a:endParaRPr lang="en-GB" dirty="0"/>
          </a:p>
        </p:txBody>
      </p:sp>
      <p:sp>
        <p:nvSpPr>
          <p:cNvPr id="4" name="Slide Number Placeholder 3">
            <a:extLst>
              <a:ext uri="{FF2B5EF4-FFF2-40B4-BE49-F238E27FC236}">
                <a16:creationId xmlns:a16="http://schemas.microsoft.com/office/drawing/2014/main" id="{CE913E4E-8E8B-E4C7-29D3-015E316C7AEC}"/>
              </a:ext>
            </a:extLst>
          </p:cNvPr>
          <p:cNvSpPr>
            <a:spLocks noGrp="1"/>
          </p:cNvSpPr>
          <p:nvPr>
            <p:ph type="sldNum" sz="quarter" idx="5"/>
          </p:nvPr>
        </p:nvSpPr>
        <p:spPr/>
        <p:txBody>
          <a:bodyPr/>
          <a:lstStyle/>
          <a:p>
            <a:fld id="{69C51658-60C5-491E-AC61-1F8F6577900C}" type="slidenum">
              <a:rPr lang="en-GB" smtClean="0"/>
              <a:t>29</a:t>
            </a:fld>
            <a:endParaRPr lang="en-GB"/>
          </a:p>
        </p:txBody>
      </p:sp>
    </p:spTree>
    <p:extLst>
      <p:ext uri="{BB962C8B-B14F-4D97-AF65-F5344CB8AC3E}">
        <p14:creationId xmlns:p14="http://schemas.microsoft.com/office/powerpoint/2010/main" val="1682788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Access the guides the Hub or personal statement builder tool. </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www.ucas.com/applying/applying-to-university/writing-your-personal-statement</a:t>
            </a: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www.ucas.com/advisers/help-and-training/toolkits/personal-statement-toolkit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www.ucas.com/ai-tools-guide</a:t>
            </a:r>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30</a:t>
            </a:fld>
            <a:endParaRPr lang="en-GB"/>
          </a:p>
        </p:txBody>
      </p:sp>
    </p:spTree>
    <p:extLst>
      <p:ext uri="{BB962C8B-B14F-4D97-AF65-F5344CB8AC3E}">
        <p14:creationId xmlns:p14="http://schemas.microsoft.com/office/powerpoint/2010/main" val="3225232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896D4-E577-6962-BE0B-4D7ADA315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0A51A-7ED8-3B2A-5962-0BB191BBA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AE9044-74F1-3A0C-A1FA-6108300920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lang="en-GB" b="1" dirty="0">
                <a:highlight>
                  <a:srgbClr val="FFFFFF"/>
                </a:highlight>
              </a:rPr>
              <a:t>We would advise all schools and colleges access the full suite of personal statement resources available for you to use with students including classroom resources (full teaching scheme with 5 lesson and accompanying resources), checklists, videos and more find it https://www.ucas.com/advisers/help-and-training/toolkits/personal-statement-toolkit. </a:t>
            </a:r>
          </a:p>
          <a:p>
            <a:pPr marL="0" marR="0" lvl="0" indent="0" algn="l" defTabSz="914400" rtl="0" eaLnBrk="1" fontAlgn="auto" latinLnBrk="0" hangingPunct="1">
              <a:lnSpc>
                <a:spcPct val="100000"/>
              </a:lnSpc>
              <a:spcBef>
                <a:spcPts val="0"/>
              </a:spcBef>
              <a:spcAft>
                <a:spcPts val="1600"/>
              </a:spcAft>
              <a:buClrTx/>
              <a:buSzTx/>
              <a:buFontTx/>
              <a:buNone/>
              <a:tabLst/>
              <a:defRPr/>
            </a:pPr>
            <a:endParaRPr kumimoji="0" lang="en-GB" sz="1200" u="none" strike="noStrike" kern="1200" cap="none" spc="0" normalizeH="0" baseline="0" noProof="0" dirty="0">
              <a:ln>
                <a:noFill/>
              </a:ln>
              <a:effectLst/>
              <a:highlight>
                <a:srgbClr val="FFFFFF"/>
              </a:highligh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200" u="none" strike="noStrike" kern="1200" cap="none" spc="0" normalizeH="0" baseline="0" noProof="0" dirty="0">
                <a:ln>
                  <a:noFill/>
                </a:ln>
                <a:effectLst/>
                <a:highlight>
                  <a:srgbClr val="FFFFFF"/>
                </a:highlight>
                <a:uLnTx/>
                <a:uFillTx/>
                <a:latin typeface="Roboto"/>
                <a:ea typeface="Roboto"/>
                <a:cs typeface="Roboto"/>
              </a:rPr>
              <a:t>Research and preparation is key when you’re starting to think about your personal statement. </a:t>
            </a:r>
          </a:p>
          <a:p>
            <a:pPr marL="0" marR="0" lvl="0" indent="0" algn="l" defTabSz="914400" rtl="0" eaLnBrk="1" fontAlgn="auto" latinLnBrk="0" hangingPunct="1">
              <a:lnSpc>
                <a:spcPct val="100000"/>
              </a:lnSpc>
              <a:spcBef>
                <a:spcPts val="0"/>
              </a:spcBef>
              <a:spcAft>
                <a:spcPts val="1600"/>
              </a:spcAft>
              <a:buClrTx/>
              <a:buSzTx/>
              <a:buFontTx/>
              <a:buNone/>
              <a:tabLst/>
              <a:defRPr/>
            </a:pPr>
            <a:endParaRPr kumimoji="0" lang="en-GB" sz="1200" u="none" strike="noStrike" kern="1200" cap="none" spc="0" normalizeH="0" baseline="0" noProof="0" dirty="0">
              <a:ln>
                <a:noFill/>
              </a:ln>
              <a:effectLst/>
              <a:highlight>
                <a:srgbClr val="FFFFFF"/>
              </a:highligh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Before you start writing anything, take some time to:</a:t>
            </a:r>
          </a:p>
          <a:p>
            <a:pPr marL="285750" marR="0" lvl="0" indent="-28575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GB" sz="12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mind map what you might want to include</a:t>
            </a:r>
          </a:p>
          <a:p>
            <a:pPr marL="285750" marR="0" lvl="0" indent="-28575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GB" sz="12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build up a bank of examples you can refer to  </a:t>
            </a:r>
          </a:p>
          <a:p>
            <a:pPr marL="285750" marR="0" lvl="0" indent="-28575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GB" sz="12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list evidence of your skills and experiences </a:t>
            </a:r>
          </a:p>
          <a:p>
            <a:pPr marL="285750" marR="0" lvl="0" indent="-285750" algn="l" defTabSz="914400" rtl="0" eaLnBrk="1" fontAlgn="auto" latinLnBrk="0" hangingPunct="1">
              <a:lnSpc>
                <a:spcPct val="100000"/>
              </a:lnSpc>
              <a:spcBef>
                <a:spcPts val="0"/>
              </a:spcBef>
              <a:spcAft>
                <a:spcPts val="1800"/>
              </a:spcAft>
              <a:buClr>
                <a:schemeClr val="accent2"/>
              </a:buClr>
              <a:buSzTx/>
              <a:buFont typeface="Arial" panose="020B0604020202020204" pitchFamily="34" charset="0"/>
              <a:buChar char="•"/>
              <a:tabLst/>
              <a:defRPr/>
            </a:pPr>
            <a:r>
              <a:rPr kumimoji="0" lang="en-GB" sz="1200" u="none" strike="noStrike" kern="1200" cap="none" spc="0" normalizeH="0" baseline="0" noProof="0" dirty="0">
                <a:ln>
                  <a:noFill/>
                </a:ln>
                <a:effectLst/>
                <a:uLnTx/>
                <a:uFillTx/>
                <a:latin typeface="Roboto"/>
                <a:ea typeface="Roboto"/>
                <a:cs typeface="Roboto"/>
              </a:rPr>
              <a:t>rank your evidence and examples </a:t>
            </a:r>
            <a:r>
              <a:rPr lang="en-GB" sz="1200" dirty="0">
                <a:latin typeface="Roboto"/>
                <a:ea typeface="Roboto"/>
                <a:cs typeface="Roboto"/>
              </a:rPr>
              <a:t>that</a:t>
            </a:r>
            <a:r>
              <a:rPr kumimoji="0" lang="en-GB" sz="1200" u="none" strike="noStrike" kern="1200" cap="none" spc="0" normalizeH="0" baseline="0" noProof="0" dirty="0">
                <a:ln>
                  <a:noFill/>
                </a:ln>
                <a:effectLst/>
                <a:uLnTx/>
                <a:uFillTx/>
                <a:latin typeface="Roboto"/>
                <a:ea typeface="Roboto"/>
                <a:cs typeface="Roboto"/>
              </a:rPr>
              <a:t> are MOST relevant </a:t>
            </a:r>
            <a:br>
              <a:rPr lang="en-GB" sz="12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br>
            <a:r>
              <a:rPr kumimoji="0" lang="en-GB" sz="1200" u="none" strike="noStrike" kern="1200" cap="none" spc="0" normalizeH="0" baseline="0" noProof="0" dirty="0">
                <a:ln>
                  <a:noFill/>
                </a:ln>
                <a:effectLst/>
                <a:uLnTx/>
                <a:uFillTx/>
                <a:latin typeface="Roboto"/>
                <a:ea typeface="Roboto"/>
                <a:cs typeface="Roboto"/>
              </a:rPr>
              <a:t>to the course(s) you're thinking of applying to</a:t>
            </a:r>
            <a:endParaRPr kumimoji="0" lang="en-GB" sz="1200" u="none" strike="noStrike" kern="1200" cap="none" spc="0" normalizeH="0" baseline="0" noProof="0" dirty="0">
              <a:ln>
                <a:noFill/>
              </a:ln>
              <a:effectLst/>
              <a:highlight>
                <a:srgbClr val="FFFFFF"/>
              </a:highligh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lang="en-GB" sz="1200" dirty="0">
              <a:highlight>
                <a:srgbClr val="FFFFFF"/>
              </a:highlight>
              <a:latin typeface="Roboto" panose="02000000000000000000" pitchFamily="2" charset="0"/>
              <a:ea typeface="Roboto" panose="02000000000000000000" pitchFamily="2" charset="0"/>
              <a:cs typeface="Roboto" panose="02000000000000000000" pitchFamily="2" charset="0"/>
            </a:endParaRPr>
          </a:p>
          <a:p>
            <a:pPr>
              <a:spcAft>
                <a:spcPts val="1000"/>
              </a:spcAft>
              <a:defRPr/>
            </a:pPr>
            <a:r>
              <a:rPr kumimoji="0" lang="en-GB" sz="1200" u="none" strike="noStrike" kern="1200" cap="none" spc="0" normalizeH="0" baseline="0" noProof="0" dirty="0">
                <a:ln>
                  <a:noFill/>
                </a:ln>
                <a:effectLst/>
                <a:highlight>
                  <a:srgbClr val="FFFFFF"/>
                </a:highlight>
                <a:uLnTx/>
                <a:uFillTx/>
                <a:latin typeface="Roboto"/>
                <a:ea typeface="Roboto"/>
                <a:cs typeface="Roboto"/>
              </a:rPr>
              <a:t>Don’t worry about making your notes perfect; this </a:t>
            </a:r>
            <a:r>
              <a:rPr lang="en-GB" sz="1200" dirty="0">
                <a:highlight>
                  <a:srgbClr val="FFFFFF"/>
                </a:highlight>
                <a:latin typeface="Roboto"/>
                <a:ea typeface="Roboto"/>
                <a:cs typeface="Roboto"/>
              </a:rPr>
              <a:t>is </a:t>
            </a:r>
            <a:r>
              <a:rPr kumimoji="0" lang="en-GB" sz="1200" u="none" strike="noStrike" kern="1200" cap="none" spc="0" normalizeH="0" baseline="0" noProof="0" dirty="0">
                <a:ln>
                  <a:noFill/>
                </a:ln>
                <a:effectLst/>
                <a:highlight>
                  <a:srgbClr val="FFFFFF"/>
                </a:highlight>
                <a:uLnTx/>
                <a:uFillTx/>
                <a:latin typeface="Roboto"/>
                <a:ea typeface="Roboto"/>
                <a:cs typeface="Roboto"/>
              </a:rPr>
              <a:t>about checking you fully understand the course and have specifics to refer to in your personal statement. Whether you know what you’re applying to or still considering your options</a:t>
            </a:r>
            <a:r>
              <a:rPr lang="en-GB" sz="1200" dirty="0">
                <a:highlight>
                  <a:srgbClr val="FFFFFF"/>
                </a:highlight>
                <a:latin typeface="Roboto"/>
                <a:ea typeface="Roboto"/>
                <a:cs typeface="Roboto"/>
              </a:rPr>
              <a:t>,</a:t>
            </a:r>
            <a:r>
              <a:rPr kumimoji="0" lang="en-GB" sz="1200" u="none" strike="noStrike" kern="1200" cap="none" spc="0" normalizeH="0" baseline="0" noProof="0" dirty="0">
                <a:ln>
                  <a:noFill/>
                </a:ln>
                <a:effectLst/>
                <a:highlight>
                  <a:srgbClr val="FFFFFF"/>
                </a:highlight>
                <a:uLnTx/>
                <a:uFillTx/>
                <a:latin typeface="Roboto"/>
                <a:ea typeface="Roboto"/>
                <a:cs typeface="Roboto"/>
              </a:rPr>
              <a:t> the more research you do the easier it will be to write. </a:t>
            </a:r>
            <a:endParaRPr lang="en-GB" sz="1200" u="none" strike="noStrike" kern="1200" cap="none" spc="0" normalizeH="0" baseline="0" noProof="0" dirty="0">
              <a:ln>
                <a:noFill/>
              </a:ln>
              <a:effectLst/>
              <a:highlight>
                <a:srgbClr val="FFFFFF"/>
              </a:highlight>
              <a:uLnTx/>
              <a:uFillTx/>
              <a:latin typeface="Roboto"/>
              <a:ea typeface="Roboto"/>
              <a:cs typeface="Roboto"/>
            </a:endParaRPr>
          </a:p>
          <a:p>
            <a:endParaRPr lang="en-GB" dirty="0"/>
          </a:p>
        </p:txBody>
      </p:sp>
      <p:sp>
        <p:nvSpPr>
          <p:cNvPr id="4" name="Slide Number Placeholder 3">
            <a:extLst>
              <a:ext uri="{FF2B5EF4-FFF2-40B4-BE49-F238E27FC236}">
                <a16:creationId xmlns:a16="http://schemas.microsoft.com/office/drawing/2014/main" id="{449A90F4-5193-DFBD-4F06-2BF9B20A20B6}"/>
              </a:ext>
            </a:extLst>
          </p:cNvPr>
          <p:cNvSpPr>
            <a:spLocks noGrp="1"/>
          </p:cNvSpPr>
          <p:nvPr>
            <p:ph type="sldNum" sz="quarter" idx="5"/>
          </p:nvPr>
        </p:nvSpPr>
        <p:spPr/>
        <p:txBody>
          <a:bodyPr/>
          <a:lstStyle/>
          <a:p>
            <a:fld id="{69C51658-60C5-491E-AC61-1F8F6577900C}" type="slidenum">
              <a:rPr lang="en-GB" smtClean="0"/>
              <a:t>31</a:t>
            </a:fld>
            <a:endParaRPr lang="en-GB"/>
          </a:p>
        </p:txBody>
      </p:sp>
    </p:spTree>
    <p:extLst>
      <p:ext uri="{BB962C8B-B14F-4D97-AF65-F5344CB8AC3E}">
        <p14:creationId xmlns:p14="http://schemas.microsoft.com/office/powerpoint/2010/main" val="1960357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ECFE4-BC2B-D70C-50FF-D10E3987E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51701-8A0D-F5A1-EEC1-33CE26350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113BF-CE19-1DC9-15DD-155AF8FCBE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Access the guides the Hub or personal statement builder tool. </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www.ucas.com/applying/applying-to-university/writing-your-personal-statement</a:t>
            </a: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www.ucas.com/advisers/help-and-training/toolkits/personal-statement-toolkit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www.ucas.com/ai-tools-guide</a:t>
            </a:r>
          </a:p>
          <a:p>
            <a:endParaRPr lang="en-GB" dirty="0"/>
          </a:p>
        </p:txBody>
      </p:sp>
      <p:sp>
        <p:nvSpPr>
          <p:cNvPr id="4" name="Slide Number Placeholder 3">
            <a:extLst>
              <a:ext uri="{FF2B5EF4-FFF2-40B4-BE49-F238E27FC236}">
                <a16:creationId xmlns:a16="http://schemas.microsoft.com/office/drawing/2014/main" id="{709D350E-1B2E-4D57-6F47-BE22287AFFE4}"/>
              </a:ext>
            </a:extLst>
          </p:cNvPr>
          <p:cNvSpPr>
            <a:spLocks noGrp="1"/>
          </p:cNvSpPr>
          <p:nvPr>
            <p:ph type="sldNum" sz="quarter" idx="5"/>
          </p:nvPr>
        </p:nvSpPr>
        <p:spPr/>
        <p:txBody>
          <a:bodyPr/>
          <a:lstStyle/>
          <a:p>
            <a:fld id="{69C51658-60C5-491E-AC61-1F8F6577900C}" type="slidenum">
              <a:rPr lang="en-GB" smtClean="0"/>
              <a:t>32</a:t>
            </a:fld>
            <a:endParaRPr lang="en-GB"/>
          </a:p>
        </p:txBody>
      </p:sp>
    </p:spTree>
    <p:extLst>
      <p:ext uri="{BB962C8B-B14F-4D97-AF65-F5344CB8AC3E}">
        <p14:creationId xmlns:p14="http://schemas.microsoft.com/office/powerpoint/2010/main" val="2073741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16CA-7F7C-E4AF-FB2E-79C2C7F6D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D0E29-7931-DA55-3096-73BF61706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4ED10-2B7C-B0A1-AA20-BAD1D155B254}"/>
              </a:ext>
            </a:extLst>
          </p:cNvPr>
          <p:cNvSpPr>
            <a:spLocks noGrp="1"/>
          </p:cNvSpPr>
          <p:nvPr>
            <p:ph type="body" idx="1"/>
          </p:nvPr>
        </p:nvSpPr>
        <p:spPr/>
        <p:txBody>
          <a:bodyPr/>
          <a:lstStyle/>
          <a:p>
            <a:r>
              <a:rPr lang="en-GB" sz="2000" kern="100">
                <a:effectLst/>
                <a:latin typeface="Aptos" panose="020B0004020202020204" pitchFamily="34" charset="0"/>
                <a:ea typeface="Aptos" panose="020B0004020202020204" pitchFamily="34" charset="0"/>
                <a:cs typeface="Arial" panose="020B0604020202020204" pitchFamily="34" charset="0"/>
              </a:rPr>
              <a:t>The universities and colleges begin their decision-making process. This differs between them, and even for different courses at the same university or college. The </a:t>
            </a:r>
            <a:r>
              <a:rPr lang="en-US" sz="1200" kern="100">
                <a:effectLst/>
                <a:latin typeface="Aptos" panose="020B0004020202020204" pitchFamily="34" charset="0"/>
                <a:ea typeface="Aptos" panose="020B0004020202020204" pitchFamily="34" charset="0"/>
                <a:cs typeface="Arial" panose="020B0604020202020204" pitchFamily="34" charset="0"/>
              </a:rPr>
              <a:t>a</a:t>
            </a:r>
            <a:r>
              <a:rPr lang="en-US" sz="1200"/>
              <a:t>pplication forms are </a:t>
            </a:r>
            <a:r>
              <a:rPr lang="en-US" sz="1200" b="1"/>
              <a:t>viewed holistically</a:t>
            </a:r>
            <a:r>
              <a:rPr lang="en-US" sz="1200"/>
              <a:t>, each section is important and will be used by universities and colleges in different ways – this is why is it so important for students to do detailed research to know what is being looked for by each choice. There may even be differences across individual universities in how they are used. </a:t>
            </a:r>
          </a:p>
          <a:p>
            <a:endParaRPr lang="en-US" sz="1200"/>
          </a:p>
          <a:p>
            <a:r>
              <a:rPr lang="en-GB" sz="1800" b="0" i="0">
                <a:solidFill>
                  <a:srgbClr val="333333"/>
                </a:solidFill>
                <a:effectLst/>
                <a:latin typeface="Roboto" panose="02000000000000000000" pitchFamily="2" charset="0"/>
              </a:rPr>
              <a:t>Most admissions tests happen between August and November the year before you're due to start your studies. </a:t>
            </a:r>
            <a:r>
              <a:rPr lang="en-GB" sz="1800" b="1" i="0">
                <a:solidFill>
                  <a:srgbClr val="333333"/>
                </a:solidFill>
                <a:effectLst/>
                <a:latin typeface="Roboto" panose="02000000000000000000" pitchFamily="2" charset="0"/>
              </a:rPr>
              <a:t>Some have a registration deadline before you need to submit your UCAS application. </a:t>
            </a:r>
            <a:r>
              <a:rPr lang="en-GB" sz="1800" b="0" i="0">
                <a:solidFill>
                  <a:srgbClr val="333333"/>
                </a:solidFill>
                <a:effectLst/>
                <a:latin typeface="Roboto" panose="02000000000000000000" pitchFamily="2" charset="0"/>
              </a:rPr>
              <a:t>Y</a:t>
            </a:r>
            <a:r>
              <a:rPr lang="en-GB" sz="2800" b="0" i="0">
                <a:solidFill>
                  <a:srgbClr val="333333"/>
                </a:solidFill>
                <a:effectLst/>
                <a:latin typeface="Roboto" panose="02000000000000000000" pitchFamily="2" charset="0"/>
              </a:rPr>
              <a:t>ou should check the UCAS course search to check whether the course you are applying for requires an admissions test.  </a:t>
            </a:r>
            <a:r>
              <a:rPr lang="en-US" sz="1200"/>
              <a:t>www.ucas.com/applying/applying-university/admissions-tests. </a:t>
            </a:r>
          </a:p>
          <a:p>
            <a:endParaRPr lang="en-US" sz="1200"/>
          </a:p>
          <a:p>
            <a:r>
              <a:rPr lang="en-GB" sz="1800" b="0" i="0">
                <a:solidFill>
                  <a:srgbClr val="333333"/>
                </a:solidFill>
                <a:effectLst/>
                <a:latin typeface="Roboto" panose="02000000000000000000" pitchFamily="2" charset="0"/>
              </a:rPr>
              <a:t>Depending on the kind of courses you apply for, your chosen unis and colleges may invite you </a:t>
            </a:r>
            <a:r>
              <a:rPr lang="en-GB" sz="2800" b="0" i="0" kern="1200">
                <a:solidFill>
                  <a:srgbClr val="333333"/>
                </a:solidFill>
                <a:effectLst/>
                <a:latin typeface="Roboto" panose="02000000000000000000" pitchFamily="2" charset="0"/>
                <a:ea typeface="+mn-ea"/>
                <a:cs typeface="+mn-cs"/>
              </a:rPr>
              <a:t>for an interview or audition – in fact</a:t>
            </a:r>
            <a:r>
              <a:rPr lang="en-GB" sz="2800" b="0" i="0" kern="1200" dirty="0">
                <a:solidFill>
                  <a:srgbClr val="333333"/>
                </a:solidFill>
                <a:effectLst/>
                <a:latin typeface="Roboto" panose="02000000000000000000" pitchFamily="2" charset="0"/>
                <a:ea typeface="+mn-ea"/>
                <a:cs typeface="+mn-cs"/>
              </a:rPr>
              <a:t>,</a:t>
            </a:r>
            <a:r>
              <a:rPr lang="en-GB" sz="2800" b="0" i="0" kern="1200">
                <a:solidFill>
                  <a:srgbClr val="333333"/>
                </a:solidFill>
                <a:effectLst/>
                <a:latin typeface="Roboto" panose="02000000000000000000" pitchFamily="2" charset="0"/>
                <a:ea typeface="+mn-ea"/>
                <a:cs typeface="+mn-cs"/>
              </a:rPr>
              <a:t> they’re compulsory for some courses, such as teaching and nursing. </a:t>
            </a:r>
            <a:r>
              <a:rPr lang="en-GB" sz="4000" b="0" i="0" kern="1200">
                <a:solidFill>
                  <a:srgbClr val="333333"/>
                </a:solidFill>
                <a:effectLst/>
                <a:latin typeface="Roboto" panose="02000000000000000000" pitchFamily="2" charset="0"/>
                <a:ea typeface="+mn-ea"/>
                <a:cs typeface="+mn-cs"/>
              </a:rPr>
              <a:t>I</a:t>
            </a:r>
            <a:r>
              <a:rPr lang="en-GB" sz="4000" b="0" i="0">
                <a:solidFill>
                  <a:srgbClr val="333333"/>
                </a:solidFill>
                <a:effectLst/>
                <a:latin typeface="Roboto" panose="02000000000000000000" pitchFamily="2" charset="0"/>
              </a:rPr>
              <a:t>t could either be sent to you directly, or through your UCAS application. It’s best to contact the </a:t>
            </a:r>
            <a:r>
              <a:rPr lang="en-GB" sz="4000" b="0" i="0" err="1">
                <a:solidFill>
                  <a:srgbClr val="333333"/>
                </a:solidFill>
                <a:effectLst/>
                <a:latin typeface="Roboto" panose="02000000000000000000" pitchFamily="2" charset="0"/>
              </a:rPr>
              <a:t>uni</a:t>
            </a:r>
            <a:r>
              <a:rPr lang="en-GB" sz="4000" b="0" i="0">
                <a:solidFill>
                  <a:srgbClr val="333333"/>
                </a:solidFill>
                <a:effectLst/>
                <a:latin typeface="Roboto" panose="02000000000000000000" pitchFamily="2" charset="0"/>
              </a:rPr>
              <a:t> or college to find out how and where you will receive information about your interview.</a:t>
            </a:r>
            <a:r>
              <a:rPr lang="en-US" sz="2800" b="0" i="0" kern="1200">
                <a:solidFill>
                  <a:srgbClr val="333333"/>
                </a:solidFill>
                <a:effectLst/>
                <a:latin typeface="Roboto" panose="02000000000000000000" pitchFamily="2" charset="0"/>
                <a:ea typeface="+mn-ea"/>
                <a:cs typeface="+mn-cs"/>
              </a:rPr>
              <a:t> For more advice www.ucas.com/applying/after-you-apply/undergraduate-interview-invitations</a:t>
            </a:r>
          </a:p>
          <a:p>
            <a:endParaRPr lang="en-GB" sz="200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F8A38A74-BB3C-A858-68CD-F13F0C5F2AB5}"/>
              </a:ext>
            </a:extLst>
          </p:cNvPr>
          <p:cNvSpPr>
            <a:spLocks noGrp="1"/>
          </p:cNvSpPr>
          <p:nvPr>
            <p:ph type="sldNum" sz="quarter" idx="5"/>
          </p:nvPr>
        </p:nvSpPr>
        <p:spPr/>
        <p:txBody>
          <a:bodyPr/>
          <a:lstStyle/>
          <a:p>
            <a:fld id="{69C51658-60C5-491E-AC61-1F8F6577900C}" type="slidenum">
              <a:rPr lang="en-GB" smtClean="0"/>
              <a:t>34</a:t>
            </a:fld>
            <a:endParaRPr lang="en-GB"/>
          </a:p>
        </p:txBody>
      </p:sp>
    </p:spTree>
    <p:extLst>
      <p:ext uri="{BB962C8B-B14F-4D97-AF65-F5344CB8AC3E}">
        <p14:creationId xmlns:p14="http://schemas.microsoft.com/office/powerpoint/2010/main" val="983366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034BD-750D-6C6C-0A33-3B680000D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F72C4-3F35-EE98-72BC-18E211AD1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04640-0787-164D-6194-B184A891FB78}"/>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a:latin typeface="Roboto Light "/>
              </a:rPr>
              <a:t>Your application will update as the status of your application changes. Click on it to go to your application and see more details. It’s essential that contact information, particularly your email is kept up to date. This can be changed at anytime in the application. We always advise students use a personal email address for their UCAS application so they can have access to this at all times.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000">
              <a:latin typeface="Roboto Light "/>
            </a:endParaRPr>
          </a:p>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You will hear about each of their choices at different times – sometimes you might be contacted very quickly, or it may be several months before you hear anything. To see all the deadlines that universities and colleges must adhere by visit www.ucas.com/key-dates. </a:t>
            </a:r>
          </a:p>
          <a:p>
            <a:pPr>
              <a:lnSpc>
                <a:spcPct val="107000"/>
              </a:lnSpc>
              <a:spcAft>
                <a:spcPts val="800"/>
              </a:spcAft>
            </a:pPr>
            <a:endParaRPr lang="en-GB" sz="20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An offer will be either conditional or unconditional. </a:t>
            </a:r>
          </a:p>
          <a:p>
            <a:pPr marL="342900" lvl="0" indent="-342900">
              <a:lnSpc>
                <a:spcPct val="107000"/>
              </a:lnSpc>
              <a:buFont typeface="Symbol" panose="05050102010706020507" pitchFamily="18" charset="2"/>
              <a:buChar char=""/>
            </a:pPr>
            <a:r>
              <a:rPr lang="en-GB" sz="2000" b="1" kern="100">
                <a:effectLst/>
                <a:latin typeface="Aptos" panose="020B0004020202020204" pitchFamily="34" charset="0"/>
                <a:ea typeface="Aptos" panose="020B0004020202020204" pitchFamily="34" charset="0"/>
                <a:cs typeface="Arial" panose="020B0604020202020204" pitchFamily="34" charset="0"/>
              </a:rPr>
              <a:t>Conditional offer</a:t>
            </a:r>
            <a:r>
              <a:rPr lang="en-GB" sz="2000" kern="100">
                <a:effectLst/>
                <a:latin typeface="Aptos" panose="020B0004020202020204" pitchFamily="34" charset="0"/>
                <a:ea typeface="Aptos" panose="020B0004020202020204" pitchFamily="34" charset="0"/>
                <a:cs typeface="Arial" panose="020B0604020202020204" pitchFamily="34" charset="0"/>
              </a:rPr>
              <a:t> – the offer has conditions. For example, certain qualification results </a:t>
            </a:r>
            <a:r>
              <a:rPr lang="en-GB" sz="2000" kern="100" dirty="0">
                <a:effectLst/>
                <a:latin typeface="Aptos" panose="020B0004020202020204" pitchFamily="34" charset="0"/>
                <a:ea typeface="Aptos" panose="020B0004020202020204" pitchFamily="34" charset="0"/>
                <a:cs typeface="Arial" panose="020B0604020202020204" pitchFamily="34" charset="0"/>
              </a:rPr>
              <a:t>must</a:t>
            </a:r>
            <a:r>
              <a:rPr lang="en-GB" sz="2000" kern="100">
                <a:effectLst/>
                <a:latin typeface="Aptos" panose="020B0004020202020204" pitchFamily="34" charset="0"/>
                <a:ea typeface="Aptos" panose="020B0004020202020204" pitchFamily="34" charset="0"/>
                <a:cs typeface="Arial" panose="020B0604020202020204" pitchFamily="34" charset="0"/>
              </a:rPr>
              <a:t> be achieved. Unless a different date is specified, the conditions must be met by 3 September (even if entry is deferred to the following year). The conditions may include achievement of specific grades, possibly in named subjects, or a certain number of UCAS Tariff points.</a:t>
            </a:r>
          </a:p>
          <a:p>
            <a:pPr marL="342900" lvl="0" indent="-342900">
              <a:lnSpc>
                <a:spcPct val="107000"/>
              </a:lnSpc>
              <a:spcAft>
                <a:spcPts val="800"/>
              </a:spcAft>
              <a:buFont typeface="Symbol" panose="05050102010706020507" pitchFamily="18" charset="2"/>
              <a:buChar char=""/>
            </a:pPr>
            <a:r>
              <a:rPr lang="en-GB" sz="2000" b="1" kern="100">
                <a:effectLst/>
                <a:latin typeface="Aptos" panose="020B0004020202020204" pitchFamily="34" charset="0"/>
                <a:ea typeface="Aptos" panose="020B0004020202020204" pitchFamily="34" charset="0"/>
                <a:cs typeface="Arial" panose="020B0604020202020204" pitchFamily="34" charset="0"/>
              </a:rPr>
              <a:t>Unconditional offer</a:t>
            </a:r>
            <a:r>
              <a:rPr lang="en-GB" sz="2000" kern="100">
                <a:effectLst/>
                <a:latin typeface="Aptos" panose="020B0004020202020204" pitchFamily="34" charset="0"/>
                <a:ea typeface="Aptos" panose="020B0004020202020204" pitchFamily="34" charset="0"/>
                <a:cs typeface="Arial" panose="020B0604020202020204" pitchFamily="34" charset="0"/>
              </a:rPr>
              <a:t> – this usually the university or college’s entry requirements have already been met for the course. They might still have to meet other requirements, such as financial or medical conditions.</a:t>
            </a:r>
          </a:p>
          <a:p>
            <a:endParaRPr lang="en-GB" sz="2000"/>
          </a:p>
          <a:p>
            <a:r>
              <a:rPr lang="en-GB" sz="2000"/>
              <a:t>They may also receive: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100">
                <a:effectLst/>
                <a:latin typeface="Aptos" panose="020B0004020202020204" pitchFamily="34" charset="0"/>
                <a:ea typeface="Aptos" panose="020B0004020202020204" pitchFamily="34" charset="0"/>
                <a:cs typeface="Arial" panose="020B0604020202020204" pitchFamily="34" charset="0"/>
              </a:rPr>
              <a:t>Unsuccessful</a:t>
            </a:r>
            <a:r>
              <a:rPr lang="en-GB" sz="2000" kern="100">
                <a:effectLst/>
                <a:latin typeface="Aptos" panose="020B0004020202020204" pitchFamily="34" charset="0"/>
                <a:ea typeface="Aptos" panose="020B0004020202020204" pitchFamily="34" charset="0"/>
                <a:cs typeface="Arial" panose="020B0604020202020204" pitchFamily="34" charset="0"/>
              </a:rPr>
              <a:t> – the university or college has not offered a place on the course.</a:t>
            </a:r>
          </a:p>
          <a:p>
            <a:pPr marL="357708" marR="0" lvl="0" indent="-239178" algn="l" defTabSz="914400" rtl="0" eaLnBrk="1" fontAlgn="auto" latinLnBrk="0" hangingPunct="1">
              <a:lnSpc>
                <a:spcPct val="100000"/>
              </a:lnSpc>
              <a:spcBef>
                <a:spcPts val="800"/>
              </a:spcBef>
              <a:spcAft>
                <a:spcPts val="800"/>
              </a:spcAft>
              <a:buClrTx/>
              <a:buSzTx/>
              <a:buFontTx/>
              <a:buNone/>
              <a:tabLst/>
              <a:defRPr/>
            </a:pPr>
            <a:endParaRPr lang="en-US" sz="2000" b="1">
              <a:solidFill>
                <a:schemeClr val="tx1"/>
              </a:solidFill>
              <a:latin typeface="Roboto "/>
            </a:endParaRPr>
          </a:p>
          <a:p>
            <a:endParaRPr lang="en-GB"/>
          </a:p>
        </p:txBody>
      </p:sp>
      <p:sp>
        <p:nvSpPr>
          <p:cNvPr id="4" name="Slide Number Placeholder 3">
            <a:extLst>
              <a:ext uri="{FF2B5EF4-FFF2-40B4-BE49-F238E27FC236}">
                <a16:creationId xmlns:a16="http://schemas.microsoft.com/office/drawing/2014/main" id="{F7D3C1B7-40FC-7B83-7677-F7105398EF85}"/>
              </a:ext>
            </a:extLst>
          </p:cNvPr>
          <p:cNvSpPr>
            <a:spLocks noGrp="1"/>
          </p:cNvSpPr>
          <p:nvPr>
            <p:ph type="sldNum" sz="quarter" idx="5"/>
          </p:nvPr>
        </p:nvSpPr>
        <p:spPr/>
        <p:txBody>
          <a:bodyPr/>
          <a:lstStyle/>
          <a:p>
            <a:fld id="{69C51658-60C5-491E-AC61-1F8F6577900C}" type="slidenum">
              <a:rPr lang="en-GB" smtClean="0"/>
              <a:t>35</a:t>
            </a:fld>
            <a:endParaRPr lang="en-GB"/>
          </a:p>
        </p:txBody>
      </p:sp>
    </p:spTree>
    <p:extLst>
      <p:ext uri="{BB962C8B-B14F-4D97-AF65-F5344CB8AC3E}">
        <p14:creationId xmlns:p14="http://schemas.microsoft.com/office/powerpoint/2010/main" val="154960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333333"/>
                </a:solidFill>
                <a:effectLst/>
                <a:latin typeface="Roboto" panose="02000000000000000000" pitchFamily="2" charset="0"/>
              </a:rPr>
              <a:t>Maybe you’ve already got big ideas about the future; maybe you’re still figuring things out. One thing’s certain: there are many options after leaving school or college. </a:t>
            </a:r>
          </a:p>
          <a:p>
            <a:pPr marL="228600" indent="-228600">
              <a:buAutoNum type="arabicPeriod"/>
            </a:pPr>
            <a:r>
              <a:rPr lang="en-GB" b="0" i="0">
                <a:solidFill>
                  <a:srgbClr val="333333"/>
                </a:solidFill>
                <a:effectLst/>
                <a:latin typeface="Roboto" panose="02000000000000000000" pitchFamily="2" charset="0"/>
              </a:rPr>
              <a:t>Read our ultimate guide to help you decide. https://ultimateguides.ucas.com</a:t>
            </a:r>
          </a:p>
          <a:p>
            <a:pPr marL="228600" indent="-228600">
              <a:buAutoNum type="arabicPeriod"/>
            </a:pPr>
            <a:r>
              <a:rPr lang="en-GB" b="0" i="0">
                <a:solidFill>
                  <a:srgbClr val="333333"/>
                </a:solidFill>
                <a:effectLst/>
                <a:latin typeface="Roboto" panose="02000000000000000000" pitchFamily="2" charset="0"/>
              </a:rPr>
              <a:t>Find out more about apprenticeships, gap years, study outside the UK and the world of work at www.ucas.com/applying/you-apply/what-and-where-study/what-do-next</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5</a:t>
            </a:fld>
            <a:endParaRPr lang="en-GB"/>
          </a:p>
        </p:txBody>
      </p:sp>
    </p:spTree>
    <p:extLst>
      <p:ext uri="{BB962C8B-B14F-4D97-AF65-F5344CB8AC3E}">
        <p14:creationId xmlns:p14="http://schemas.microsoft.com/office/powerpoint/2010/main" val="1259291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2481E-4A96-6ADF-9094-30B2B6AD1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EB3E2-9BF5-97A4-CD7B-23D0E1F75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73173-7EE9-75BD-9155-E08F3D9B435D}"/>
              </a:ext>
            </a:extLst>
          </p:cNvPr>
          <p:cNvSpPr>
            <a:spLocks noGrp="1"/>
          </p:cNvSpPr>
          <p:nvPr>
            <p:ph type="body" idx="1"/>
          </p:nvPr>
        </p:nvSpPr>
        <p:spPr/>
        <p:txBody>
          <a:bodyPr/>
          <a:lstStyle/>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When you’ve had all decisions from your choices, you need to decide which one(s) you want to accept. </a:t>
            </a:r>
            <a:r>
              <a:rPr lang="en-GB" sz="2000" b="1" kern="100">
                <a:effectLst/>
                <a:latin typeface="Aptos" panose="020B0004020202020204" pitchFamily="34" charset="0"/>
                <a:ea typeface="Aptos" panose="020B0004020202020204" pitchFamily="34" charset="0"/>
                <a:cs typeface="Arial" panose="020B0604020202020204" pitchFamily="34" charset="0"/>
              </a:rPr>
              <a:t>The date you must reply to your offers is shown in your application</a:t>
            </a:r>
            <a:r>
              <a:rPr lang="en-GB" sz="2000" kern="100">
                <a:effectLst/>
                <a:latin typeface="Aptos" panose="020B0004020202020204" pitchFamily="34" charset="0"/>
                <a:ea typeface="Aptos" panose="020B0004020202020204" pitchFamily="34" charset="0"/>
                <a:cs typeface="Arial" panose="020B0604020202020204" pitchFamily="34" charset="0"/>
              </a:rPr>
              <a:t>.</a:t>
            </a:r>
          </a:p>
          <a:p>
            <a:pPr marL="342900" lvl="0" indent="-342900">
              <a:lnSpc>
                <a:spcPct val="107000"/>
              </a:lnSpc>
              <a:buFont typeface="Symbol" panose="05050102010706020507" pitchFamily="18" charset="2"/>
              <a:buChar char=""/>
            </a:pPr>
            <a:r>
              <a:rPr lang="en-GB" sz="2000" kern="100">
                <a:effectLst/>
                <a:latin typeface="Aptos" panose="020B0004020202020204" pitchFamily="34" charset="0"/>
                <a:ea typeface="Aptos" panose="020B0004020202020204" pitchFamily="34" charset="0"/>
                <a:cs typeface="Arial" panose="020B0604020202020204" pitchFamily="34" charset="0"/>
              </a:rPr>
              <a:t>You can accept one offer as your firm choice.</a:t>
            </a:r>
          </a:p>
          <a:p>
            <a:pPr marL="342900" lvl="0" indent="-342900">
              <a:lnSpc>
                <a:spcPct val="107000"/>
              </a:lnSpc>
              <a:buFont typeface="Symbol" panose="05050102010706020507" pitchFamily="18" charset="2"/>
              <a:buChar char=""/>
            </a:pPr>
            <a:r>
              <a:rPr lang="en-GB" sz="2000" kern="100">
                <a:effectLst/>
                <a:latin typeface="Aptos" panose="020B0004020202020204" pitchFamily="34" charset="0"/>
                <a:ea typeface="Aptos" panose="020B0004020202020204" pitchFamily="34" charset="0"/>
                <a:cs typeface="Arial" panose="020B0604020202020204" pitchFamily="34" charset="0"/>
              </a:rPr>
              <a:t>If that’s a conditional offer, you can accept a second offer as an insurance choice, if you want to, in case you don’t meet the conditions of your firm choice.</a:t>
            </a:r>
          </a:p>
          <a:p>
            <a:pPr marL="342900" lvl="0" indent="-342900">
              <a:lnSpc>
                <a:spcPct val="107000"/>
              </a:lnSpc>
              <a:buFont typeface="Symbol" panose="05050102010706020507" pitchFamily="18" charset="2"/>
              <a:buChar char=""/>
            </a:pPr>
            <a:r>
              <a:rPr lang="en-GB" sz="2000" kern="100">
                <a:effectLst/>
                <a:latin typeface="Aptos" panose="020B0004020202020204" pitchFamily="34" charset="0"/>
                <a:ea typeface="Aptos" panose="020B0004020202020204" pitchFamily="34" charset="0"/>
                <a:cs typeface="Arial" panose="020B0604020202020204" pitchFamily="34" charset="0"/>
              </a:rPr>
              <a:t>You don’t have to have an insurance choice. If you aren’t sure any of your other offers are right for you, it might be better to wait and see what’s available in Clearing once you have your results. </a:t>
            </a:r>
          </a:p>
          <a:p>
            <a:pPr marL="342900" lvl="0" indent="-342900">
              <a:lnSpc>
                <a:spcPct val="107000"/>
              </a:lnSpc>
              <a:spcAft>
                <a:spcPts val="800"/>
              </a:spcAft>
              <a:buFont typeface="Symbol" panose="05050102010706020507" pitchFamily="18" charset="2"/>
              <a:buChar char=""/>
            </a:pPr>
            <a:r>
              <a:rPr lang="en-GB" sz="2000">
                <a:effectLst/>
                <a:latin typeface="Segoe UI" panose="020B0502040204020203" pitchFamily="34" charset="0"/>
              </a:rPr>
              <a:t>Remaining offers are automatically declined when the 'Firm' and 'Insurance' are selected. </a:t>
            </a:r>
          </a:p>
          <a:p>
            <a:pPr marL="342900" lvl="0" indent="-342900">
              <a:lnSpc>
                <a:spcPct val="107000"/>
              </a:lnSpc>
              <a:spcAft>
                <a:spcPts val="800"/>
              </a:spcAft>
              <a:buFont typeface="Symbol" panose="05050102010706020507" pitchFamily="18" charset="2"/>
              <a:buChar char=""/>
            </a:pPr>
            <a:r>
              <a:rPr lang="en-GB" sz="2000" u="none" kern="100">
                <a:solidFill>
                  <a:srgbClr val="467886"/>
                </a:solidFill>
                <a:effectLst/>
                <a:latin typeface="Aptos" panose="020B0004020202020204" pitchFamily="34" charset="0"/>
                <a:ea typeface="Aptos" panose="020B0004020202020204" pitchFamily="34" charset="0"/>
                <a:cs typeface="Arial" panose="020B0604020202020204" pitchFamily="34" charset="0"/>
              </a:rPr>
              <a:t>If you</a:t>
            </a:r>
            <a:r>
              <a:rPr lang="en-GB" sz="2000" kern="100">
                <a:effectLst/>
                <a:latin typeface="Aptos" panose="020B0004020202020204" pitchFamily="34" charset="0"/>
                <a:ea typeface="Aptos" panose="020B0004020202020204" pitchFamily="34" charset="0"/>
                <a:cs typeface="Arial" panose="020B0604020202020204" pitchFamily="34" charset="0"/>
              </a:rPr>
              <a:t> firmly accept an unconditional offer, you cannot hold an insurance choice.</a:t>
            </a:r>
          </a:p>
          <a:p>
            <a:pPr marL="0" lvl="0" indent="0">
              <a:lnSpc>
                <a:spcPct val="107000"/>
              </a:lnSpc>
              <a:spcAft>
                <a:spcPts val="800"/>
              </a:spcAft>
              <a:buFont typeface="Symbol" panose="05050102010706020507" pitchFamily="18" charset="2"/>
              <a:buNone/>
            </a:pPr>
            <a:endParaRPr lang="en-GB" sz="20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Choosing the right course and university or college is a very important decision, and it can be difficult to change later in the admissions process. To help you make an informed decision about where to apply, what to study, and whether to accept an offer, the university or college you should read all the information the university or college has shared with you; before making a decision. </a:t>
            </a:r>
            <a:r>
              <a:rPr lang="en-GB" sz="2000" b="0" kern="100">
                <a:effectLst/>
                <a:latin typeface="Aptos" panose="020B0004020202020204" pitchFamily="34" charset="0"/>
                <a:ea typeface="Aptos" panose="020B0004020202020204" pitchFamily="34" charset="0"/>
                <a:cs typeface="Arial" panose="020B0604020202020204" pitchFamily="34" charset="0"/>
              </a:rPr>
              <a:t>You need to think very carefully, and make sure you do not accept an offer from any university or college if they you’re not prepared to study there.</a:t>
            </a:r>
          </a:p>
          <a:p>
            <a:endParaRPr lang="en-GB" sz="2000"/>
          </a:p>
          <a:p>
            <a:pPr>
              <a:lnSpc>
                <a:spcPct val="107000"/>
              </a:lnSpc>
              <a:spcAft>
                <a:spcPts val="800"/>
              </a:spcAft>
            </a:pPr>
            <a:r>
              <a:rPr lang="en-GB" sz="2000" b="1" kern="100">
                <a:effectLst/>
                <a:latin typeface="Aptos" panose="020B0004020202020204" pitchFamily="34" charset="0"/>
                <a:ea typeface="Aptos" panose="020B0004020202020204" pitchFamily="34" charset="0"/>
                <a:cs typeface="Arial" panose="020B0604020202020204" pitchFamily="34" charset="0"/>
              </a:rPr>
              <a:t>AN IMPORTANT MESSAGE FOR YOUR STUDENTS</a:t>
            </a:r>
            <a:endParaRPr lang="en-GB" sz="20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If you don’t reply to your offers on or before the reply date shown in your application UCAS will decline them on your behalf (often referred to as declined by default [DBD]). This means you will lose all your offers. </a:t>
            </a:r>
          </a:p>
          <a:p>
            <a:pPr>
              <a:spcAft>
                <a:spcPts val="800"/>
              </a:spcAft>
            </a:pPr>
            <a:r>
              <a:rPr lang="en-GB" sz="2000" u="none" kern="1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en-GB" sz="2000" b="1" u="none" kern="100">
                <a:solidFill>
                  <a:srgbClr val="467886"/>
                </a:solidFill>
                <a:effectLst/>
                <a:latin typeface="Aptos" panose="020B0004020202020204" pitchFamily="34" charset="0"/>
                <a:ea typeface="Aptos" panose="020B0004020202020204" pitchFamily="34" charset="0"/>
                <a:cs typeface="Arial" panose="020B0604020202020204" pitchFamily="34" charset="0"/>
              </a:rPr>
              <a:t>TOP TIP</a:t>
            </a:r>
            <a:endParaRPr lang="en-GB" sz="2000" u="none"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Before making any decisions, encourage your students to look at our advice on making informed choices – </a:t>
            </a:r>
            <a:r>
              <a:rPr lang="en-GB" sz="20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www.ucas.com/undergraduate/</a:t>
            </a:r>
            <a:r>
              <a:rPr lang="en-GB" sz="20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after-you-apply/making-right-decision</a:t>
            </a:r>
            <a:r>
              <a:rPr lang="en-GB" sz="2000" u="sng" kern="100">
                <a:solidFill>
                  <a:srgbClr val="467886"/>
                </a:solidFill>
                <a:effectLst/>
                <a:latin typeface="Aptos" panose="020B0004020202020204" pitchFamily="34" charset="0"/>
                <a:ea typeface="Aptos" panose="020B0004020202020204" pitchFamily="34" charset="0"/>
                <a:cs typeface="Arial" panose="020B0604020202020204" pitchFamily="34" charset="0"/>
              </a:rPr>
              <a:t> </a:t>
            </a:r>
            <a:endParaRPr lang="en-GB" sz="2000" kern="10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 </a:t>
            </a:r>
            <a:endParaRPr lang="en-GB"/>
          </a:p>
        </p:txBody>
      </p:sp>
      <p:sp>
        <p:nvSpPr>
          <p:cNvPr id="4" name="Slide Number Placeholder 3">
            <a:extLst>
              <a:ext uri="{FF2B5EF4-FFF2-40B4-BE49-F238E27FC236}">
                <a16:creationId xmlns:a16="http://schemas.microsoft.com/office/drawing/2014/main" id="{076F54F6-1E4F-23FF-2190-171C7BDFD5E2}"/>
              </a:ext>
            </a:extLst>
          </p:cNvPr>
          <p:cNvSpPr>
            <a:spLocks noGrp="1"/>
          </p:cNvSpPr>
          <p:nvPr>
            <p:ph type="sldNum" sz="quarter" idx="5"/>
          </p:nvPr>
        </p:nvSpPr>
        <p:spPr/>
        <p:txBody>
          <a:bodyPr/>
          <a:lstStyle/>
          <a:p>
            <a:fld id="{69C51658-60C5-491E-AC61-1F8F6577900C}" type="slidenum">
              <a:rPr lang="en-GB" smtClean="0"/>
              <a:t>36</a:t>
            </a:fld>
            <a:endParaRPr lang="en-GB"/>
          </a:p>
        </p:txBody>
      </p:sp>
    </p:spTree>
    <p:extLst>
      <p:ext uri="{BB962C8B-B14F-4D97-AF65-F5344CB8AC3E}">
        <p14:creationId xmlns:p14="http://schemas.microsoft.com/office/powerpoint/2010/main" val="3626485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8A56F-484E-E6B4-8E69-30FCB83D2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45695-C5C8-8C41-ECDC-062BE1D9C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6630CC-CD06-E173-633D-D8D4B8EA9B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00">
                <a:effectLst/>
                <a:latin typeface="Aptos" panose="020B0004020202020204" pitchFamily="34" charset="0"/>
                <a:ea typeface="Aptos" panose="020B0004020202020204" pitchFamily="34" charset="0"/>
                <a:cs typeface="Arial" panose="020B0604020202020204" pitchFamily="34" charset="0"/>
              </a:rPr>
              <a:t>All is not lost if you aren’t offered a place at any of your five choices, or you choose to decline all your offers. You can use Extra to apply to other universities and colleges that still have vacancies. It gives you an opportunity to look for a place earlier, instead of waiting for Clearing. </a:t>
            </a:r>
            <a:r>
              <a:rPr lang="en-GB" sz="2000">
                <a:effectLst/>
                <a:latin typeface="Aptos" panose="020B0004020202020204" pitchFamily="34" charset="0"/>
                <a:ea typeface="Aptos" panose="020B0004020202020204" pitchFamily="34" charset="0"/>
                <a:cs typeface="Arial" panose="020B0604020202020204" pitchFamily="34" charset="0"/>
              </a:rPr>
              <a:t>Find out more at </a:t>
            </a:r>
            <a:r>
              <a:rPr lang="en-GB" sz="2000" kern="1200">
                <a:solidFill>
                  <a:schemeClr val="tx1"/>
                </a:solidFill>
                <a:effectLst/>
                <a:latin typeface="Aptos" panose="020B00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www.ucas.com/extra</a:t>
            </a:r>
            <a:r>
              <a:rPr lang="en-GB" sz="2000" kern="1200">
                <a:solidFill>
                  <a:schemeClr val="tx1"/>
                </a:solidFill>
                <a:effectLst/>
                <a:latin typeface="Aptos" panose="020B00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u="sng" kern="100">
              <a:solidFill>
                <a:srgbClr val="467886"/>
              </a:solidFill>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effectLst/>
                <a:latin typeface="Aptos" panose="020B0004020202020204" pitchFamily="34" charset="0"/>
                <a:ea typeface="Aptos" panose="020B0004020202020204" pitchFamily="34" charset="0"/>
                <a:cs typeface="Arial" panose="020B0604020202020204" pitchFamily="34" charset="0"/>
              </a:rPr>
              <a:t>Clearing is an opportunity for students to find a course using UCAS’ search tool – the only official vacancy listing. Clearing is used by tens of thousands of student’s each year and runs from the beginning of July. Find out more www.ucas.com/applying/after-you-apply/clearing-and-results-day/what-clearing. </a:t>
            </a:r>
            <a:endParaRPr lang="en-GB" sz="20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352479-40DD-7798-00FF-971DD04DFD25}"/>
              </a:ext>
            </a:extLst>
          </p:cNvPr>
          <p:cNvSpPr>
            <a:spLocks noGrp="1"/>
          </p:cNvSpPr>
          <p:nvPr>
            <p:ph type="sldNum" sz="quarter" idx="5"/>
          </p:nvPr>
        </p:nvSpPr>
        <p:spPr/>
        <p:txBody>
          <a:bodyPr/>
          <a:lstStyle/>
          <a:p>
            <a:fld id="{69C51658-60C5-491E-AC61-1F8F6577900C}" type="slidenum">
              <a:rPr lang="en-GB" smtClean="0"/>
              <a:t>37</a:t>
            </a:fld>
            <a:endParaRPr lang="en-GB"/>
          </a:p>
        </p:txBody>
      </p:sp>
    </p:spTree>
    <p:extLst>
      <p:ext uri="{BB962C8B-B14F-4D97-AF65-F5344CB8AC3E}">
        <p14:creationId xmlns:p14="http://schemas.microsoft.com/office/powerpoint/2010/main" val="2326582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41B0E-F446-AA0B-DA3D-CAD2C8CA7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FAA1F-157A-08DF-7B76-8A4858CD2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9BD39-5C9B-7DB4-273B-222C67E2B1AF}"/>
              </a:ext>
            </a:extLst>
          </p:cNvPr>
          <p:cNvSpPr>
            <a:spLocks noGrp="1"/>
          </p:cNvSpPr>
          <p:nvPr>
            <p:ph type="body" idx="1"/>
          </p:nvPr>
        </p:nvSpPr>
        <p:spPr/>
        <p:txBody>
          <a:bodyPr/>
          <a:lstStyle/>
          <a:p>
            <a:pPr marL="171450" indent="-171450" algn="l">
              <a:buFont typeface="Arial" panose="020B0604020202020204" pitchFamily="34" charset="0"/>
              <a:buChar char="•"/>
            </a:pPr>
            <a:r>
              <a:rPr lang="en-GB" sz="2000" b="0" i="0">
                <a:solidFill>
                  <a:srgbClr val="333333"/>
                </a:solidFill>
                <a:effectLst/>
                <a:latin typeface="Roboto" panose="02000000000000000000" pitchFamily="2" charset="0"/>
              </a:rPr>
              <a:t>An apprenticeship is an opportunity to work and study at the same time. Most of your time is spent doing on-the-job training, and the rest is spent working towards a qualification. You’ll get paid a salary and be part of a team, just like a standard employee, but you’ll also get dedicated study time throughout the week.</a:t>
            </a:r>
          </a:p>
          <a:p>
            <a:pPr marL="171450" indent="-171450" algn="l">
              <a:buFont typeface="Arial" panose="020B0604020202020204" pitchFamily="34" charset="0"/>
              <a:buChar char="•"/>
            </a:pPr>
            <a:r>
              <a:rPr lang="en-GB" sz="2000" b="0" i="0">
                <a:solidFill>
                  <a:srgbClr val="333333"/>
                </a:solidFill>
                <a:effectLst/>
                <a:latin typeface="Roboto" panose="02000000000000000000" pitchFamily="2" charset="0"/>
              </a:rPr>
              <a:t>Course/tuition fees will be covered by your employer and the government.</a:t>
            </a:r>
          </a:p>
          <a:p>
            <a:pPr marL="171450" indent="-171450" algn="l">
              <a:buFont typeface="Arial" panose="020B0604020202020204" pitchFamily="34" charset="0"/>
              <a:buChar char="•"/>
            </a:pPr>
            <a:r>
              <a:rPr lang="en-GB" sz="2000" b="0" i="0">
                <a:solidFill>
                  <a:srgbClr val="333333"/>
                </a:solidFill>
                <a:effectLst/>
                <a:latin typeface="Roboto" panose="02000000000000000000" pitchFamily="2" charset="0"/>
              </a:rPr>
              <a:t>The qualification you can achieve could vary from the equivalent to GCSEs, to a master’s degree depending on the level of apprenticeship you take. </a:t>
            </a:r>
          </a:p>
          <a:p>
            <a:pPr marL="171450" indent="-171450" algn="l">
              <a:buFont typeface="Arial" panose="020B0604020202020204" pitchFamily="34" charset="0"/>
              <a:buChar char="•"/>
            </a:pPr>
            <a:r>
              <a:rPr lang="en-GB" sz="2000" b="0" i="0">
                <a:solidFill>
                  <a:srgbClr val="333333"/>
                </a:solidFill>
                <a:effectLst/>
                <a:latin typeface="Roboto" panose="02000000000000000000" pitchFamily="2" charset="0"/>
              </a:rPr>
              <a:t>There are different types or levels of apprenticeships depending on where you are in the UK. </a:t>
            </a:r>
          </a:p>
          <a:p>
            <a:pPr marL="171450" indent="-171450" algn="l">
              <a:buFont typeface="Arial" panose="020B0604020202020204" pitchFamily="34" charset="0"/>
              <a:buChar char="•"/>
            </a:pPr>
            <a:r>
              <a:rPr lang="en-GB" sz="2000" b="0" i="0">
                <a:solidFill>
                  <a:srgbClr val="333333"/>
                </a:solidFill>
                <a:effectLst/>
                <a:latin typeface="Roboto" panose="02000000000000000000" pitchFamily="2" charset="0"/>
              </a:rPr>
              <a:t>Each level apprenticeship will have different entry requirements. </a:t>
            </a:r>
          </a:p>
          <a:p>
            <a:pPr marL="171450" indent="-171450" algn="l">
              <a:buFont typeface="Arial" panose="020B0604020202020204" pitchFamily="34" charset="0"/>
              <a:buChar char="•"/>
            </a:pPr>
            <a:r>
              <a:rPr lang="en-GB" sz="2000"/>
              <a:t>www.ucas.com/apprenticeships/what-apprenticeship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9645F2C-B00B-6F08-D770-68CCB080C2DA}"/>
              </a:ext>
            </a:extLst>
          </p:cNvPr>
          <p:cNvSpPr>
            <a:spLocks noGrp="1"/>
          </p:cNvSpPr>
          <p:nvPr>
            <p:ph type="sldNum" sz="quarter" idx="5"/>
          </p:nvPr>
        </p:nvSpPr>
        <p:spPr/>
        <p:txBody>
          <a:bodyPr/>
          <a:lstStyle/>
          <a:p>
            <a:fld id="{69C51658-60C5-491E-AC61-1F8F6577900C}" type="slidenum">
              <a:rPr lang="en-GB" smtClean="0"/>
              <a:t>39</a:t>
            </a:fld>
            <a:endParaRPr lang="en-GB"/>
          </a:p>
        </p:txBody>
      </p:sp>
    </p:spTree>
    <p:extLst>
      <p:ext uri="{BB962C8B-B14F-4D97-AF65-F5344CB8AC3E}">
        <p14:creationId xmlns:p14="http://schemas.microsoft.com/office/powerpoint/2010/main" val="1409616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a:solidFill>
                  <a:srgbClr val="333333"/>
                </a:solidFill>
                <a:effectLst/>
                <a:latin typeface="Roboto" panose="02000000000000000000" pitchFamily="2" charset="0"/>
              </a:rPr>
              <a:t>Apprenticeships are available to everyone over the age of 16. </a:t>
            </a:r>
          </a:p>
          <a:p>
            <a:pPr algn="l">
              <a:buNone/>
            </a:pPr>
            <a:endParaRPr lang="en-GB" b="0" i="0">
              <a:solidFill>
                <a:srgbClr val="333333"/>
              </a:solidFill>
              <a:effectLst/>
              <a:latin typeface="Roboto" panose="02000000000000000000" pitchFamily="2" charset="0"/>
            </a:endParaRPr>
          </a:p>
          <a:p>
            <a:pPr algn="l">
              <a:buNone/>
            </a:pPr>
            <a:r>
              <a:rPr lang="en-GB" b="0" i="0">
                <a:solidFill>
                  <a:srgbClr val="333333"/>
                </a:solidFill>
                <a:effectLst/>
                <a:latin typeface="Roboto" panose="02000000000000000000" pitchFamily="2" charset="0"/>
              </a:rPr>
              <a:t>An apprenticeship may suit you if you:</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enjoy both hands-on and classroom-based learning</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are willing to commit to work and study at the same time</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are ready to start work with an employer, and be based in the workplace most of the time</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are ready to be assessed through a mix of assignments and written work, including essays, reports, and practical exercises</a:t>
            </a:r>
          </a:p>
          <a:p>
            <a:pPr algn="l">
              <a:buNone/>
            </a:pPr>
            <a:endParaRPr lang="en-GB" b="0" i="0">
              <a:solidFill>
                <a:srgbClr val="333333"/>
              </a:solidFill>
              <a:effectLst/>
              <a:latin typeface="Roboto" panose="02000000000000000000" pitchFamily="2" charset="0"/>
            </a:endParaRPr>
          </a:p>
          <a:p>
            <a:pPr algn="l">
              <a:buNone/>
            </a:pPr>
            <a:r>
              <a:rPr lang="en-GB" b="0" i="0">
                <a:solidFill>
                  <a:srgbClr val="333333"/>
                </a:solidFill>
                <a:effectLst/>
                <a:latin typeface="Roboto" panose="02000000000000000000" pitchFamily="2" charset="0"/>
              </a:rPr>
              <a:t>To be considered for an apprenticeship programme, you need to be:</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aged 16 or over</a:t>
            </a:r>
          </a:p>
          <a:p>
            <a:pPr marL="171450" indent="-171450" algn="l">
              <a:buFont typeface="Arial" panose="020B0604020202020204" pitchFamily="34" charset="0"/>
              <a:buChar char="•"/>
            </a:pPr>
            <a:r>
              <a:rPr lang="en-GB" b="1" i="0">
                <a:solidFill>
                  <a:srgbClr val="333333"/>
                </a:solidFill>
                <a:effectLst/>
                <a:latin typeface="Roboto" panose="02000000000000000000" pitchFamily="2" charset="0"/>
              </a:rPr>
              <a:t>living in the UK</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not in full-time education</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40</a:t>
            </a:fld>
            <a:endParaRPr lang="en-GB"/>
          </a:p>
        </p:txBody>
      </p:sp>
    </p:spTree>
    <p:extLst>
      <p:ext uri="{BB962C8B-B14F-4D97-AF65-F5344CB8AC3E}">
        <p14:creationId xmlns:p14="http://schemas.microsoft.com/office/powerpoint/2010/main" val="3754812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D095-1AA4-B40A-3D66-764463719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7089B-6912-22CF-77B0-55B6C9547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E368B-E824-A43A-20B5-0D9AD8B813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DBB97B0-8576-3E3E-DE02-82FE29B69EAF}"/>
              </a:ext>
            </a:extLst>
          </p:cNvPr>
          <p:cNvSpPr>
            <a:spLocks noGrp="1"/>
          </p:cNvSpPr>
          <p:nvPr>
            <p:ph type="sldNum" sz="quarter" idx="5"/>
          </p:nvPr>
        </p:nvSpPr>
        <p:spPr/>
        <p:txBody>
          <a:bodyPr/>
          <a:lstStyle/>
          <a:p>
            <a:fld id="{69C51658-60C5-491E-AC61-1F8F6577900C}" type="slidenum">
              <a:rPr lang="en-GB" smtClean="0"/>
              <a:t>41</a:t>
            </a:fld>
            <a:endParaRPr lang="en-GB"/>
          </a:p>
        </p:txBody>
      </p:sp>
    </p:spTree>
    <p:extLst>
      <p:ext uri="{BB962C8B-B14F-4D97-AF65-F5344CB8AC3E}">
        <p14:creationId xmlns:p14="http://schemas.microsoft.com/office/powerpoint/2010/main" val="4063454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42</a:t>
            </a:fld>
            <a:endParaRPr lang="en-GB"/>
          </a:p>
        </p:txBody>
      </p:sp>
    </p:spTree>
    <p:extLst>
      <p:ext uri="{BB962C8B-B14F-4D97-AF65-F5344CB8AC3E}">
        <p14:creationId xmlns:p14="http://schemas.microsoft.com/office/powerpoint/2010/main" val="3422045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F3825-7027-FAE4-24D7-7BE34EAE3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4B7E5-153A-8108-DF69-79FCABD32D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146BA-6830-D06A-967A-0E1040290427}"/>
              </a:ext>
            </a:extLst>
          </p:cNvPr>
          <p:cNvSpPr>
            <a:spLocks noGrp="1"/>
          </p:cNvSpPr>
          <p:nvPr>
            <p:ph type="body" idx="1"/>
          </p:nvPr>
        </p:nvSpPr>
        <p:spPr/>
        <p:txBody>
          <a:bodyPr/>
          <a:lstStyle/>
          <a:p>
            <a:pPr marL="0" indent="0">
              <a:buFont typeface="Arial" panose="020B0604020202020204" pitchFamily="34" charset="0"/>
              <a:buNone/>
            </a:pPr>
            <a:endParaRPr lang="en-GB"/>
          </a:p>
          <a:p>
            <a:endParaRPr lang="en-GB"/>
          </a:p>
        </p:txBody>
      </p:sp>
      <p:sp>
        <p:nvSpPr>
          <p:cNvPr id="4" name="Slide Number Placeholder 3">
            <a:extLst>
              <a:ext uri="{FF2B5EF4-FFF2-40B4-BE49-F238E27FC236}">
                <a16:creationId xmlns:a16="http://schemas.microsoft.com/office/drawing/2014/main" id="{5A87AB48-4353-44D5-863D-87D8DECBC0D0}"/>
              </a:ext>
            </a:extLst>
          </p:cNvPr>
          <p:cNvSpPr>
            <a:spLocks noGrp="1"/>
          </p:cNvSpPr>
          <p:nvPr>
            <p:ph type="sldNum" sz="quarter" idx="5"/>
          </p:nvPr>
        </p:nvSpPr>
        <p:spPr/>
        <p:txBody>
          <a:bodyPr/>
          <a:lstStyle/>
          <a:p>
            <a:fld id="{69C51658-60C5-491E-AC61-1F8F6577900C}" type="slidenum">
              <a:rPr lang="en-GB" smtClean="0"/>
              <a:t>43</a:t>
            </a:fld>
            <a:endParaRPr lang="en-GB"/>
          </a:p>
        </p:txBody>
      </p:sp>
    </p:spTree>
    <p:extLst>
      <p:ext uri="{BB962C8B-B14F-4D97-AF65-F5344CB8AC3E}">
        <p14:creationId xmlns:p14="http://schemas.microsoft.com/office/powerpoint/2010/main" val="715391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do not apply to apprenticeships via UCAS. </a:t>
            </a:r>
          </a:p>
          <a:p>
            <a:pPr marL="171450" indent="-171450">
              <a:buFont typeface="Arial" panose="020B0604020202020204" pitchFamily="34" charset="0"/>
              <a:buChar char="•"/>
            </a:pPr>
            <a:r>
              <a:rPr lang="en-GB"/>
              <a:t>Apprenticeships do not count towards your 5 UCAS choices. </a:t>
            </a:r>
          </a:p>
          <a:p>
            <a:pPr marL="171450" indent="-171450">
              <a:buFont typeface="Arial" panose="020B0604020202020204" pitchFamily="34" charset="0"/>
              <a:buChar char="•"/>
            </a:pPr>
            <a:r>
              <a:rPr lang="en-GB"/>
              <a:t>Apprenticeship applications are made directly to the employer or training provider, there is no limit on the number you can apply to.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44</a:t>
            </a:fld>
            <a:endParaRPr lang="en-GB"/>
          </a:p>
        </p:txBody>
      </p:sp>
    </p:spTree>
    <p:extLst>
      <p:ext uri="{BB962C8B-B14F-4D97-AF65-F5344CB8AC3E}">
        <p14:creationId xmlns:p14="http://schemas.microsoft.com/office/powerpoint/2010/main" val="414718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Segoe UI" panose="020B0502040204020203" pitchFamily="34" charset="0"/>
              </a:rPr>
              <a:t>UCAS Employer Profiles showcases employers offering apprenticeship opportunities outside of their vacancy period, perfect for year 12 wish lists of companies to apply for in the following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Segoe UI" panose="020B0502040204020203" pitchFamily="34" charset="0"/>
              </a:rPr>
              <a:t>Check out all our information, advice and guidance, including support for students applying to apprenticeships with individual needs including neurodiversity all www.ucas.com/apprenticeships</a:t>
            </a:r>
          </a:p>
          <a:p>
            <a:pPr marL="0" indent="0">
              <a:buFont typeface="Arial" panose="020B0604020202020204" pitchFamily="34" charset="0"/>
              <a:buNone/>
            </a:pPr>
            <a:endParaRPr lang="en-GB" sz="12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a:effectLst/>
                <a:latin typeface="Roboto Light "/>
              </a:rPr>
              <a:t>Apprenticeship </a:t>
            </a:r>
            <a:r>
              <a:rPr lang="en-GB" sz="1000" b="1">
                <a:solidFill>
                  <a:schemeClr val="accent3"/>
                </a:solidFill>
                <a:effectLst/>
                <a:latin typeface="Roboto Light "/>
              </a:rPr>
              <a:t>Application Guides</a:t>
            </a:r>
          </a:p>
          <a:p>
            <a:pPr marL="0" indent="0">
              <a:buFont typeface="Arial" panose="020B0604020202020204" pitchFamily="34" charset="0"/>
              <a:buNone/>
            </a:pPr>
            <a:r>
              <a:rPr lang="en-GB"/>
              <a:t>www.ucas.com/apprenticeships/application-guides</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u="none" strike="noStrike">
                <a:effectLst/>
                <a:latin typeface="Roboto Light "/>
              </a:rPr>
              <a:t>Apprenticeship </a:t>
            </a:r>
            <a:r>
              <a:rPr lang="en-GB" sz="1000" b="1" u="none" strike="noStrike">
                <a:solidFill>
                  <a:schemeClr val="accent3"/>
                </a:solidFill>
                <a:effectLst/>
                <a:latin typeface="Roboto Light "/>
              </a:rPr>
              <a:t>podcast</a:t>
            </a:r>
          </a:p>
          <a:p>
            <a:pPr marL="0" indent="0">
              <a:buFont typeface="Arial" panose="020B0604020202020204" pitchFamily="34" charset="0"/>
              <a:buNone/>
            </a:pPr>
            <a:r>
              <a:rPr lang="en-GB"/>
              <a:t>www.ucas.com/apprenticeships/getting-ahead-apprenticeships-katie-thistleton</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45</a:t>
            </a:fld>
            <a:endParaRPr lang="en-GB"/>
          </a:p>
        </p:txBody>
      </p:sp>
    </p:spTree>
    <p:extLst>
      <p:ext uri="{BB962C8B-B14F-4D97-AF65-F5344CB8AC3E}">
        <p14:creationId xmlns:p14="http://schemas.microsoft.com/office/powerpoint/2010/main" val="567205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16C92-E7E4-5803-A9F6-431095E6E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CF4EA-85AC-34C6-D356-AD8961CC9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1E49C-19EA-03E5-EF76-FC14F205D1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884A795-F095-53B2-812C-EADC75D41D75}"/>
              </a:ext>
            </a:extLst>
          </p:cNvPr>
          <p:cNvSpPr>
            <a:spLocks noGrp="1"/>
          </p:cNvSpPr>
          <p:nvPr>
            <p:ph type="sldNum" sz="quarter" idx="5"/>
          </p:nvPr>
        </p:nvSpPr>
        <p:spPr/>
        <p:txBody>
          <a:bodyPr/>
          <a:lstStyle/>
          <a:p>
            <a:fld id="{69C51658-60C5-491E-AC61-1F8F6577900C}" type="slidenum">
              <a:rPr lang="en-GB" smtClean="0"/>
              <a:t>48</a:t>
            </a:fld>
            <a:endParaRPr lang="en-GB"/>
          </a:p>
        </p:txBody>
      </p:sp>
    </p:spTree>
    <p:extLst>
      <p:ext uri="{BB962C8B-B14F-4D97-AF65-F5344CB8AC3E}">
        <p14:creationId xmlns:p14="http://schemas.microsoft.com/office/powerpoint/2010/main" val="83696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don’t just have to head to higher education to do a full-time degree. Maybe you're not ready to decide on what you want to do for the next 3 years to 4 years? Have you thought about doing a different pathway that helps you reach your next step, but also keeps your options open, Have you thought about continuing your training through work – it isn’t just degree apprenticeships you can do, think about higher level apprenticeships too. </a:t>
            </a:r>
          </a:p>
          <a:p>
            <a:endParaRPr lang="en-GB"/>
          </a:p>
          <a:p>
            <a:r>
              <a:rPr lang="en-GB"/>
              <a:t>Level 4 and 5 qualifications in England, Wales, and Northern Ireland include, but are not limited to, Foundation Degrees, Certificates of HE (</a:t>
            </a:r>
            <a:r>
              <a:rPr lang="en-GB" err="1"/>
              <a:t>CertHE</a:t>
            </a:r>
            <a:r>
              <a:rPr lang="en-GB"/>
              <a:t>), Diploma in HE (DipHE), Higher National Certificates (HNCs), and Higher National Diplomas (HNDs). Some of them are approved in England by the Institute for Apprenticeships and Technical Education </a:t>
            </a:r>
            <a:r>
              <a:rPr lang="en-GB">
                <a:effectLst/>
              </a:rPr>
              <a:t>(</a:t>
            </a:r>
            <a:r>
              <a:rPr lang="en-GB" err="1">
                <a:effectLst/>
              </a:rPr>
              <a:t>IFaTE</a:t>
            </a:r>
            <a:r>
              <a:rPr lang="en-GB">
                <a:effectLst/>
              </a:rPr>
              <a:t>)</a:t>
            </a:r>
            <a:r>
              <a:rPr lang="en-GB"/>
              <a:t> as Higher Technical Qualifications (HTQs). Please be aware that the government are proposing to transfer </a:t>
            </a:r>
            <a:r>
              <a:rPr lang="en-GB" err="1"/>
              <a:t>IFaTE</a:t>
            </a:r>
            <a:r>
              <a:rPr lang="en-GB"/>
              <a:t> responsibilities to Skills England in 2025. Please note that at the time of writing, a range of Level 7 apprenticeships are available in England, however this is currently under review by the government and may change during the academic year. </a:t>
            </a:r>
          </a:p>
          <a:p>
            <a:endParaRPr lang="en-GB"/>
          </a:p>
          <a:p>
            <a:r>
              <a:rPr lang="en-GB"/>
              <a:t>In Scotland at SQCF Level 7 and 8 (equivalent to Level 4 and 5 in other UK nations) qualifications are unique but also called HNCs and HNDs. In national frameworks, these qualifications sit in between A levels, T Levels, BTECs and Scottish Highers and Advanced Highers (at Level 3 or SCQF 6/7), and an undergraduate degree (Level 6 or SCQF 9-10). </a:t>
            </a:r>
          </a:p>
          <a:p>
            <a:endParaRPr lang="en-GB"/>
          </a:p>
          <a:p>
            <a:r>
              <a:rPr lang="en-GB"/>
              <a:t>While Level 4 and 5 qualifications can be taught in a range of education providers, around half in England are taught in further education (FE) colleges, a third in universities, and the rest in other providers. They often provide vocational and technical training, preparing students with the skills and knowledge to succeed in the workplace. Providers may also design them to support progression to academic courses at a higher level, for example, HNCs and HNDs in Scotland are notably often used to support articulation to degree level. Level 4 and 5 qualifications are included in overall higher education figures.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6</a:t>
            </a:fld>
            <a:endParaRPr lang="en-GB"/>
          </a:p>
        </p:txBody>
      </p:sp>
    </p:spTree>
    <p:extLst>
      <p:ext uri="{BB962C8B-B14F-4D97-AF65-F5344CB8AC3E}">
        <p14:creationId xmlns:p14="http://schemas.microsoft.com/office/powerpoint/2010/main" val="3550598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E2F32-7532-0461-13FF-006FE8F65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9D1E8-2ED1-0D00-6A43-C7F2FEE74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29A94-7980-9679-7D17-CD5B146B11B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5D0756-2B87-DA01-80C0-529054A6015C}"/>
              </a:ext>
            </a:extLst>
          </p:cNvPr>
          <p:cNvSpPr>
            <a:spLocks noGrp="1"/>
          </p:cNvSpPr>
          <p:nvPr>
            <p:ph type="sldNum" sz="quarter" idx="5"/>
          </p:nvPr>
        </p:nvSpPr>
        <p:spPr/>
        <p:txBody>
          <a:bodyPr/>
          <a:lstStyle/>
          <a:p>
            <a:fld id="{69C51658-60C5-491E-AC61-1F8F6577900C}" type="slidenum">
              <a:rPr lang="en-GB" smtClean="0"/>
              <a:t>49</a:t>
            </a:fld>
            <a:endParaRPr lang="en-GB"/>
          </a:p>
        </p:txBody>
      </p:sp>
    </p:spTree>
    <p:extLst>
      <p:ext uri="{BB962C8B-B14F-4D97-AF65-F5344CB8AC3E}">
        <p14:creationId xmlns:p14="http://schemas.microsoft.com/office/powerpoint/2010/main" val="385651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C3992-7151-8195-503B-29D920393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D0F86-C350-DA04-EABD-06F5432A8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1B4A6-4F1D-1C72-4345-CEFBBFAE61B7}"/>
              </a:ext>
            </a:extLst>
          </p:cNvPr>
          <p:cNvSpPr>
            <a:spLocks noGrp="1"/>
          </p:cNvSpPr>
          <p:nvPr>
            <p:ph type="body" idx="1"/>
          </p:nvPr>
        </p:nvSpPr>
        <p:spPr/>
        <p:txBody>
          <a:bodyPr/>
          <a:lstStyle/>
          <a:p>
            <a:r>
              <a:rPr lang="en-GB" b="0" i="0">
                <a:solidFill>
                  <a:srgbClr val="1F2834"/>
                </a:solidFill>
                <a:effectLst/>
                <a:latin typeface="Roboto" panose="02000000000000000000" pitchFamily="2" charset="0"/>
              </a:rPr>
              <a:t>What you choose to do after school depends on you and no one else. You have the power to set your end goal. </a:t>
            </a:r>
            <a:r>
              <a:rPr lang="en-GB"/>
              <a:t>Whatever you decide to do next is it the right step for you? </a:t>
            </a:r>
          </a:p>
          <a:p>
            <a:r>
              <a:rPr lang="en-GB"/>
              <a:t>Read our ultimate guide on how to decide on your next steps https://ultimateguides.ucas.com/howtodecideyournextsteps/</a:t>
            </a:r>
          </a:p>
          <a:p>
            <a:endParaRPr lang="en-GB"/>
          </a:p>
        </p:txBody>
      </p:sp>
      <p:sp>
        <p:nvSpPr>
          <p:cNvPr id="4" name="Slide Number Placeholder 3">
            <a:extLst>
              <a:ext uri="{FF2B5EF4-FFF2-40B4-BE49-F238E27FC236}">
                <a16:creationId xmlns:a16="http://schemas.microsoft.com/office/drawing/2014/main" id="{3971786B-E1A2-59CE-7D6F-9F88C46CC4ED}"/>
              </a:ext>
            </a:extLst>
          </p:cNvPr>
          <p:cNvSpPr>
            <a:spLocks noGrp="1"/>
          </p:cNvSpPr>
          <p:nvPr>
            <p:ph type="sldNum" sz="quarter" idx="5"/>
          </p:nvPr>
        </p:nvSpPr>
        <p:spPr/>
        <p:txBody>
          <a:bodyPr/>
          <a:lstStyle/>
          <a:p>
            <a:fld id="{69C51658-60C5-491E-AC61-1F8F6577900C}" type="slidenum">
              <a:rPr lang="en-GB" smtClean="0"/>
              <a:t>7</a:t>
            </a:fld>
            <a:endParaRPr lang="en-GB"/>
          </a:p>
        </p:txBody>
      </p:sp>
    </p:spTree>
    <p:extLst>
      <p:ext uri="{BB962C8B-B14F-4D97-AF65-F5344CB8AC3E}">
        <p14:creationId xmlns:p14="http://schemas.microsoft.com/office/powerpoint/2010/main" val="251059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50436-F5B3-E964-74B8-7BA53CF95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D94B8-E7A1-7746-C110-14FA96864A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CE784-0089-4BC6-C63A-05C2CE1E89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Your key steps to success. </a:t>
            </a:r>
          </a:p>
          <a:p>
            <a:pPr marL="171450" indent="-171450">
              <a:buFont typeface="Arial" panose="020B0604020202020204" pitchFamily="34" charset="0"/>
              <a:buChar char="•"/>
            </a:pPr>
            <a:r>
              <a:rPr lang="en-GB" b="1"/>
              <a:t>Personalised Dashboard</a:t>
            </a:r>
            <a:r>
              <a:rPr lang="en-GB"/>
              <a:t> – Track applications, save favourite courses, and get tailored recommendations. </a:t>
            </a:r>
          </a:p>
          <a:p>
            <a:pPr marL="171450" indent="-171450">
              <a:buFont typeface="Arial" panose="020B0604020202020204" pitchFamily="34" charset="0"/>
              <a:buChar char="•"/>
            </a:pPr>
            <a:r>
              <a:rPr lang="en-GB" b="1"/>
              <a:t>Search and Compare</a:t>
            </a:r>
            <a:r>
              <a:rPr lang="en-GB"/>
              <a:t> – Use filters to explore universities, apprenticeships, and employers side by side. </a:t>
            </a:r>
          </a:p>
          <a:p>
            <a:pPr marL="171450" indent="-171450">
              <a:buFont typeface="Arial" panose="020B0604020202020204" pitchFamily="34" charset="0"/>
              <a:buChar char="•"/>
            </a:pPr>
            <a:r>
              <a:rPr lang="en-GB" b="1"/>
              <a:t>Application Support</a:t>
            </a:r>
            <a:r>
              <a:rPr lang="en-GB"/>
              <a:t> – Access tips, deadlines, and expert advice to navigate your next steps with confidence.</a:t>
            </a:r>
          </a:p>
          <a:p>
            <a:endParaRPr lang="en-GB"/>
          </a:p>
        </p:txBody>
      </p:sp>
      <p:sp>
        <p:nvSpPr>
          <p:cNvPr id="4" name="Slide Number Placeholder 3">
            <a:extLst>
              <a:ext uri="{FF2B5EF4-FFF2-40B4-BE49-F238E27FC236}">
                <a16:creationId xmlns:a16="http://schemas.microsoft.com/office/drawing/2014/main" id="{13C4964C-9AFC-4D4E-7965-87FE7988903F}"/>
              </a:ext>
            </a:extLst>
          </p:cNvPr>
          <p:cNvSpPr>
            <a:spLocks noGrp="1"/>
          </p:cNvSpPr>
          <p:nvPr>
            <p:ph type="sldNum" sz="quarter" idx="5"/>
          </p:nvPr>
        </p:nvSpPr>
        <p:spPr/>
        <p:txBody>
          <a:bodyPr/>
          <a:lstStyle/>
          <a:p>
            <a:fld id="{69C51658-60C5-491E-AC61-1F8F6577900C}" type="slidenum">
              <a:rPr lang="en-GB" smtClean="0"/>
              <a:t>8</a:t>
            </a:fld>
            <a:endParaRPr lang="en-GB"/>
          </a:p>
        </p:txBody>
      </p:sp>
    </p:spTree>
    <p:extLst>
      <p:ext uri="{BB962C8B-B14F-4D97-AF65-F5344CB8AC3E}">
        <p14:creationId xmlns:p14="http://schemas.microsoft.com/office/powerpoint/2010/main" val="1272144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F219-3772-AF15-3024-7722D4B17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2FFAD-8106-AF35-021B-2A07BCBFF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BC6AA-38F7-B795-3CB5-D939DBB6A0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Explore your 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What to do? Where to go? </a:t>
            </a:r>
            <a:r>
              <a:rPr kumimoji="0" lang="en-GB" sz="1200" b="1"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Discover</a:t>
            </a:r>
            <a:r>
              <a:rPr kumimoji="0" lang="en-GB" sz="1200" b="0"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 all the options with UCAS subject, industry, and career guides. </a:t>
            </a:r>
            <a:r>
              <a:rPr kumimoji="0" lang="en-GB" sz="1200" b="1"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Explore</a:t>
            </a:r>
            <a:r>
              <a:rPr kumimoji="0" lang="en-GB" sz="1200" b="0"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 city, employer and accommodation information. </a:t>
            </a:r>
            <a:r>
              <a:rPr kumimoji="0" lang="en-GB" sz="1200" b="1"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Compare</a:t>
            </a:r>
            <a:r>
              <a:rPr kumimoji="0" lang="en-GB" sz="1200" b="0"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 apprenticeships and course options. </a:t>
            </a:r>
          </a:p>
          <a:p>
            <a:endParaRPr lang="en-GB"/>
          </a:p>
          <a:p>
            <a:r>
              <a:rPr lang="en-GB"/>
              <a:t>All in one place to explore over: </a:t>
            </a:r>
          </a:p>
          <a:p>
            <a:pPr marL="171450" indent="-171450">
              <a:buFontTx/>
              <a:buChar char="-"/>
            </a:pPr>
            <a:r>
              <a:rPr lang="en-GB"/>
              <a:t>Hundreds of universities and colleges </a:t>
            </a:r>
          </a:p>
          <a:p>
            <a:pPr marL="171450" indent="-171450">
              <a:buFontTx/>
              <a:buChar char="-"/>
            </a:pPr>
            <a:r>
              <a:rPr lang="en-GB"/>
              <a:t>Thousands of courses </a:t>
            </a:r>
          </a:p>
          <a:p>
            <a:pPr marL="171450" indent="-171450">
              <a:buFontTx/>
              <a:buChar char="-"/>
            </a:pPr>
            <a:r>
              <a:rPr lang="en-GB"/>
              <a:t>75 location guides and 75 subject guides </a:t>
            </a:r>
          </a:p>
          <a:p>
            <a:pPr marL="171450" indent="-171450">
              <a:buFontTx/>
              <a:buChar char="-"/>
            </a:pPr>
            <a:r>
              <a:rPr lang="en-GB"/>
              <a:t>Over 100 subject tasters </a:t>
            </a:r>
          </a:p>
          <a:p>
            <a:pPr marL="171450" indent="-171450">
              <a:buFontTx/>
              <a:buChar char="-"/>
            </a:pPr>
            <a:r>
              <a:rPr lang="en-GB"/>
              <a:t>Nearly 60 virtual work experiences </a:t>
            </a:r>
          </a:p>
          <a:p>
            <a:pPr marL="171450" indent="-171450">
              <a:buFontTx/>
              <a:buChar char="-"/>
            </a:pPr>
            <a:r>
              <a:rPr lang="en-GB"/>
              <a:t>Over 850 student ambassadors to chat to</a:t>
            </a:r>
          </a:p>
          <a:p>
            <a:pPr marL="171450" indent="-171450">
              <a:buFontTx/>
              <a:buChar char="-"/>
            </a:pPr>
            <a:r>
              <a:rPr lang="en-GB"/>
              <a:t>Hundreds of open days and events to explore </a:t>
            </a:r>
          </a:p>
          <a:p>
            <a:pPr marL="171450" indent="-171450">
              <a:buFontTx/>
              <a:buChar char="-"/>
            </a:pPr>
            <a:r>
              <a:rPr lang="en-GB"/>
              <a:t>Employer profiles and industry guides</a:t>
            </a:r>
          </a:p>
          <a:p>
            <a:pPr marL="171450" indent="-171450">
              <a:buFontTx/>
              <a:buChar char="-"/>
            </a:pPr>
            <a:r>
              <a:rPr lang="en-GB"/>
              <a:t>Thousands of apprenticeships including sector specific application guides </a:t>
            </a:r>
          </a:p>
          <a:p>
            <a:pPr marL="171450" indent="-171450">
              <a:buFontTx/>
              <a:buChar char="-"/>
            </a:pPr>
            <a:r>
              <a:rPr lang="en-GB"/>
              <a:t>Nearly 40 personal statement subject guides </a:t>
            </a:r>
          </a:p>
          <a:p>
            <a:pPr marL="171450" indent="-171450">
              <a:buFontTx/>
              <a:buChar char="-"/>
            </a:pPr>
            <a:r>
              <a:rPr lang="en-GB"/>
              <a:t>CV builder </a:t>
            </a:r>
          </a:p>
          <a:p>
            <a:pPr marL="171450" indent="-171450">
              <a:buFontTx/>
              <a:buChar char="-"/>
            </a:pPr>
            <a:endParaRPr lang="en-GB"/>
          </a:p>
          <a:p>
            <a:pPr marL="171450" indent="-171450">
              <a:buFontTx/>
              <a:buChar char="-"/>
            </a:pPr>
            <a:endParaRPr lang="en-GB"/>
          </a:p>
          <a:p>
            <a:endParaRPr lang="en-GB"/>
          </a:p>
        </p:txBody>
      </p:sp>
      <p:sp>
        <p:nvSpPr>
          <p:cNvPr id="4" name="Slide Number Placeholder 3">
            <a:extLst>
              <a:ext uri="{FF2B5EF4-FFF2-40B4-BE49-F238E27FC236}">
                <a16:creationId xmlns:a16="http://schemas.microsoft.com/office/drawing/2014/main" id="{44DB8DCF-7EB8-6DFC-2419-32C21D181E9F}"/>
              </a:ext>
            </a:extLst>
          </p:cNvPr>
          <p:cNvSpPr>
            <a:spLocks noGrp="1"/>
          </p:cNvSpPr>
          <p:nvPr>
            <p:ph type="sldNum" sz="quarter" idx="5"/>
          </p:nvPr>
        </p:nvSpPr>
        <p:spPr/>
        <p:txBody>
          <a:bodyPr/>
          <a:lstStyle/>
          <a:p>
            <a:fld id="{69C51658-60C5-491E-AC61-1F8F6577900C}" type="slidenum">
              <a:rPr lang="en-GB" smtClean="0"/>
              <a:t>9</a:t>
            </a:fld>
            <a:endParaRPr lang="en-GB"/>
          </a:p>
        </p:txBody>
      </p:sp>
    </p:spTree>
    <p:extLst>
      <p:ext uri="{BB962C8B-B14F-4D97-AF65-F5344CB8AC3E}">
        <p14:creationId xmlns:p14="http://schemas.microsoft.com/office/powerpoint/2010/main" val="1443950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courses </a:t>
            </a:r>
            <a:r>
              <a:rPr lang="en-GB" dirty="0"/>
              <a:t>you </a:t>
            </a:r>
            <a:r>
              <a:rPr lang="en-GB"/>
              <a:t>can then add to the shortlist directly from favourites.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98ECB-6A88-488F-AA44-0FDA3A8AABF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200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solidFill>
                  <a:srgbClr val="1E2834"/>
                </a:solidFill>
                <a:latin typeface="Roboto Light" panose="02000000000000000000" pitchFamily="2" charset="0"/>
              </a:rPr>
              <a:t>Make an informed decision about the right path for you. University, apprenticeships or the world of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333333"/>
                </a:solidFill>
                <a:effectLst/>
                <a:latin typeface="Roboto" panose="02000000000000000000" pitchFamily="2" charset="0"/>
              </a:rPr>
              <a:t>Tariff calculator </a:t>
            </a:r>
            <a:r>
              <a:rPr lang="en-GB" b="0" i="0">
                <a:solidFill>
                  <a:srgbClr val="333333"/>
                </a:solidFill>
                <a:effectLst/>
                <a:latin typeface="Roboto" panose="02000000000000000000" pitchFamily="2" charset="0"/>
              </a:rPr>
              <a:t>– for tallying up your UCAS points to see if you meet entry requirements.</a:t>
            </a:r>
          </a:p>
          <a:p>
            <a:pPr marL="171450" indent="-171450">
              <a:buFont typeface="Arial" panose="020B0604020202020204" pitchFamily="34" charset="0"/>
              <a:buChar char="•"/>
            </a:pPr>
            <a:r>
              <a:rPr lang="en-GB" b="1" i="0">
                <a:solidFill>
                  <a:srgbClr val="FFFFFF"/>
                </a:solidFill>
                <a:effectLst/>
                <a:latin typeface="Roboto"/>
                <a:ea typeface="Roboto"/>
                <a:cs typeface="Roboto"/>
              </a:rPr>
              <a:t>Events search </a:t>
            </a:r>
            <a:r>
              <a:rPr lang="en-GB" b="0" i="0">
                <a:solidFill>
                  <a:srgbClr val="FFFFFF"/>
                </a:solidFill>
                <a:effectLst/>
                <a:latin typeface="Roboto"/>
                <a:ea typeface="Roboto"/>
                <a:cs typeface="Roboto"/>
              </a:rPr>
              <a:t>– find events to meet unis, colleges and employers, and get your questions answered. Find UCAS events, open days and more. </a:t>
            </a:r>
            <a:r>
              <a:rPr lang="en-GB" sz="1200">
                <a:solidFill>
                  <a:srgbClr val="1E2834"/>
                </a:solidFill>
                <a:latin typeface="Roboto Light"/>
                <a:ea typeface="Roboto Light"/>
                <a:cs typeface="Roboto Light"/>
              </a:rPr>
              <a:t>Filter to explore events, open days and tours to suit your needs. Register straight from the Hub for our UCAS Discovery events, with exciting new zones covering all pathways</a:t>
            </a:r>
            <a:endParaRPr lang="en-GB" b="0" i="0">
              <a:solidFill>
                <a:srgbClr val="FFFFFF"/>
              </a:solidFill>
              <a:effectLst/>
              <a:latin typeface="Roboto Light"/>
              <a:ea typeface="Roboto Light"/>
              <a:cs typeface="Roboto 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FFFFFF"/>
                </a:solidFill>
                <a:effectLst/>
                <a:latin typeface="Roboto" panose="02000000000000000000" pitchFamily="2" charset="0"/>
              </a:rPr>
              <a:t>CV builder </a:t>
            </a:r>
            <a:r>
              <a:rPr lang="en-GB" b="0" i="0">
                <a:solidFill>
                  <a:srgbClr val="FFFFFF"/>
                </a:solidFill>
                <a:effectLst/>
                <a:latin typeface="Roboto" panose="02000000000000000000" pitchFamily="2" charset="0"/>
              </a:rPr>
              <a:t>–</a:t>
            </a:r>
            <a:r>
              <a:rPr lang="en-GB" b="0" i="0">
                <a:solidFill>
                  <a:srgbClr val="333333"/>
                </a:solidFill>
                <a:effectLst/>
                <a:latin typeface="Roboto" panose="02000000000000000000" pitchFamily="2" charset="0"/>
              </a:rPr>
              <a:t> Create a professional, industry-standard CV in minutes. Easily update and download your CV anytime see more at </a:t>
            </a:r>
            <a:r>
              <a:rPr lang="en-GB" b="0" i="0">
                <a:solidFill>
                  <a:srgbClr val="FFFFFF"/>
                </a:solidFill>
                <a:effectLst/>
                <a:latin typeface="Roboto" panose="02000000000000000000" pitchFamily="2" charset="0"/>
              </a:rPr>
              <a:t>www.ucas.com/careers-advice/cv-builder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333333"/>
                </a:solidFill>
                <a:effectLst/>
                <a:latin typeface="Roboto" panose="02000000000000000000" pitchFamily="2" charset="0"/>
              </a:rPr>
              <a:t>Personal statement builder </a:t>
            </a:r>
            <a:r>
              <a:rPr lang="en-GB" b="0" i="0">
                <a:solidFill>
                  <a:srgbClr val="333333"/>
                </a:solidFill>
                <a:effectLst/>
                <a:latin typeface="Roboto" panose="02000000000000000000" pitchFamily="2" charset="0"/>
              </a:rPr>
              <a:t>– to help you structure your writing and get started. Jot down your thoughts as your research your choices.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FFFFFF"/>
                </a:solidFill>
                <a:effectLst/>
                <a:latin typeface="Roboto" panose="02000000000000000000" pitchFamily="2" charset="0"/>
              </a:rPr>
              <a:t>What to Study Next </a:t>
            </a:r>
            <a:r>
              <a:rPr lang="en-GB" b="0" i="0">
                <a:solidFill>
                  <a:srgbClr val="FFFFFF"/>
                </a:solidFill>
                <a:effectLst/>
                <a:latin typeface="Roboto" panose="02000000000000000000" pitchFamily="2" charset="0"/>
              </a:rPr>
              <a:t>– find inspiration, input your qualifications and find out what people with your combination of subject wen on to study.</a:t>
            </a:r>
            <a:endParaRPr lang="en-GB" b="0" i="0">
              <a:solidFill>
                <a:srgbClr val="333333"/>
              </a:solidFill>
              <a:effectLst/>
              <a:latin typeface="Roboto" panose="02000000000000000000" pitchFamily="2" charset="0"/>
            </a:endParaRPr>
          </a:p>
          <a:p>
            <a:pPr marL="171450" indent="-171450" algn="l">
              <a:buFont typeface="Arial" panose="020B0604020202020204" pitchFamily="34" charset="0"/>
              <a:buChar char="•"/>
            </a:pPr>
            <a:r>
              <a:rPr lang="en-GB" b="1" i="0">
                <a:solidFill>
                  <a:srgbClr val="333333"/>
                </a:solidFill>
                <a:effectLst/>
                <a:latin typeface="Roboto" panose="02000000000000000000" pitchFamily="2" charset="0"/>
              </a:rPr>
              <a:t>Careers quiz </a:t>
            </a:r>
            <a:r>
              <a:rPr lang="en-GB" b="0" i="0">
                <a:solidFill>
                  <a:srgbClr val="333333"/>
                </a:solidFill>
                <a:effectLst/>
                <a:latin typeface="Roboto" panose="02000000000000000000" pitchFamily="2" charset="0"/>
              </a:rPr>
              <a:t>- </a:t>
            </a:r>
            <a:r>
              <a:rPr lang="en-GB" b="0" i="0">
                <a:solidFill>
                  <a:srgbClr val="FFFFFF"/>
                </a:solidFill>
                <a:effectLst/>
                <a:latin typeface="Roboto" panose="02000000000000000000" pitchFamily="2" charset="0"/>
              </a:rPr>
              <a:t>find your ideal job matched to your personality and a list of courses previous students studied to get there. </a:t>
            </a:r>
          </a:p>
          <a:p>
            <a:pPr marL="171450" indent="-171450" algn="l">
              <a:buFont typeface="Arial" panose="020B0604020202020204" pitchFamily="34" charset="0"/>
              <a:buChar char="•"/>
            </a:pPr>
            <a:r>
              <a:rPr lang="en-GB" b="1" i="0">
                <a:solidFill>
                  <a:srgbClr val="FFFFFF"/>
                </a:solidFill>
                <a:effectLst/>
                <a:latin typeface="Roboto" panose="02000000000000000000" pitchFamily="2" charset="0"/>
              </a:rPr>
              <a:t>Subject Spotlights </a:t>
            </a:r>
            <a:r>
              <a:rPr lang="en-GB" b="0" i="0">
                <a:solidFill>
                  <a:srgbClr val="FFFFFF"/>
                </a:solidFill>
                <a:effectLst/>
                <a:latin typeface="Roboto" panose="02000000000000000000" pitchFamily="2" charset="0"/>
              </a:rPr>
              <a:t>- </a:t>
            </a:r>
            <a:r>
              <a:rPr lang="en-GB" b="0" i="0">
                <a:solidFill>
                  <a:srgbClr val="000000"/>
                </a:solidFill>
                <a:effectLst/>
                <a:latin typeface="Roboto" panose="02000000000000000000" pitchFamily="2" charset="0"/>
              </a:rPr>
              <a:t>Experience what a university course would be like with </a:t>
            </a:r>
            <a:r>
              <a:rPr lang="en-GB" b="0" i="0" err="1">
                <a:solidFill>
                  <a:srgbClr val="000000"/>
                </a:solidFill>
                <a:effectLst/>
                <a:latin typeface="Roboto" panose="02000000000000000000" pitchFamily="2" charset="0"/>
              </a:rPr>
              <a:t>Springpod's</a:t>
            </a:r>
            <a:r>
              <a:rPr lang="en-GB" b="0" i="0">
                <a:solidFill>
                  <a:srgbClr val="000000"/>
                </a:solidFill>
                <a:effectLst/>
                <a:latin typeface="Roboto" panose="02000000000000000000" pitchFamily="2" charset="0"/>
              </a:rPr>
              <a:t> Subject Spotlights. </a:t>
            </a:r>
            <a:endParaRPr lang="en-GB" b="0" i="0">
              <a:solidFill>
                <a:srgbClr val="FFFFFF"/>
              </a:solidFill>
              <a:effectLst/>
              <a:latin typeface="Roboto" panose="02000000000000000000" pitchFamily="2" charset="0"/>
            </a:endParaRPr>
          </a:p>
          <a:p>
            <a:pPr marL="171450" indent="-171450" algn="l">
              <a:buFont typeface="Arial" panose="020B0604020202020204" pitchFamily="34" charset="0"/>
              <a:buChar char="•"/>
            </a:pPr>
            <a:r>
              <a:rPr lang="en-GB" b="1" i="0">
                <a:solidFill>
                  <a:srgbClr val="FFFFFF"/>
                </a:solidFill>
                <a:effectLst/>
                <a:latin typeface="Roboto" panose="02000000000000000000" pitchFamily="2" charset="0"/>
              </a:rPr>
              <a:t>Virtual Work Experiences </a:t>
            </a:r>
            <a:r>
              <a:rPr lang="en-GB" b="0" i="0">
                <a:solidFill>
                  <a:srgbClr val="FFFFFF"/>
                </a:solidFill>
                <a:effectLst/>
                <a:latin typeface="Roboto" panose="02000000000000000000" pitchFamily="2" charset="0"/>
              </a:rPr>
              <a:t>- Led by industry experts from the world's leading employers, Virtual Work Experiences give you a taste of what a career would look like through interactive, on-demand programmes. </a:t>
            </a:r>
          </a:p>
          <a:p>
            <a:pPr marL="171450" indent="-171450" algn="l">
              <a:buFont typeface="Arial" panose="020B0604020202020204" pitchFamily="34" charset="0"/>
              <a:buChar char="•"/>
            </a:pPr>
            <a:r>
              <a:rPr lang="en-GB" b="1" i="0">
                <a:solidFill>
                  <a:srgbClr val="FFFFFF"/>
                </a:solidFill>
                <a:effectLst/>
                <a:latin typeface="Roboto" panose="02000000000000000000" pitchFamily="2" charset="0"/>
              </a:rPr>
              <a:t>Hub Live video wall </a:t>
            </a:r>
            <a:r>
              <a:rPr lang="en-GB" b="0" i="0">
                <a:solidFill>
                  <a:srgbClr val="FFFFFF"/>
                </a:solidFill>
                <a:effectLst/>
                <a:latin typeface="Roboto" panose="02000000000000000000" pitchFamily="2" charset="0"/>
              </a:rPr>
              <a:t>- </a:t>
            </a:r>
            <a:r>
              <a:rPr lang="en-GB" b="0" i="0">
                <a:solidFill>
                  <a:srgbClr val="474747"/>
                </a:solidFill>
                <a:effectLst/>
                <a:latin typeface="Arial" panose="020B0604020202020204" pitchFamily="34" charset="0"/>
              </a:rPr>
              <a:t>joined by experts from across the education sector to support students with guidance on their journey.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333333"/>
                </a:solidFill>
                <a:effectLst/>
                <a:latin typeface="Roboto" panose="02000000000000000000" pitchFamily="2" charset="0"/>
              </a:rPr>
              <a:t>Notepad </a:t>
            </a:r>
            <a:r>
              <a:rPr lang="en-GB" b="0" i="0">
                <a:solidFill>
                  <a:srgbClr val="333333"/>
                </a:solidFill>
                <a:effectLst/>
                <a:latin typeface="Roboto" panose="02000000000000000000" pitchFamily="2" charset="0"/>
              </a:rPr>
              <a:t>– so you can keep all your thoughts about your next step in one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333333"/>
                </a:solidFill>
                <a:effectLst/>
                <a:latin typeface="Roboto" panose="02000000000000000000" pitchFamily="2" charset="0"/>
              </a:rPr>
              <a:t>Got a Question </a:t>
            </a:r>
            <a:r>
              <a:rPr lang="en-GB" b="0" i="0">
                <a:solidFill>
                  <a:srgbClr val="333333"/>
                </a:solidFill>
                <a:effectLst/>
                <a:latin typeface="Roboto" panose="02000000000000000000" pitchFamily="2" charset="0"/>
              </a:rPr>
              <a:t>– check out hundreds of common questions to help you know what to do next. Don’t forget to give UCAS a ring or get in touch on social media if you need more help.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12</a:t>
            </a:fld>
            <a:endParaRPr lang="en-GB"/>
          </a:p>
        </p:txBody>
      </p:sp>
    </p:spTree>
    <p:extLst>
      <p:ext uri="{BB962C8B-B14F-4D97-AF65-F5344CB8AC3E}">
        <p14:creationId xmlns:p14="http://schemas.microsoft.com/office/powerpoint/2010/main" val="2866748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1.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2.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13.sv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7.sv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2.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4.sv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2.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2.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7.sv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svg"/><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svg"/><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2.sv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16.sv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2.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svg"/><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svg"/><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2.sv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18.sv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2.sv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0.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0.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0.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svg"/><Relationship Id="rId1" Type="http://schemas.openxmlformats.org/officeDocument/2006/relationships/slideMaster" Target="../slideMasters/slideMaster10.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svg"/><Relationship Id="rId1" Type="http://schemas.openxmlformats.org/officeDocument/2006/relationships/slideMaster" Target="../slideMasters/slideMaster10.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2.svg"/></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18.svg"/></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2.sv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2.svg"/></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7.svg"/></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304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70290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00AEEF"/>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391374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CBF72C-3414-1896-B1E5-A1532D62B37D}"/>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0706830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55289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906B97F-3033-3B79-6755-6291075FCFD3}"/>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A989D760-C347-0B14-29EC-07A293392DE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7C2E0BC9-4628-1B73-1CE5-C903F512BF75}"/>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734DA3F-F07E-1F25-EFF0-1E26B2BA3C1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BC8E0FAF-18D7-3443-4A37-D480841ED71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74433506-CE9C-2FEB-27BD-F6A2A54A56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565020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00AEE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1630257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49103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9635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05340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377779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087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9248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17391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36257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BE9B2FB-2145-6343-30A0-E137726E7361}"/>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D800045-D3D8-6FF0-2A36-8939C06C8C9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4E40C1AC-33D2-2F53-FD26-3BAFDD1AD5F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7D7DE66-603E-1222-D359-339CBFB7D785}"/>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FC556A0-7E46-E48D-2F90-DD158844B19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BBA7DB1-749E-181A-97A0-F450A6C1172F}"/>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0FC88736-2D98-5EBF-5AB6-FDFD889C2E4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BB33B82-0ED1-68BF-89ED-ED75297BFE8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71D689A3-9D1D-C93C-85D8-B412DBF82D0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563658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00AEEF"/>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78C720ED-A334-A1B9-75FD-093AC59A530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49FE466-F8DA-3D7C-9DA0-02DD0DB0F62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57890A-8276-EDE7-A62A-D2AB8C81D57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50378AC-02F1-BACD-96C4-3E85E4CA63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229E8C9-3B66-5DE2-606C-7F9FA8083D3F}"/>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FE9EA4A-1111-5823-50D7-3799049E77F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10024E4-AD3E-3492-C4C6-61350A1376A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CE2C0C-4F8B-95E4-A2A1-374F8A1B9177}"/>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61CC4419-B046-3302-6D1B-7A46EF0FBF8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788091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9831519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485755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1480056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2145575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911547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00AEE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04846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67234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943048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25830046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Rectangle 16">
            <a:extLst>
              <a:ext uri="{FF2B5EF4-FFF2-40B4-BE49-F238E27FC236}">
                <a16:creationId xmlns:a16="http://schemas.microsoft.com/office/drawing/2014/main" id="{A7B40F8C-E037-100F-03C5-AA44AEBBCFAD}"/>
              </a:ext>
            </a:extLst>
          </p:cNvPr>
          <p:cNvSpPr/>
          <p:nvPr userDrawn="1"/>
        </p:nvSpPr>
        <p:spPr>
          <a:xfrm>
            <a:off x="17231360" y="1890762"/>
            <a:ext cx="13370560" cy="1451667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Open quotation mark with solid fill">
            <a:extLst>
              <a:ext uri="{FF2B5EF4-FFF2-40B4-BE49-F238E27FC236}">
                <a16:creationId xmlns:a16="http://schemas.microsoft.com/office/drawing/2014/main" id="{9A60D768-06A9-48A9-B3C8-C7B895A42C8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621419" y="-1487908"/>
            <a:ext cx="6761716" cy="6761716"/>
          </a:xfrm>
          <a:prstGeom prst="rect">
            <a:avLst/>
          </a:prstGeom>
        </p:spPr>
      </p:pic>
      <p:pic>
        <p:nvPicPr>
          <p:cNvPr id="19" name="Graphic 18" descr="Open quotation mark with solid fill">
            <a:extLst>
              <a:ext uri="{FF2B5EF4-FFF2-40B4-BE49-F238E27FC236}">
                <a16:creationId xmlns:a16="http://schemas.microsoft.com/office/drawing/2014/main" id="{1C3525FD-4EE2-8D58-E369-575C51ED3E2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5477439" y="13013135"/>
            <a:ext cx="6761716" cy="6761716"/>
          </a:xfrm>
          <a:prstGeom prst="rect">
            <a:avLst/>
          </a:prstGeom>
        </p:spPr>
      </p:pic>
      <p:sp>
        <p:nvSpPr>
          <p:cNvPr id="21" name="Text Placeholder 8">
            <a:extLst>
              <a:ext uri="{FF2B5EF4-FFF2-40B4-BE49-F238E27FC236}">
                <a16:creationId xmlns:a16="http://schemas.microsoft.com/office/drawing/2014/main" id="{33288DC8-80D0-93F5-AEAD-F4A87F5D40DB}"/>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40835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0861261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685953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57BF93"/>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064079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175105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6317184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06716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57BF9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235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1083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31078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1715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037315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04309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82696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01979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49676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25663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103825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3697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47608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90561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57BF93"/>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5899774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8AAA64B4-44B6-18C9-FBD7-0E4BD3502F4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1523142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8414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66BDE5B-D6D1-89BF-FFE4-2CA5DF40E9A6}"/>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228A56B-23B4-A46F-7395-3A2B89BCB328}"/>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462C9BBD-243C-F662-111D-CFD51A08E2D7}"/>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FFD4C44C-DBF2-489B-C68A-48579D0B7512}"/>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2F1040B-2A84-1BB6-A949-8A8399905A20}"/>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922BB84A-E6CF-CC2D-5518-C42DE38480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4891104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57BF93"/>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851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81936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195965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1587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4820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03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51387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216333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167173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070898-8927-8F50-DAD6-EB812D1BA1F2}"/>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189F164-A6AD-50FE-24E9-54EBCDEE70A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315B97A-3AD0-8325-C34C-A70C36E3985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6AAE1449-E48F-E4E7-19F1-A54AA3B8841D}"/>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EE69AD-F288-8DDA-4297-83F2335DC210}"/>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133F5D3-3ACE-C46F-3135-2847662D271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E70F308-54DA-309D-DAB5-5C7A7C517ED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9E2602B-1602-3F3D-9F17-5836C25D4BFC}"/>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42C29AEE-F3C0-78E5-847B-6431A6BC35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1253457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57BF93"/>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B2BD52F4-A140-C746-B35A-A93506D4720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4FD59C46-ED6A-855F-9044-E24F5FD4320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5A0B931-8722-4EF2-E5F9-42D2C46B37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509B20E-6A5B-5C70-D79D-720D7C382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9E96E75-C788-A51B-3DF3-01C4D3569B72}"/>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325806F-E0FD-8E47-4F12-3FCF7551264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B29B385-0088-749D-BB92-93827881B2C5}"/>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20F04826-DCEB-5AC0-4DC9-8F05571F4FF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D978047-250D-FB62-914A-6BA53E8BAE2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59338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4386956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2152263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7869563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14518133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324542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476888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57BF9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56119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8203360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2758725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531F1F6-238C-6194-F821-00C53A5980F2}"/>
              </a:ext>
            </a:extLst>
          </p:cNvPr>
          <p:cNvSpPr/>
          <p:nvPr userDrawn="1"/>
        </p:nvSpPr>
        <p:spPr>
          <a:xfrm>
            <a:off x="17231360" y="1890762"/>
            <a:ext cx="13370560" cy="1451667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C5222F3E-94A2-1DD0-4CFF-4C8000ECFDC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C498BDC-DF6C-1489-3EA7-22C303F2E7F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7E41036D-4C5A-6CD7-2BD7-76E57252B5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3245272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973400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29671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706CB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259583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85493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06CB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063603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1608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56843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706CB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85830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220789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083439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78451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864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37504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231087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23228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98993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23141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ED288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404939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777383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554030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706CB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8287002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29927DE-C769-8649-4C58-22A7B8B76B6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4909688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776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F1B7168-5EDF-FB00-F8AD-1EC811F737F7}"/>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0D56C11-BA09-3FB6-C577-DA670421D947}"/>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62E16C0-351E-ADD6-741A-B5A66D7D8CE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1E016A-1FD8-42C8-E34E-11CD27DF4FE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11CC6C72-61F6-83BA-B86A-90452BC4F1E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8CA1303-645E-2DEC-2906-3840B397B72F}"/>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589997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706CB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8560638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68629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32998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7164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14084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34489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243638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364967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697671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BDB9FAC-4EA5-91E1-D557-75735A714C6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6834388-67FB-5B79-C7E2-8E0D0FBFD4E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A3FFB076-175D-7B51-3D5F-77318B6FCB7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5342441-F3C6-CC08-5E04-E501EDED0F6F}"/>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2F26C7B-50DE-D057-2090-4BFCE3D041D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E786F64-02AD-19ED-F84C-F422A08A722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A7D4B3A3-4A06-88B8-9078-6C04207F57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BF4F9A5-2015-E3F8-2C4F-C7796C5C6AB8}"/>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DF9D25D3-9194-5CF0-D2D9-1D987CBEF17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6848003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706CB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659B242-5545-2634-A277-49DC94EDCB7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A9767006-8F9D-826F-6088-95A52A0BCFE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43DB87C-68A8-B9A7-7E45-729A185BE610}"/>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6D89EE2-833C-726E-F542-3BFC380B60C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34899AA-7534-2DF3-5D22-B3242EF45FF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A40D1E0-DF9A-CBFB-CFD5-79E8139C081C}"/>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66F45BF-31A2-6E8A-2972-9C102683B59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1AF958C-0C54-A106-6B02-2413F9AD9B6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EE98D67F-17FC-53B7-56C5-F3DD8D0D741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267493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849494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14194929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836993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35424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7308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549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2360668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706CB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3723011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29086966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9311500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946CEDD9-0841-FA02-88AB-19787EACBD9A}"/>
              </a:ext>
            </a:extLst>
          </p:cNvPr>
          <p:cNvSpPr/>
          <p:nvPr userDrawn="1"/>
        </p:nvSpPr>
        <p:spPr>
          <a:xfrm>
            <a:off x="17231360" y="1890762"/>
            <a:ext cx="13370560" cy="1451667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A0BD1AF-AF80-92CC-547F-45435586B30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59506EE-E0E3-7468-083E-6C2B027DA7C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71418E-070F-3ED8-0942-68431797925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1526580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2620075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38486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2BCBC"/>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52418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075748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2BC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0330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3048473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626112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2BCBC"/>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344998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418150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990998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68182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692452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725931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675645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19401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48870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36543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505329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768295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70212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2BCBC"/>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84260471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F7A4DB77-F000-A15D-719D-8BF799CD535C}"/>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8175202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309690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57538818-134E-7353-6D20-8F38A08AE0EC}"/>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5D2B10F7-D197-8CA1-27DF-8C13B777F46A}"/>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A1267C26-5E36-886D-4D85-4E520721134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AAAE941F-90CB-FD6C-94C8-9452CC62025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01DA6EDB-3A8B-A37D-6C0A-CC0B93A76A4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0D6A0B84-28D4-AAF2-BA28-154353B54E5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808110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5BCBC"/>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4930986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71439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5588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093871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80050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825081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2593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34553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998133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75BF07E-1BFE-860E-620B-69072B2D4BD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A20D56-956D-E849-915E-2F58797EF0B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2C9C898-43DE-053B-C784-4C16B872FC6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B27B2671-0A6A-9328-212E-B551B00DD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FE5581E-65FC-30DE-8CC3-4031586E249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3834F92-0CB8-EEAD-86D9-3303BB652E6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565CE5A3-197A-F493-CA60-E96DF35EDEEC}"/>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ECA825C-8C7C-E5CA-CA81-D5659D2BCC65}"/>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840A421-5C52-6509-1624-564806D11B5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883592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2BCBC"/>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7F93B26-2C72-83F1-0F5F-A4206C8C94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37D67560-0BD8-45EB-3C08-0A7087F4DC36}"/>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777CA4D-4570-A6B2-4D82-29EBA3BA3A3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55F811B0-8A93-D2BA-78AD-BD6FFA6E5366}"/>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F29C7E2-2D14-A2FE-905C-3CFE5B76071C}"/>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B76636DC-4D7E-155F-F67A-24B351D46E6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15A5CAF-E379-87A6-97CD-76D6B97501C2}"/>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9EB33DB-E3D9-B3F1-5383-7E25C34E22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38AD061-9A46-2323-AC2E-A560A006A80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4627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0291164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28965497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203344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45234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24239271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600217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2BCB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446214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35708526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0091509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F7E93B6-1F77-4447-EE76-112BBE8DC4AB}"/>
              </a:ext>
            </a:extLst>
          </p:cNvPr>
          <p:cNvSpPr/>
          <p:nvPr userDrawn="1"/>
        </p:nvSpPr>
        <p:spPr>
          <a:xfrm>
            <a:off x="17231360" y="1890762"/>
            <a:ext cx="13370560" cy="14516678"/>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169DE37F-C9FC-DE7C-5A72-41C4DB7FC24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72D4F13-87DD-F337-807F-EF4F4663365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12440A9A-19B8-6DF9-AB9B-6ECC37CBDA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230177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7869186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856439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81299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657902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22018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430831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81299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0011461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4189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81299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98609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6073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422366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5521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806583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47825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42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21177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r>
              <a:rPr lang="en-US"/>
              <a:t>Click icon to add table</a:t>
            </a:r>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48167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850722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01349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356000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9870841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812990"/>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7888598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6685A45-B83C-39E5-9CCF-7AF69E3905A8}"/>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3429967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1358029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2E6BF74B-8B7F-3AAC-7C27-F3C168DD2480}"/>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B97A7D18-B796-68D1-F752-5ED19B696FCD}"/>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2A6AAEE4-15A6-8AEE-8281-E1F30AD0079D}"/>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D93BA2-0F4B-06A9-C2A0-AADE8B3F06A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A5C0F1BE-56FA-D48B-BB41-41C9F1AD658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62436D35-23AF-875A-B3FE-ABA92E4E500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027421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81299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780213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4756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r>
              <a:rPr lang="en-US"/>
              <a:t>Click icon to add table</a:t>
            </a:r>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26680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72446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552854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29381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540219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875909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984179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ECC96ED-C216-FF69-370E-3C4DA20849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ABCF70B-2FFB-9542-F1EF-7BB38CBDD1F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29FCFD4-0790-2E03-3A23-51122F3579D4}"/>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A6F230CC-341E-308F-DA18-7DBD7EC7778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B79C7-57CD-BADA-BBA7-A02B1FA75EC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BD9ECF4-2FEF-B2DC-5B49-BB549833B60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19760DC-DE69-8F54-F3E1-20199984A76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4918A47-BA85-0471-F60E-FB4DA938B6C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A9B69861-DB10-CF79-A227-95685CBC3F82}"/>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386154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812990"/>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114248-53AB-39AA-F202-54F5A14ABE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827A9DC-6E0A-DC98-A865-7D548580059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E9B2E85C-38EE-0D60-9653-395966E558E9}"/>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8036D7C-BA2F-7928-1C1A-C67D69C666B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36C69-757B-6164-83E7-C45B8D1C5D3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7194BBD3-DA69-5969-BD74-44101CF3EE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8BB25F1-A89A-7E85-BB6C-CA88E108C89F}"/>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2FC1C5E-5B7C-0D43-510A-3F7616B918A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8CCA6D-36E6-CA6F-B413-21F894D9C15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4648945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5963563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30354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r>
              <a:rPr lang="en-US"/>
              <a:t>Click icon to add chart</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4318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solidFill>
                <a:schemeClr val="bg1"/>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6539212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8483061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0934968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81299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0837755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9091045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3638235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27115DE-388C-F6E0-C8F2-3D31FDB56ABD}"/>
              </a:ext>
            </a:extLst>
          </p:cNvPr>
          <p:cNvSpPr/>
          <p:nvPr userDrawn="1"/>
        </p:nvSpPr>
        <p:spPr>
          <a:xfrm>
            <a:off x="17231360" y="1890762"/>
            <a:ext cx="13370560" cy="1451667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8693E85B-1211-E8D6-0A8A-D9B4632E835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3256456-FDB4-DC79-08E8-F33DDAE0E61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DF48FF59-88E2-0D0D-2280-65A47EAE4314}"/>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14481306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7132982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732444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0BED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91188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r>
              <a:rPr lang="en-US"/>
              <a:t>Click icon to add chart</a:t>
            </a:r>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91840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86983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0BED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4260374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21463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0BED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363881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32489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07375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055578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879074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537034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625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916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6909256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78887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9184672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964455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606557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6107833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0BED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6845652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9434DA8B-62E3-D2B0-7662-818443C75C07}"/>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341807988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3418264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A4CB5C8C-CA3D-2C8C-7107-61BD5978468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B7F4416-64F5-C175-34DE-F7E23D51E6BB}"/>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873254F-396A-6246-25F6-30AABB03A40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57D625BD-AEB6-0156-EEF0-A817418FA7AD}"/>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C8E5FF2-3390-FFDE-09EE-E7F5CB4008C6}"/>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3F0C03F4-85E2-092A-EA32-B95BBC1C39B6}"/>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40772619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0BED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36318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E838C1-6504-2127-5201-19A318B9215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2C105BF-4436-E8BA-73F6-6CA42348C64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6B3B0880-5A12-AEFF-ABFA-2CD999EEFB3E}"/>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61A3C1C-8089-3EA0-5B0C-7666F0FB4918}"/>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A897D7F-4986-D416-E3CE-B57A202957B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F5FD9E6F-DA1E-D5C6-939F-F8AB2E70141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BF7306F-3C53-21ED-31E5-34BAB3140C6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F12B2731-D25D-6028-AEF0-2223105A673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C3C8FEA-16CF-9151-048A-DC31E38839EE}"/>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019088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657937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348579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5783948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94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247025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279709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13390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E9784150-10B3-8A99-D17F-6D879295E7A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95AAA583-789A-8A75-7A3A-159242A1B82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D89C59A-342A-BA4B-D5A2-5CB38A1A1BF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3E70334B-C0E9-6113-F219-89B89FDCC203}"/>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D36BDB-0E27-DC35-9805-2A2A93575A1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9D318985-8F21-F543-F3FA-FB165D2B18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A3A96A5-B1F6-E032-57BA-D0C50B994554}"/>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D576B6-A6F7-C1AA-5C71-66D539F802D3}"/>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BF47245-F59D-1FA7-A2A4-87DA7EFF3C2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89813322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0BED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A069880-3AD9-1585-6DA4-652043D45BA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B477846-5BE5-F45A-73FB-A7E6C9C21743}"/>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15915A5-CC1D-AB05-1258-7A1EBC3F343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911B0AF-0AFA-DD89-0B51-35121F417454}"/>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FDBF712-7828-ABAA-E57E-EF06BD17320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A2C05F1-4091-6D86-6909-037C9BA3BE2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71A9E51-4B09-A1F2-08D3-FD461836D4D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7016DCC-9A63-7A82-7423-5584F75491C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EA0F32A-DD0A-376B-E297-854EA4FC7B0C}"/>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318174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957628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05780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1217402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20278334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26320190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82972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0BED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6153894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32156369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242711104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B8BA5E2-8366-CAEC-9ED0-CEFEB9C2A84F}"/>
              </a:ext>
            </a:extLst>
          </p:cNvPr>
          <p:cNvSpPr/>
          <p:nvPr userDrawn="1"/>
        </p:nvSpPr>
        <p:spPr>
          <a:xfrm>
            <a:off x="17231360" y="1890762"/>
            <a:ext cx="13370560" cy="1451667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4C44085C-40E2-633C-827B-459283D57AE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8AF62120-0D57-414E-E3CD-78F594E7A67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F512EA67-6DE4-6408-518B-22152351FF0C}"/>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20056113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79313655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19824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3102618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BFD73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3"/>
          <a:srcRect/>
          <a:stretch/>
        </p:blipFill>
        <p:spPr>
          <a:xfrm>
            <a:off x="1572082" y="1543043"/>
            <a:ext cx="3059929" cy="917979"/>
          </a:xfrm>
          <a:prstGeom prst="rect">
            <a:avLst/>
          </a:prstGeom>
        </p:spPr>
      </p:pic>
    </p:spTree>
    <p:extLst>
      <p:ext uri="{BB962C8B-B14F-4D97-AF65-F5344CB8AC3E}">
        <p14:creationId xmlns:p14="http://schemas.microsoft.com/office/powerpoint/2010/main" val="140360835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9427951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BFD7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18473985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36997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BFD73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11032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63088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268580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449018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75891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833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0156574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02410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113665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31502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82257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157407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1775479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BFD730"/>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30253912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551956-F4EC-3683-0D3C-4E6195AF210F}"/>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268776968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5422598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67D2E8EE-B8CE-B251-22FC-7CF3170107A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6A4ED7DC-0032-5D3F-B98C-D96A6B198EB5}"/>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7E9761F-9266-5E02-B9B2-5853B310EBD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8D503D8A-C83A-12E1-1276-AD483228188F}"/>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1AA257C-FA49-1D86-6BB9-97E8406DDC74}"/>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1713669D-7A73-492D-D175-1F29250F0E91}"/>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346049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779802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BFD73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05A90337-9819-D874-9EAA-251BBBAE965C}"/>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34078597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005539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21807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03921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3469705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153001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1372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40384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2B35298E-5333-3CCC-B37F-5F80D4ACF4E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0843F97-5824-B97B-1E5A-BF22C8B7BF2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DEF7B1-4D0D-8D7D-7EFC-1452DB6E90AB}"/>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1A30612-12EF-1AC7-D63D-C4872B330AF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2564A025-9B8B-32F1-1C45-5D5B0000B29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22D5C61-3A39-2CB1-3999-665536EDA3E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DE93A879-5BC4-6E4C-37DC-72C43F521C5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92CB01E4-FAC9-C358-A4D1-21AA1982FCE2}"/>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5E95288D-9D59-29E4-56B5-06EC39E3816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1236883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BFD73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FEF6D8BB-CFCE-1FF6-5AF6-568493FE4CA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C2E00E-175D-4286-7565-C1B7D14AB6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3990DC0-4454-7E9B-25D3-95A4C72718E3}"/>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6EE8074-FE45-7A15-EBD2-E54F8E27B632}"/>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47E1D86-0D8A-B5A6-71CA-82C38848A264}"/>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7E950D7-F217-3B25-9A78-4592687F90E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1B38879-9DF7-FCD2-444C-69EFE49B3A7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0692E5C-4358-C956-86FE-F58250DD07B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4D71FDA-F724-02A1-A234-A11A779A1F4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068142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US"/>
              <a:t>Click to edit Master title style</a:t>
            </a:r>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2108337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14908959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16462401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62135648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Tree>
    <p:extLst>
      <p:ext uri="{BB962C8B-B14F-4D97-AF65-F5344CB8AC3E}">
        <p14:creationId xmlns:p14="http://schemas.microsoft.com/office/powerpoint/2010/main" val="78419821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73039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BFD73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100407512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Tree>
    <p:extLst>
      <p:ext uri="{BB962C8B-B14F-4D97-AF65-F5344CB8AC3E}">
        <p14:creationId xmlns:p14="http://schemas.microsoft.com/office/powerpoint/2010/main" val="14041385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2173380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AD9F9456-ACCA-559D-0C1A-D4EDAE39C9EC}"/>
              </a:ext>
            </a:extLst>
          </p:cNvPr>
          <p:cNvSpPr/>
          <p:nvPr userDrawn="1"/>
        </p:nvSpPr>
        <p:spPr>
          <a:xfrm>
            <a:off x="17231360" y="1890762"/>
            <a:ext cx="13370560" cy="1451667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733B7FB7-C174-C791-EEEE-318175BA0E5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F7BD327C-CE3A-D6F7-B244-98DDCB751BA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5477439" y="13013135"/>
            <a:ext cx="6761716" cy="6761716"/>
          </a:xfrm>
          <a:prstGeom prst="rect">
            <a:avLst/>
          </a:prstGeom>
        </p:spPr>
      </p:pic>
      <p:sp>
        <p:nvSpPr>
          <p:cNvPr id="16" name="Text Placeholder 8">
            <a:extLst>
              <a:ext uri="{FF2B5EF4-FFF2-40B4-BE49-F238E27FC236}">
                <a16:creationId xmlns:a16="http://schemas.microsoft.com/office/drawing/2014/main" id="{0B50B032-BC7C-34A3-420F-C84C7C4070C1}"/>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58099187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54422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ED288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87727081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38139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3"/>
          <a:srcRect/>
          <a:stretch/>
        </p:blipFill>
        <p:spPr>
          <a:xfrm>
            <a:off x="1572082" y="1543043"/>
            <a:ext cx="3059929" cy="917979"/>
          </a:xfrm>
          <a:prstGeom prst="rect">
            <a:avLst/>
          </a:prstGeom>
        </p:spPr>
      </p:pic>
    </p:spTree>
    <p:extLst>
      <p:ext uri="{BB962C8B-B14F-4D97-AF65-F5344CB8AC3E}">
        <p14:creationId xmlns:p14="http://schemas.microsoft.com/office/powerpoint/2010/main" val="36953772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55311589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14207433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128538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42482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1961986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5095556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455026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3126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28040478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04333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184064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509693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725676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1670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089565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2607084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CAF17"/>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6081085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6256094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2950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US"/>
              <a:t>Click to edit Master title style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149357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7411310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CAF17"/>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C253FAE-2785-46C7-AAB5-C67B014F35FF}"/>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34224045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0906449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7728085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411118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591907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349492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51638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3767970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CD1D93BC-4CB1-E571-2B51-BDF9AF0986A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303B636-D964-8152-E43A-A9AA9CF7A36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5DC2B286-9F69-6AB8-A944-817900753C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956D444A-B23C-B6DD-E956-59DAB6C3F6D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816446C-65D2-28F4-9212-75D9C470553E}"/>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CFA29E5-9DB0-7107-A607-BD135C12B38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EA6FECF-FC74-F254-9072-55DD641ECC5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77D562A-6167-B277-C254-5C90854547B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FE7CD3A-D7F3-E660-7B2C-DE8AAD25E87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74310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689245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7231360" y="1890762"/>
            <a:ext cx="13370560" cy="1451667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621419" y="-1487908"/>
            <a:ext cx="6761716" cy="6761716"/>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5477439" y="13013135"/>
            <a:ext cx="6761716" cy="6761716"/>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2767502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CAF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2185B01-0C7D-E73E-0659-099BD8C776C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DA47334-3004-00A9-4C55-184B4AF8FC22}"/>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81C05AB9-F92A-C311-9C52-7AFD69EEABD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0B9289F0-48E4-9557-A898-331A1189DB6B}"/>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36668AC-D5D2-D945-0CF2-913BB619884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87451DC7-3501-196F-A00E-3E6E07B97B8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328E3CE-A33E-275D-8723-FF1D726006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33EAD7B7-A04C-B6A2-C4D3-4A8D71064EC0}"/>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326ABFD4-EC4D-11D8-E6A0-687B680976B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0984196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7472601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13035843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2124364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Tree>
    <p:extLst>
      <p:ext uri="{BB962C8B-B14F-4D97-AF65-F5344CB8AC3E}">
        <p14:creationId xmlns:p14="http://schemas.microsoft.com/office/powerpoint/2010/main" val="277654313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90041302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CAF17"/>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272666561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Tree>
    <p:extLst>
      <p:ext uri="{BB962C8B-B14F-4D97-AF65-F5344CB8AC3E}">
        <p14:creationId xmlns:p14="http://schemas.microsoft.com/office/powerpoint/2010/main" val="340789306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4503440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88DD87A-F604-2979-60BA-F0B3F4C028A9}"/>
              </a:ext>
            </a:extLst>
          </p:cNvPr>
          <p:cNvSpPr/>
          <p:nvPr userDrawn="1"/>
        </p:nvSpPr>
        <p:spPr>
          <a:xfrm>
            <a:off x="17231360" y="1890762"/>
            <a:ext cx="13370560" cy="1451667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294C324-120E-4975-78DB-B97E514DA91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0EB76C5-5DF7-76A9-136F-58501C7EE93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93ED7572-AD6F-56A4-3B73-B977C586C6E0}"/>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39383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16581038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65279274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_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4" y="3507085"/>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4"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4" y="1543043"/>
            <a:ext cx="3059933"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7152416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0"/>
            <a:ext cx="16256000" cy="1828800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4" y="3507085"/>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4"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3"/>
          <a:srcRect/>
          <a:stretch/>
        </p:blipFill>
        <p:spPr>
          <a:xfrm>
            <a:off x="1572084" y="1543043"/>
            <a:ext cx="3059928" cy="917979"/>
          </a:xfrm>
          <a:prstGeom prst="rect">
            <a:avLst/>
          </a:prstGeom>
        </p:spPr>
      </p:pic>
    </p:spTree>
    <p:extLst>
      <p:ext uri="{BB962C8B-B14F-4D97-AF65-F5344CB8AC3E}">
        <p14:creationId xmlns:p14="http://schemas.microsoft.com/office/powerpoint/2010/main" val="239401308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4000" y="4530261"/>
            <a:ext cx="24384000" cy="4613740"/>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1" y="9427107"/>
            <a:ext cx="122174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Tree>
    <p:extLst>
      <p:ext uri="{BB962C8B-B14F-4D97-AF65-F5344CB8AC3E}">
        <p14:creationId xmlns:p14="http://schemas.microsoft.com/office/powerpoint/2010/main" val="399261157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4000" y="4530264"/>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1" y="9427107"/>
            <a:ext cx="12217400" cy="809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3"/>
          <a:srcRect/>
          <a:stretch/>
        </p:blipFill>
        <p:spPr>
          <a:xfrm>
            <a:off x="30013717" y="790576"/>
            <a:ext cx="1688656" cy="506597"/>
          </a:xfrm>
          <a:prstGeom prst="rect">
            <a:avLst/>
          </a:prstGeom>
        </p:spPr>
      </p:pic>
    </p:spTree>
    <p:extLst>
      <p:ext uri="{BB962C8B-B14F-4D97-AF65-F5344CB8AC3E}">
        <p14:creationId xmlns:p14="http://schemas.microsoft.com/office/powerpoint/2010/main" val="2401610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_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7" y="3052936"/>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7" y="790576"/>
            <a:ext cx="1688659"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7" y="10073789"/>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4844425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_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7" y="3052936"/>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7" y="790576"/>
            <a:ext cx="1688659"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6" y="8739187"/>
            <a:ext cx="18288003" cy="809627"/>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7" y="10073789"/>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322328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7" y="1562738"/>
            <a:ext cx="30156771"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6"/>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485847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_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7" y="1562738"/>
            <a:ext cx="30156771"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6214186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
            <a:ext cx="15280640" cy="16407443"/>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7" y="1526385"/>
            <a:ext cx="14710392" cy="3911428"/>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7" y="6476005"/>
            <a:ext cx="14710392"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05603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1388024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_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0"/>
            <a:ext cx="1528064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7" y="1526385"/>
            <a:ext cx="14710392" cy="3911428"/>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7" y="6476005"/>
            <a:ext cx="14710392"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5085007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_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7" y="1526385"/>
            <a:ext cx="14710392" cy="3911428"/>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7" y="6476005"/>
            <a:ext cx="14710392"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625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_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9" y="1874622"/>
            <a:ext cx="25836125" cy="14532821"/>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3"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8" y="1747032"/>
            <a:ext cx="1846659" cy="15750395"/>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770355"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2" y="17505363"/>
            <a:ext cx="5542715" cy="498475"/>
          </a:xfrm>
        </p:spPr>
        <p:txBody>
          <a:bodyPr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678594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_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8"/>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6" y="1562738"/>
            <a:ext cx="29387877"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3" y="6513742"/>
            <a:ext cx="9036125" cy="3268213"/>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19" y="6513742"/>
            <a:ext cx="3268213" cy="3268213"/>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3" y="11087958"/>
            <a:ext cx="9036125" cy="3268213"/>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19" y="11087955"/>
            <a:ext cx="3268213" cy="3268213"/>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2"/>
            <a:ext cx="9036125" cy="3268213"/>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6" y="6513739"/>
            <a:ext cx="3268213" cy="3268213"/>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5"/>
            <a:ext cx="9036125" cy="3268213"/>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6" y="11087955"/>
            <a:ext cx="3268213" cy="3268213"/>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8799437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_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3" y="2509701"/>
            <a:ext cx="7037205"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2" y="10706054"/>
            <a:ext cx="5459869" cy="5297525"/>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2" y="2509703"/>
            <a:ext cx="5459869" cy="5459869"/>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5"/>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4" y="10706054"/>
            <a:ext cx="5459869" cy="5297525"/>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4" y="2509703"/>
            <a:ext cx="5459869" cy="5459869"/>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7" y="8702285"/>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9" y="10706054"/>
            <a:ext cx="5459869" cy="5297525"/>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9" y="2509703"/>
            <a:ext cx="5459869" cy="5459869"/>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9" y="8702285"/>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6"/>
            <a:ext cx="1688659"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1365462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_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5"/>
            <a:ext cx="11045669"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4"/>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8" y="7035352"/>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69"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8" y="10712864"/>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6"/>
            <a:ext cx="11045669"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8" y="14390373"/>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26385"/>
            <a:ext cx="13505984" cy="3911428"/>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878227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4"/>
            <a:ext cx="1688656" cy="506597"/>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26385"/>
            <a:ext cx="14710395" cy="3911428"/>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4287712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_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3" y="1938480"/>
            <a:ext cx="28686643" cy="1445576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1800"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4000"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1" y="9427107"/>
            <a:ext cx="122174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Tree>
    <p:extLst>
      <p:ext uri="{BB962C8B-B14F-4D97-AF65-F5344CB8AC3E}">
        <p14:creationId xmlns:p14="http://schemas.microsoft.com/office/powerpoint/2010/main" val="239765465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4" y="2828263"/>
            <a:ext cx="20601981" cy="1263148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4" y="2828262"/>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CAF17"/>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5" y="7072719"/>
            <a:ext cx="8362453"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6"/>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357139" y="-573864"/>
            <a:ext cx="6761717" cy="676171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6590328" y="12078883"/>
            <a:ext cx="6761717" cy="6761717"/>
          </a:xfrm>
          <a:prstGeom prst="rect">
            <a:avLst/>
          </a:prstGeom>
        </p:spPr>
      </p:pic>
    </p:spTree>
    <p:extLst>
      <p:ext uri="{BB962C8B-B14F-4D97-AF65-F5344CB8AC3E}">
        <p14:creationId xmlns:p14="http://schemas.microsoft.com/office/powerpoint/2010/main" val="32872318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2" y="22305"/>
            <a:ext cx="16255997" cy="18265699"/>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936059"/>
            <a:ext cx="13932288" cy="9789205"/>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5" y="1526385"/>
            <a:ext cx="13932288" cy="3911428"/>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17231360" y="9806000"/>
            <a:ext cx="13370560"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2706073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499641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1_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5" y="6106888"/>
            <a:ext cx="26277688" cy="2535195"/>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5" y="9858963"/>
            <a:ext cx="26277688" cy="2535195"/>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5" y="13708851"/>
            <a:ext cx="26277688" cy="2535195"/>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6" y="5957575"/>
            <a:ext cx="2815133" cy="2815133"/>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3" cy="2815133"/>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8"/>
            <a:ext cx="2815133" cy="2815133"/>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6"/>
            <a:ext cx="30149349"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6"/>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6102316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_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6"/>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5"/>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4"/>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60"/>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5"/>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4"/>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60"/>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4229327" y="6156845"/>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20182303" y="6156845"/>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4229327" y="9726101"/>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20182303" y="9726101"/>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4229327" y="13295357"/>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20182303" y="13295357"/>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26458672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_Small Numbered Points 2">
    <p:bg>
      <p:bgPr>
        <a:solidFill>
          <a:srgbClr val="FCAF17"/>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7"/>
            <a:ext cx="18288000" cy="80962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6"/>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5"/>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4"/>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60"/>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5"/>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4"/>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60"/>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8" y="16947199"/>
            <a:ext cx="1100456" cy="11004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5"/>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3" y="6156845"/>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1"/>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3" y="9726101"/>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7"/>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3" y="13295357"/>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C253FAE-2785-46C7-AAB5-C67B014F35FF}"/>
              </a:ext>
            </a:extLst>
          </p:cNvPr>
          <p:cNvPicPr>
            <a:picLocks noChangeAspect="1"/>
          </p:cNvPicPr>
          <p:nvPr userDrawn="1"/>
        </p:nvPicPr>
        <p:blipFill>
          <a:blip r:embed="rId3"/>
          <a:srcRect/>
          <a:stretch/>
        </p:blipFill>
        <p:spPr>
          <a:xfrm>
            <a:off x="30013717" y="790576"/>
            <a:ext cx="1688656" cy="506597"/>
          </a:xfrm>
          <a:prstGeom prst="rect">
            <a:avLst/>
          </a:prstGeom>
        </p:spPr>
      </p:pic>
    </p:spTree>
    <p:extLst>
      <p:ext uri="{BB962C8B-B14F-4D97-AF65-F5344CB8AC3E}">
        <p14:creationId xmlns:p14="http://schemas.microsoft.com/office/powerpoint/2010/main" val="196869947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_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CAF17"/>
          </a:solidFill>
        </p:spPr>
        <p:txBody>
          <a:bodyPr lIns="720000" tIns="720000" rIns="720000" bIns="720000">
            <a:normAutofit/>
          </a:bodyPr>
          <a:lstStyle>
            <a:lvl1pPr marL="609616" indent="-609616">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5"/>
            <a:ext cx="10449845"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9" y="5166648"/>
            <a:ext cx="13032555" cy="10449840"/>
          </a:xfrm>
          <a:solidFill>
            <a:srgbClr val="FCAF17"/>
          </a:solidFill>
        </p:spPr>
        <p:txBody>
          <a:bodyPr lIns="720000" tIns="720000" rIns="720000" bIns="720000">
            <a:normAutofit/>
          </a:bodyPr>
          <a:lstStyle>
            <a:lvl1pPr marL="609616" indent="-609616">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5"/>
            <a:ext cx="10449840"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7" y="1562736"/>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5691200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_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09"/>
            <a:ext cx="7354363" cy="9601200"/>
          </a:xfrm>
          <a:solidFill>
            <a:srgbClr val="132433"/>
          </a:solidFill>
        </p:spPr>
        <p:txBody>
          <a:bodyPr lIns="720000" tIns="720000" rIns="720000" bIns="720000">
            <a:normAutofit/>
          </a:bodyPr>
          <a:lstStyle>
            <a:lvl1pPr marL="609616" indent="-609616">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6" y="9709172"/>
            <a:ext cx="9601200"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4" y="5788843"/>
            <a:ext cx="7354363" cy="9601200"/>
          </a:xfrm>
          <a:solidFill>
            <a:srgbClr val="132433"/>
          </a:solidFill>
        </p:spPr>
        <p:txBody>
          <a:bodyPr lIns="720000" tIns="720000" rIns="720000" bIns="720000">
            <a:normAutofit/>
          </a:bodyPr>
          <a:lstStyle>
            <a:lvl1pPr marL="609616" indent="-609616">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8" y="9749905"/>
            <a:ext cx="9601200"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3"/>
            <a:ext cx="7354363" cy="9601200"/>
          </a:xfrm>
          <a:solidFill>
            <a:srgbClr val="132433"/>
          </a:solidFill>
        </p:spPr>
        <p:txBody>
          <a:bodyPr lIns="720000" tIns="720000" rIns="720000" bIns="720000">
            <a:normAutofit/>
          </a:bodyPr>
          <a:lstStyle>
            <a:lvl1pPr marL="609616" indent="-609616">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5" y="9749905"/>
            <a:ext cx="9601200"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7" y="1562736"/>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8994022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1_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3"/>
            <a:ext cx="30156768" cy="816429"/>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6" y="7674428"/>
            <a:ext cx="9112181"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9" y="7674428"/>
            <a:ext cx="9112181"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2" y="7674428"/>
            <a:ext cx="9112181"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7" y="1562736"/>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7749469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7" y="1562736"/>
            <a:ext cx="3015677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7" y="5059363"/>
            <a:ext cx="30156771"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6"/>
            <a:ext cx="1688659"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7896164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_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6"/>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7" y="5059363"/>
            <a:ext cx="30156771"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3137594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_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7" y="1562736"/>
            <a:ext cx="30892752"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80" y="4981575"/>
            <a:ext cx="30143296" cy="11188701"/>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6"/>
            <a:ext cx="1688659"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5645639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_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6"/>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7" y="4981575"/>
            <a:ext cx="30156771" cy="11188701"/>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09103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6165010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_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9"/>
            <a:ext cx="31702376" cy="10876448"/>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7" y="1562736"/>
            <a:ext cx="30892752"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6"/>
            <a:ext cx="1688659"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CD1D93BC-4CB1-E571-2B51-BDF9AF0986A6}"/>
              </a:ext>
            </a:extLst>
          </p:cNvPr>
          <p:cNvSpPr>
            <a:spLocks noGrp="1"/>
          </p:cNvSpPr>
          <p:nvPr>
            <p:ph type="body" sz="quarter" idx="30" hasCustomPrompt="1"/>
          </p:nvPr>
        </p:nvSpPr>
        <p:spPr>
          <a:xfrm>
            <a:off x="1559077" y="4417200"/>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303B636-D964-8152-E43A-A9AA9CF7A364}"/>
              </a:ext>
            </a:extLst>
          </p:cNvPr>
          <p:cNvSpPr>
            <a:spLocks noGrp="1"/>
          </p:cNvSpPr>
          <p:nvPr>
            <p:ph type="body" sz="quarter" idx="31" hasCustomPrompt="1"/>
          </p:nvPr>
        </p:nvSpPr>
        <p:spPr>
          <a:xfrm>
            <a:off x="5283200" y="6984238"/>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5DC2B286-9F69-6AB8-A944-817900753C5F}"/>
              </a:ext>
            </a:extLst>
          </p:cNvPr>
          <p:cNvSpPr>
            <a:spLocks noGrp="1"/>
          </p:cNvSpPr>
          <p:nvPr>
            <p:ph type="body" sz="quarter" idx="32" hasCustomPrompt="1"/>
          </p:nvPr>
        </p:nvSpPr>
        <p:spPr>
          <a:xfrm>
            <a:off x="8312149" y="9902662"/>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956D444A-B23C-B6DD-E956-59DAB6C3F6DA}"/>
              </a:ext>
            </a:extLst>
          </p:cNvPr>
          <p:cNvSpPr>
            <a:spLocks noGrp="1"/>
          </p:cNvSpPr>
          <p:nvPr>
            <p:ph type="body" sz="quarter" idx="33" hasCustomPrompt="1"/>
          </p:nvPr>
        </p:nvSpPr>
        <p:spPr>
          <a:xfrm>
            <a:off x="5873749" y="13137390"/>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816446C-65D2-28F4-9212-75D9C470553E}"/>
              </a:ext>
            </a:extLst>
          </p:cNvPr>
          <p:cNvSpPr>
            <a:spLocks noGrp="1"/>
          </p:cNvSpPr>
          <p:nvPr>
            <p:ph type="body" sz="quarter" idx="34" hasCustomPrompt="1"/>
          </p:nvPr>
        </p:nvSpPr>
        <p:spPr>
          <a:xfrm>
            <a:off x="12750800" y="7279515"/>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CFA29E5-9DB0-7107-A607-BD135C12B385}"/>
              </a:ext>
            </a:extLst>
          </p:cNvPr>
          <p:cNvSpPr>
            <a:spLocks noGrp="1"/>
          </p:cNvSpPr>
          <p:nvPr>
            <p:ph type="body" sz="quarter" idx="35" hasCustomPrompt="1"/>
          </p:nvPr>
        </p:nvSpPr>
        <p:spPr>
          <a:xfrm>
            <a:off x="16027400" y="12330446"/>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EA6FECF-FC74-F254-9072-55DD641ECC58}"/>
              </a:ext>
            </a:extLst>
          </p:cNvPr>
          <p:cNvSpPr>
            <a:spLocks noGrp="1"/>
          </p:cNvSpPr>
          <p:nvPr>
            <p:ph type="body" sz="quarter" idx="36" hasCustomPrompt="1"/>
          </p:nvPr>
        </p:nvSpPr>
        <p:spPr>
          <a:xfrm>
            <a:off x="19837400" y="10197936"/>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77D562A-6167-B277-C254-5C90854547B6}"/>
              </a:ext>
            </a:extLst>
          </p:cNvPr>
          <p:cNvSpPr>
            <a:spLocks noGrp="1"/>
          </p:cNvSpPr>
          <p:nvPr>
            <p:ph type="body" sz="quarter" idx="37" hasCustomPrompt="1"/>
          </p:nvPr>
        </p:nvSpPr>
        <p:spPr>
          <a:xfrm>
            <a:off x="21742400" y="6688963"/>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FE7CD3A-D7F3-E660-7B2C-DE8AAD25E870}"/>
              </a:ext>
            </a:extLst>
          </p:cNvPr>
          <p:cNvSpPr>
            <a:spLocks noGrp="1"/>
          </p:cNvSpPr>
          <p:nvPr>
            <p:ph type="body" sz="quarter" idx="38" hasCustomPrompt="1"/>
          </p:nvPr>
        </p:nvSpPr>
        <p:spPr>
          <a:xfrm>
            <a:off x="22999701" y="13152382"/>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40820239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_Timeline 2">
    <p:bg>
      <p:bgPr>
        <a:solidFill>
          <a:srgbClr val="FCAF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9" y="5054989"/>
            <a:ext cx="31692328" cy="10876448"/>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7"/>
            <a:ext cx="18288000" cy="80962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7" y="1562736"/>
            <a:ext cx="30892752"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6"/>
            <a:ext cx="1688659"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2185B01-0C7D-E73E-0659-099BD8C776CF}"/>
              </a:ext>
            </a:extLst>
          </p:cNvPr>
          <p:cNvSpPr>
            <a:spLocks noGrp="1"/>
          </p:cNvSpPr>
          <p:nvPr>
            <p:ph type="body" sz="quarter" idx="30" hasCustomPrompt="1"/>
          </p:nvPr>
        </p:nvSpPr>
        <p:spPr>
          <a:xfrm>
            <a:off x="1559077" y="4417200"/>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DA47334-3004-00A9-4C55-184B4AF8FC22}"/>
              </a:ext>
            </a:extLst>
          </p:cNvPr>
          <p:cNvSpPr>
            <a:spLocks noGrp="1"/>
          </p:cNvSpPr>
          <p:nvPr>
            <p:ph type="body" sz="quarter" idx="31" hasCustomPrompt="1"/>
          </p:nvPr>
        </p:nvSpPr>
        <p:spPr>
          <a:xfrm>
            <a:off x="5283200" y="6984238"/>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81C05AB9-F92A-C311-9C52-7AFD69EEABDF}"/>
              </a:ext>
            </a:extLst>
          </p:cNvPr>
          <p:cNvSpPr>
            <a:spLocks noGrp="1"/>
          </p:cNvSpPr>
          <p:nvPr>
            <p:ph type="body" sz="quarter" idx="32" hasCustomPrompt="1"/>
          </p:nvPr>
        </p:nvSpPr>
        <p:spPr>
          <a:xfrm>
            <a:off x="8312149" y="9902662"/>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0B9289F0-48E4-9557-A898-331A1189DB6B}"/>
              </a:ext>
            </a:extLst>
          </p:cNvPr>
          <p:cNvSpPr>
            <a:spLocks noGrp="1"/>
          </p:cNvSpPr>
          <p:nvPr>
            <p:ph type="body" sz="quarter" idx="33" hasCustomPrompt="1"/>
          </p:nvPr>
        </p:nvSpPr>
        <p:spPr>
          <a:xfrm>
            <a:off x="5873749" y="13137390"/>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36668AC-D5D2-D945-0CF2-913BB6198843}"/>
              </a:ext>
            </a:extLst>
          </p:cNvPr>
          <p:cNvSpPr>
            <a:spLocks noGrp="1"/>
          </p:cNvSpPr>
          <p:nvPr>
            <p:ph type="body" sz="quarter" idx="34" hasCustomPrompt="1"/>
          </p:nvPr>
        </p:nvSpPr>
        <p:spPr>
          <a:xfrm>
            <a:off x="12750800" y="7279515"/>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87451DC7-3501-196F-A00E-3E6E07B97B8A}"/>
              </a:ext>
            </a:extLst>
          </p:cNvPr>
          <p:cNvSpPr>
            <a:spLocks noGrp="1"/>
          </p:cNvSpPr>
          <p:nvPr>
            <p:ph type="body" sz="quarter" idx="35" hasCustomPrompt="1"/>
          </p:nvPr>
        </p:nvSpPr>
        <p:spPr>
          <a:xfrm>
            <a:off x="16027400" y="12330446"/>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328E3CE-A33E-275D-8723-FF1D7260063E}"/>
              </a:ext>
            </a:extLst>
          </p:cNvPr>
          <p:cNvSpPr>
            <a:spLocks noGrp="1"/>
          </p:cNvSpPr>
          <p:nvPr>
            <p:ph type="body" sz="quarter" idx="36" hasCustomPrompt="1"/>
          </p:nvPr>
        </p:nvSpPr>
        <p:spPr>
          <a:xfrm>
            <a:off x="19837400" y="10197936"/>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33EAD7B7-A04C-B6A2-C4D3-4A8D71064EC0}"/>
              </a:ext>
            </a:extLst>
          </p:cNvPr>
          <p:cNvSpPr>
            <a:spLocks noGrp="1"/>
          </p:cNvSpPr>
          <p:nvPr>
            <p:ph type="body" sz="quarter" idx="37" hasCustomPrompt="1"/>
          </p:nvPr>
        </p:nvSpPr>
        <p:spPr>
          <a:xfrm>
            <a:off x="21742400" y="6688963"/>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326ABFD4-EC4D-11D8-E6A0-687B680976BA}"/>
              </a:ext>
            </a:extLst>
          </p:cNvPr>
          <p:cNvSpPr>
            <a:spLocks noGrp="1"/>
          </p:cNvSpPr>
          <p:nvPr>
            <p:ph type="body" sz="quarter" idx="38" hasCustomPrompt="1"/>
          </p:nvPr>
        </p:nvSpPr>
        <p:spPr>
          <a:xfrm>
            <a:off x="22999701" y="13152382"/>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42917865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_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7" y="1562736"/>
            <a:ext cx="30892752"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6"/>
            <a:ext cx="1688659"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9"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8"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6"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3"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7"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5"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3"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1"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100"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5"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1"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1"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7"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7"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3"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3"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29"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9"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5"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5"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4"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5" y="5885577"/>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8" y="5923648"/>
            <a:ext cx="301877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7"/>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4"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7"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9"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2"/>
            <a:ext cx="30154560" cy="1489165"/>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9" y="8034600"/>
            <a:ext cx="467324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9" y="10145549"/>
            <a:ext cx="467324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19" y="12274328"/>
            <a:ext cx="467324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600"/>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20" y="8034600"/>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20" y="1014554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5" y="8034600"/>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5"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5"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10767458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_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7" y="1562736"/>
            <a:ext cx="30892752"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9"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8"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6"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3"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7"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5"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3"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1"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100"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5"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1"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1"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7"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7"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3"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3"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29"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9"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5"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5"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4"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5" y="5885577"/>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8" y="5923648"/>
            <a:ext cx="30187789"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7"/>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4"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7"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9"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2"/>
            <a:ext cx="30154560" cy="1489165"/>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9" y="8034600"/>
            <a:ext cx="467324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9" y="10145549"/>
            <a:ext cx="467324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19" y="12274328"/>
            <a:ext cx="467324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600"/>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20" y="8034600"/>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20" y="1014554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5" y="8034600"/>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5"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5"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3"/>
          <a:srcRect/>
          <a:stretch/>
        </p:blipFill>
        <p:spPr>
          <a:xfrm>
            <a:off x="30013717" y="790576"/>
            <a:ext cx="1688656" cy="506597"/>
          </a:xfrm>
          <a:prstGeom prst="rect">
            <a:avLst/>
          </a:prstGeom>
        </p:spPr>
      </p:pic>
    </p:spTree>
    <p:extLst>
      <p:ext uri="{BB962C8B-B14F-4D97-AF65-F5344CB8AC3E}">
        <p14:creationId xmlns:p14="http://schemas.microsoft.com/office/powerpoint/2010/main" val="205502094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2000" cy="1392204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5" y="1562736"/>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6"/>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7" y="5183098"/>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5" y="5589497"/>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5" y="6961096"/>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10" y="5183098"/>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7"/>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80" y="5218794"/>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3"/>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2"/>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7" y="9273991"/>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5" y="9680391"/>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5" y="11051989"/>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10" y="9273991"/>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1"/>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89"/>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10" y="13125255"/>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5"/>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3"/>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2" y="13125255"/>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1" y="13531655"/>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1" y="14903253"/>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3" y="13160948"/>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8"/>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08461888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1_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9" y="1562736"/>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6"/>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9" y="10395700"/>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9" y="11767300"/>
            <a:ext cx="5095875" cy="4675341"/>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9" y="103881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9" y="11759799"/>
            <a:ext cx="5095875" cy="4675341"/>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7" y="4765367"/>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9" y="10395700"/>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9" y="11767300"/>
            <a:ext cx="5095875" cy="4675341"/>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9" y="10395700"/>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9" y="11767300"/>
            <a:ext cx="5095875" cy="4675341"/>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Tree>
    <p:extLst>
      <p:ext uri="{BB962C8B-B14F-4D97-AF65-F5344CB8AC3E}">
        <p14:creationId xmlns:p14="http://schemas.microsoft.com/office/powerpoint/2010/main" val="126126885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1_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9" y="1562736"/>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9" y="10395700"/>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9" y="11767300"/>
            <a:ext cx="5095875" cy="4675341"/>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9" y="103881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9" y="11759799"/>
            <a:ext cx="5095875" cy="4675341"/>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7" y="4765367"/>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9" y="10395700"/>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9" y="11767300"/>
            <a:ext cx="5095875" cy="4675341"/>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9" y="10395700"/>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9" y="11767300"/>
            <a:ext cx="5095875" cy="4675341"/>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6"/>
            <a:ext cx="1688659" cy="506597"/>
          </a:xfrm>
          <a:prstGeom prst="rect">
            <a:avLst/>
          </a:prstGeom>
        </p:spPr>
      </p:pic>
    </p:spTree>
    <p:extLst>
      <p:ext uri="{BB962C8B-B14F-4D97-AF65-F5344CB8AC3E}">
        <p14:creationId xmlns:p14="http://schemas.microsoft.com/office/powerpoint/2010/main" val="22987843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_2 Icon Boxes">
    <p:bg>
      <p:bgPr>
        <a:solidFill>
          <a:srgbClr val="FCAF17"/>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7"/>
            <a:ext cx="18288000" cy="809627"/>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8"/>
            <a:ext cx="14393848" cy="7846243"/>
          </a:xfrm>
          <a:noFill/>
        </p:spPr>
        <p:txBody>
          <a:bodyPr lIns="180000" tIns="180000" rIns="180000" bIns="180000">
            <a:normAutofit/>
          </a:bodyPr>
          <a:lstStyle>
            <a:lvl1pPr marL="857261" indent="-857261">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7" y="1562736"/>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8" y="16947199"/>
            <a:ext cx="1100456" cy="11004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2" y="4475163"/>
            <a:ext cx="3415872" cy="3417552"/>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3"/>
            <a:ext cx="3415872" cy="3417552"/>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7" y="8588828"/>
            <a:ext cx="14393848" cy="7846243"/>
          </a:xfrm>
          <a:noFill/>
        </p:spPr>
        <p:txBody>
          <a:bodyPr lIns="180000" tIns="180000" rIns="180000" bIns="180000">
            <a:normAutofit/>
          </a:bodyPr>
          <a:lstStyle>
            <a:lvl1pPr marL="857261" indent="-857261">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3"/>
          <a:srcRect/>
          <a:stretch/>
        </p:blipFill>
        <p:spPr>
          <a:xfrm>
            <a:off x="30013717" y="790576"/>
            <a:ext cx="1688656" cy="506597"/>
          </a:xfrm>
          <a:prstGeom prst="rect">
            <a:avLst/>
          </a:prstGeom>
        </p:spPr>
      </p:pic>
    </p:spTree>
    <p:extLst>
      <p:ext uri="{BB962C8B-B14F-4D97-AF65-F5344CB8AC3E}">
        <p14:creationId xmlns:p14="http://schemas.microsoft.com/office/powerpoint/2010/main" val="24192803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_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7" y="8588828"/>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12" y="8588828"/>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7" y="8588828"/>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7" y="1562736"/>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20" y="8588828"/>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3"/>
            <a:ext cx="3415872" cy="3417552"/>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1" y="4475163"/>
            <a:ext cx="3415872" cy="3417552"/>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6" y="4475163"/>
            <a:ext cx="3415872" cy="3417552"/>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1" y="4475163"/>
            <a:ext cx="3415872" cy="3417552"/>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Tree>
    <p:extLst>
      <p:ext uri="{BB962C8B-B14F-4D97-AF65-F5344CB8AC3E}">
        <p14:creationId xmlns:p14="http://schemas.microsoft.com/office/powerpoint/2010/main" val="17087125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_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6"/>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1"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6"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8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5"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7"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2"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8"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7"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5"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7"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2"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8"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1"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8"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968141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19504632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_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7" y="1526385"/>
            <a:ext cx="14710392" cy="3911428"/>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7" y="6476005"/>
            <a:ext cx="14710392"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88DD87A-F604-2979-60BA-F0B3F4C028A9}"/>
              </a:ext>
            </a:extLst>
          </p:cNvPr>
          <p:cNvSpPr/>
          <p:nvPr userDrawn="1"/>
        </p:nvSpPr>
        <p:spPr>
          <a:xfrm>
            <a:off x="17231360" y="1890763"/>
            <a:ext cx="13370560" cy="1451667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Graphic 8" descr="Open quotation mark with solid fill">
            <a:extLst>
              <a:ext uri="{FF2B5EF4-FFF2-40B4-BE49-F238E27FC236}">
                <a16:creationId xmlns:a16="http://schemas.microsoft.com/office/drawing/2014/main" id="{6294C324-120E-4975-78DB-B97E514DA91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621419" y="-1487909"/>
            <a:ext cx="6761717" cy="6761717"/>
          </a:xfrm>
          <a:prstGeom prst="rect">
            <a:avLst/>
          </a:prstGeom>
        </p:spPr>
      </p:pic>
      <p:pic>
        <p:nvPicPr>
          <p:cNvPr id="10" name="Graphic 9" descr="Open quotation mark with solid fill">
            <a:extLst>
              <a:ext uri="{FF2B5EF4-FFF2-40B4-BE49-F238E27FC236}">
                <a16:creationId xmlns:a16="http://schemas.microsoft.com/office/drawing/2014/main" id="{A0EB76C5-5DF7-76A9-136F-58501C7EE93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5477438" y="13013134"/>
            <a:ext cx="6761717" cy="6761717"/>
          </a:xfrm>
          <a:prstGeom prst="rect">
            <a:avLst/>
          </a:prstGeom>
        </p:spPr>
      </p:pic>
      <p:sp>
        <p:nvSpPr>
          <p:cNvPr id="17" name="Text Placeholder 8">
            <a:extLst>
              <a:ext uri="{FF2B5EF4-FFF2-40B4-BE49-F238E27FC236}">
                <a16:creationId xmlns:a16="http://schemas.microsoft.com/office/drawing/2014/main" id="{93ED7572-AD6F-56A4-3B73-B977C586C6E0}"/>
              </a:ext>
            </a:extLst>
          </p:cNvPr>
          <p:cNvSpPr>
            <a:spLocks noGrp="1"/>
          </p:cNvSpPr>
          <p:nvPr>
            <p:ph type="body" sz="quarter" idx="14" hasCustomPrompt="1"/>
          </p:nvPr>
        </p:nvSpPr>
        <p:spPr>
          <a:xfrm>
            <a:off x="17231360" y="1890763"/>
            <a:ext cx="13370560" cy="14507477"/>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72965867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9" y="5421952"/>
            <a:ext cx="26127075" cy="3406931"/>
          </a:xfrm>
        </p:spPr>
        <p:txBody>
          <a:bodyPr wrap="square" lIns="0" tIns="108000" bIns="108000" anchor="b" anchorCtr="0">
            <a:spAutoFit/>
          </a:bodyPr>
          <a:lstStyle>
            <a:lvl1pPr algn="ctr">
              <a:lnSpc>
                <a:spcPct val="80000"/>
              </a:lnSpc>
              <a:defRPr sz="25902">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6"/>
            <a:ext cx="1688659"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7" y="13341284"/>
            <a:ext cx="3145805" cy="3145805"/>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5" y="13747684"/>
            <a:ext cx="5769595"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5" y="15119283"/>
            <a:ext cx="5769595"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10" y="13341284"/>
            <a:ext cx="3145805" cy="3145805"/>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4"/>
            <a:ext cx="5769595"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5"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80" y="13376980"/>
            <a:ext cx="3145805" cy="3145805"/>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80"/>
            <a:ext cx="5769595"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9"/>
            <a:ext cx="5769595"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7509191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16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9"/>
            <a:ext cx="32512000" cy="17080088"/>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21204785" y="17298297"/>
            <a:ext cx="8329235" cy="839011"/>
          </a:xfrm>
          <a:prstGeom prst="rect">
            <a:avLst/>
          </a:prstGeom>
        </p:spPr>
        <p:txBody>
          <a:bodyPr vert="horz" lIns="91440" tIns="45720" rIns="0" bIns="45720" rtlCol="0" anchor="ctr"/>
          <a:lstStyle>
            <a:lvl1pPr algn="r">
              <a:defRPr sz="3200">
                <a:solidFill>
                  <a:schemeClr val="tx1"/>
                </a:solidFill>
              </a:defRPr>
            </a:lvl1pPr>
          </a:lstStyle>
          <a:p>
            <a:fld id="{E13ED7F5-D386-9F4E-93F6-FF04FAB3DF3D}" type="datetime4">
              <a:rPr lang="en-GB" smtClean="0"/>
              <a:pPr/>
              <a:t>17 April 2026</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29534017" y="17298297"/>
            <a:ext cx="1956344" cy="804771"/>
          </a:xfrm>
          <a:prstGeom prst="rect">
            <a:avLst/>
          </a:prstGeom>
        </p:spPr>
        <p:txBody>
          <a:bodyPr vert="horz" lIns="91440" tIns="45720" rIns="91440" bIns="45720" rtlCol="0" anchor="ctr"/>
          <a:lstStyle>
            <a:lvl1pPr algn="l">
              <a:defRPr sz="32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4790426" y="17298297"/>
            <a:ext cx="15938221" cy="804771"/>
          </a:xfrm>
          <a:prstGeom prst="rect">
            <a:avLst/>
          </a:prstGeom>
        </p:spPr>
        <p:txBody>
          <a:bodyPr vert="horz" lIns="91440" tIns="45720" rIns="91440" bIns="45720" rtlCol="0" anchor="ctr"/>
          <a:lstStyle>
            <a:lvl1pPr algn="l">
              <a:defRPr sz="32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1021655" y="17371059"/>
            <a:ext cx="2185917" cy="659243"/>
          </a:xfrm>
          <a:prstGeom prst="rect">
            <a:avLst/>
          </a:prstGeom>
        </p:spPr>
      </p:pic>
    </p:spTree>
    <p:extLst>
      <p:ext uri="{BB962C8B-B14F-4D97-AF65-F5344CB8AC3E}">
        <p14:creationId xmlns:p14="http://schemas.microsoft.com/office/powerpoint/2010/main" val="26233995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67169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69217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3224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75027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844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8824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66003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385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6394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55298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1416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85477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9079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186861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3756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258064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729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09928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24125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1339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3756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18922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81402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461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5266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51163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1077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090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4674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46443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04F548F-5952-044E-021F-37B93C40DD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C297AEA-505B-B4F3-B5FD-6BB27C43B5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0B378121-8F63-4386-3A8B-C76E3BEB5362}"/>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4269773-59C3-5AF8-FA3D-975A8EAB622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21788B7-C4BB-098E-C9E6-870CCD2718F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157C838-0CFC-FED8-E1E4-4D95577C00E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92B63EB-FA23-CA82-8829-7C94DCE13AC1}"/>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E6D85AA-BC7C-FCD4-CE40-0ED585335BE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CB1412-D95E-E472-E8E6-DA3AEDE90AB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826453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3756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135E4630-28EA-39EF-2DCD-D719421E29C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1C5BEAB0-2B4D-1DB2-128E-EE319209FC25}"/>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FF990BF-5FFB-D724-6B70-D6E188DAC016}"/>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D7E7618-FBA3-CE9A-4F5D-05E68C10C4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9CF25E5-1621-E8B6-6EFA-9BF51094AB4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3ABD4A5-5541-5ADD-D294-EA5903B38DEB}"/>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F623B19-80B9-1AB3-0ED5-4F4E43207FE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693F49A1-0EEC-4752-6690-90DE777D13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3B81162-E068-0D4A-4B4C-BB7AA4D260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941811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042660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3"/>
          <a:srcRect/>
          <a:stretch/>
        </p:blipFill>
        <p:spPr>
          <a:xfrm>
            <a:off x="30013717" y="790575"/>
            <a:ext cx="1688656" cy="506597"/>
          </a:xfrm>
          <a:prstGeom prst="rect">
            <a:avLst/>
          </a:prstGeom>
        </p:spPr>
      </p:pic>
    </p:spTree>
    <p:extLst>
      <p:ext uri="{BB962C8B-B14F-4D97-AF65-F5344CB8AC3E}">
        <p14:creationId xmlns:p14="http://schemas.microsoft.com/office/powerpoint/2010/main" val="1508725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513509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593140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63893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3756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3"/>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508838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54007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US"/>
              <a:t>Click to edit Master title style</a:t>
            </a:r>
            <a:endParaRPr lang="en-GB"/>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4305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355108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4662ABA-569A-CBB8-F224-0522D2A57B57}"/>
              </a:ext>
            </a:extLst>
          </p:cNvPr>
          <p:cNvSpPr/>
          <p:nvPr userDrawn="1"/>
        </p:nvSpPr>
        <p:spPr>
          <a:xfrm>
            <a:off x="17231360" y="1890762"/>
            <a:ext cx="13370560" cy="1451667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D8737E9E-11BA-292A-851D-F7DA27ABC35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B7E82AD-0604-572D-27E9-001DE37F3E6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AA9FA1-D642-AD10-5AEF-495858E6557D}"/>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063310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3"/>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340123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160716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EEF"/>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34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058305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AEE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6465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6561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00AEEF"/>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5584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8504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70201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958632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357449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883109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1325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56122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590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7899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733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649959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7868064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395.xml"/><Relationship Id="rId21" Type="http://schemas.openxmlformats.org/officeDocument/2006/relationships/slideLayout" Target="../slideLayouts/slideLayout390.xml"/><Relationship Id="rId42" Type="http://schemas.openxmlformats.org/officeDocument/2006/relationships/slideLayout" Target="../slideLayouts/slideLayout411.xml"/><Relationship Id="rId47" Type="http://schemas.openxmlformats.org/officeDocument/2006/relationships/slideLayout" Target="../slideLayouts/slideLayout416.xml"/><Relationship Id="rId63" Type="http://schemas.openxmlformats.org/officeDocument/2006/relationships/slideLayout" Target="../slideLayouts/slideLayout432.xml"/><Relationship Id="rId68" Type="http://schemas.openxmlformats.org/officeDocument/2006/relationships/slideLayout" Target="../slideLayouts/slideLayout437.xml"/><Relationship Id="rId84" Type="http://schemas.openxmlformats.org/officeDocument/2006/relationships/theme" Target="../theme/theme10.xml"/><Relationship Id="rId16" Type="http://schemas.openxmlformats.org/officeDocument/2006/relationships/slideLayout" Target="../slideLayouts/slideLayout385.xml"/><Relationship Id="rId11" Type="http://schemas.openxmlformats.org/officeDocument/2006/relationships/slideLayout" Target="../slideLayouts/slideLayout380.xml"/><Relationship Id="rId32" Type="http://schemas.openxmlformats.org/officeDocument/2006/relationships/slideLayout" Target="../slideLayouts/slideLayout401.xml"/><Relationship Id="rId37" Type="http://schemas.openxmlformats.org/officeDocument/2006/relationships/slideLayout" Target="../slideLayouts/slideLayout406.xml"/><Relationship Id="rId53" Type="http://schemas.openxmlformats.org/officeDocument/2006/relationships/slideLayout" Target="../slideLayouts/slideLayout422.xml"/><Relationship Id="rId58" Type="http://schemas.openxmlformats.org/officeDocument/2006/relationships/slideLayout" Target="../slideLayouts/slideLayout427.xml"/><Relationship Id="rId74" Type="http://schemas.openxmlformats.org/officeDocument/2006/relationships/slideLayout" Target="../slideLayouts/slideLayout443.xml"/><Relationship Id="rId79" Type="http://schemas.openxmlformats.org/officeDocument/2006/relationships/slideLayout" Target="../slideLayouts/slideLayout448.xml"/><Relationship Id="rId5" Type="http://schemas.openxmlformats.org/officeDocument/2006/relationships/slideLayout" Target="../slideLayouts/slideLayout374.xml"/><Relationship Id="rId61" Type="http://schemas.openxmlformats.org/officeDocument/2006/relationships/slideLayout" Target="../slideLayouts/slideLayout430.xml"/><Relationship Id="rId82" Type="http://schemas.openxmlformats.org/officeDocument/2006/relationships/slideLayout" Target="../slideLayouts/slideLayout451.xml"/><Relationship Id="rId19" Type="http://schemas.openxmlformats.org/officeDocument/2006/relationships/slideLayout" Target="../slideLayouts/slideLayout388.xml"/><Relationship Id="rId14" Type="http://schemas.openxmlformats.org/officeDocument/2006/relationships/slideLayout" Target="../slideLayouts/slideLayout383.xml"/><Relationship Id="rId22" Type="http://schemas.openxmlformats.org/officeDocument/2006/relationships/slideLayout" Target="../slideLayouts/slideLayout391.xml"/><Relationship Id="rId27" Type="http://schemas.openxmlformats.org/officeDocument/2006/relationships/slideLayout" Target="../slideLayouts/slideLayout396.xml"/><Relationship Id="rId30" Type="http://schemas.openxmlformats.org/officeDocument/2006/relationships/slideLayout" Target="../slideLayouts/slideLayout399.xml"/><Relationship Id="rId35" Type="http://schemas.openxmlformats.org/officeDocument/2006/relationships/slideLayout" Target="../slideLayouts/slideLayout404.xml"/><Relationship Id="rId43" Type="http://schemas.openxmlformats.org/officeDocument/2006/relationships/slideLayout" Target="../slideLayouts/slideLayout412.xml"/><Relationship Id="rId48" Type="http://schemas.openxmlformats.org/officeDocument/2006/relationships/slideLayout" Target="../slideLayouts/slideLayout417.xml"/><Relationship Id="rId56" Type="http://schemas.openxmlformats.org/officeDocument/2006/relationships/slideLayout" Target="../slideLayouts/slideLayout425.xml"/><Relationship Id="rId64" Type="http://schemas.openxmlformats.org/officeDocument/2006/relationships/slideLayout" Target="../slideLayouts/slideLayout433.xml"/><Relationship Id="rId69" Type="http://schemas.openxmlformats.org/officeDocument/2006/relationships/slideLayout" Target="../slideLayouts/slideLayout438.xml"/><Relationship Id="rId77" Type="http://schemas.openxmlformats.org/officeDocument/2006/relationships/slideLayout" Target="../slideLayouts/slideLayout446.xml"/><Relationship Id="rId8" Type="http://schemas.openxmlformats.org/officeDocument/2006/relationships/slideLayout" Target="../slideLayouts/slideLayout377.xml"/><Relationship Id="rId51" Type="http://schemas.openxmlformats.org/officeDocument/2006/relationships/slideLayout" Target="../slideLayouts/slideLayout420.xml"/><Relationship Id="rId72" Type="http://schemas.openxmlformats.org/officeDocument/2006/relationships/slideLayout" Target="../slideLayouts/slideLayout441.xml"/><Relationship Id="rId80" Type="http://schemas.openxmlformats.org/officeDocument/2006/relationships/slideLayout" Target="../slideLayouts/slideLayout449.xml"/><Relationship Id="rId3" Type="http://schemas.openxmlformats.org/officeDocument/2006/relationships/slideLayout" Target="../slideLayouts/slideLayout372.xml"/><Relationship Id="rId12" Type="http://schemas.openxmlformats.org/officeDocument/2006/relationships/slideLayout" Target="../slideLayouts/slideLayout381.xml"/><Relationship Id="rId17" Type="http://schemas.openxmlformats.org/officeDocument/2006/relationships/slideLayout" Target="../slideLayouts/slideLayout386.xml"/><Relationship Id="rId25" Type="http://schemas.openxmlformats.org/officeDocument/2006/relationships/slideLayout" Target="../slideLayouts/slideLayout394.xml"/><Relationship Id="rId33" Type="http://schemas.openxmlformats.org/officeDocument/2006/relationships/slideLayout" Target="../slideLayouts/slideLayout402.xml"/><Relationship Id="rId38" Type="http://schemas.openxmlformats.org/officeDocument/2006/relationships/slideLayout" Target="../slideLayouts/slideLayout407.xml"/><Relationship Id="rId46" Type="http://schemas.openxmlformats.org/officeDocument/2006/relationships/slideLayout" Target="../slideLayouts/slideLayout415.xml"/><Relationship Id="rId59" Type="http://schemas.openxmlformats.org/officeDocument/2006/relationships/slideLayout" Target="../slideLayouts/slideLayout428.xml"/><Relationship Id="rId67" Type="http://schemas.openxmlformats.org/officeDocument/2006/relationships/slideLayout" Target="../slideLayouts/slideLayout436.xml"/><Relationship Id="rId20" Type="http://schemas.openxmlformats.org/officeDocument/2006/relationships/slideLayout" Target="../slideLayouts/slideLayout389.xml"/><Relationship Id="rId41" Type="http://schemas.openxmlformats.org/officeDocument/2006/relationships/slideLayout" Target="../slideLayouts/slideLayout410.xml"/><Relationship Id="rId54" Type="http://schemas.openxmlformats.org/officeDocument/2006/relationships/slideLayout" Target="../slideLayouts/slideLayout423.xml"/><Relationship Id="rId62" Type="http://schemas.openxmlformats.org/officeDocument/2006/relationships/slideLayout" Target="../slideLayouts/slideLayout431.xml"/><Relationship Id="rId70" Type="http://schemas.openxmlformats.org/officeDocument/2006/relationships/slideLayout" Target="../slideLayouts/slideLayout439.xml"/><Relationship Id="rId75" Type="http://schemas.openxmlformats.org/officeDocument/2006/relationships/slideLayout" Target="../slideLayouts/slideLayout444.xml"/><Relationship Id="rId83" Type="http://schemas.openxmlformats.org/officeDocument/2006/relationships/slideLayout" Target="../slideLayouts/slideLayout452.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5" Type="http://schemas.openxmlformats.org/officeDocument/2006/relationships/slideLayout" Target="../slideLayouts/slideLayout384.xml"/><Relationship Id="rId23" Type="http://schemas.openxmlformats.org/officeDocument/2006/relationships/slideLayout" Target="../slideLayouts/slideLayout392.xml"/><Relationship Id="rId28" Type="http://schemas.openxmlformats.org/officeDocument/2006/relationships/slideLayout" Target="../slideLayouts/slideLayout397.xml"/><Relationship Id="rId36" Type="http://schemas.openxmlformats.org/officeDocument/2006/relationships/slideLayout" Target="../slideLayouts/slideLayout405.xml"/><Relationship Id="rId49" Type="http://schemas.openxmlformats.org/officeDocument/2006/relationships/slideLayout" Target="../slideLayouts/slideLayout418.xml"/><Relationship Id="rId57" Type="http://schemas.openxmlformats.org/officeDocument/2006/relationships/slideLayout" Target="../slideLayouts/slideLayout426.xml"/><Relationship Id="rId10" Type="http://schemas.openxmlformats.org/officeDocument/2006/relationships/slideLayout" Target="../slideLayouts/slideLayout379.xml"/><Relationship Id="rId31" Type="http://schemas.openxmlformats.org/officeDocument/2006/relationships/slideLayout" Target="../slideLayouts/slideLayout400.xml"/><Relationship Id="rId44" Type="http://schemas.openxmlformats.org/officeDocument/2006/relationships/slideLayout" Target="../slideLayouts/slideLayout413.xml"/><Relationship Id="rId52" Type="http://schemas.openxmlformats.org/officeDocument/2006/relationships/slideLayout" Target="../slideLayouts/slideLayout421.xml"/><Relationship Id="rId60" Type="http://schemas.openxmlformats.org/officeDocument/2006/relationships/slideLayout" Target="../slideLayouts/slideLayout429.xml"/><Relationship Id="rId65" Type="http://schemas.openxmlformats.org/officeDocument/2006/relationships/slideLayout" Target="../slideLayouts/slideLayout434.xml"/><Relationship Id="rId73" Type="http://schemas.openxmlformats.org/officeDocument/2006/relationships/slideLayout" Target="../slideLayouts/slideLayout442.xml"/><Relationship Id="rId78" Type="http://schemas.openxmlformats.org/officeDocument/2006/relationships/slideLayout" Target="../slideLayouts/slideLayout447.xml"/><Relationship Id="rId81" Type="http://schemas.openxmlformats.org/officeDocument/2006/relationships/slideLayout" Target="../slideLayouts/slideLayout450.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3" Type="http://schemas.openxmlformats.org/officeDocument/2006/relationships/slideLayout" Target="../slideLayouts/slideLayout382.xml"/><Relationship Id="rId18" Type="http://schemas.openxmlformats.org/officeDocument/2006/relationships/slideLayout" Target="../slideLayouts/slideLayout387.xml"/><Relationship Id="rId39" Type="http://schemas.openxmlformats.org/officeDocument/2006/relationships/slideLayout" Target="../slideLayouts/slideLayout408.xml"/><Relationship Id="rId34" Type="http://schemas.openxmlformats.org/officeDocument/2006/relationships/slideLayout" Target="../slideLayouts/slideLayout403.xml"/><Relationship Id="rId50" Type="http://schemas.openxmlformats.org/officeDocument/2006/relationships/slideLayout" Target="../slideLayouts/slideLayout419.xml"/><Relationship Id="rId55" Type="http://schemas.openxmlformats.org/officeDocument/2006/relationships/slideLayout" Target="../slideLayouts/slideLayout424.xml"/><Relationship Id="rId76" Type="http://schemas.openxmlformats.org/officeDocument/2006/relationships/slideLayout" Target="../slideLayouts/slideLayout445.xml"/><Relationship Id="rId7" Type="http://schemas.openxmlformats.org/officeDocument/2006/relationships/slideLayout" Target="../slideLayouts/slideLayout376.xml"/><Relationship Id="rId71" Type="http://schemas.openxmlformats.org/officeDocument/2006/relationships/slideLayout" Target="../slideLayouts/slideLayout440.xml"/><Relationship Id="rId2" Type="http://schemas.openxmlformats.org/officeDocument/2006/relationships/slideLayout" Target="../slideLayouts/slideLayout371.xml"/><Relationship Id="rId29" Type="http://schemas.openxmlformats.org/officeDocument/2006/relationships/slideLayout" Target="../slideLayouts/slideLayout398.xml"/><Relationship Id="rId24" Type="http://schemas.openxmlformats.org/officeDocument/2006/relationships/slideLayout" Target="../slideLayouts/slideLayout393.xml"/><Relationship Id="rId40" Type="http://schemas.openxmlformats.org/officeDocument/2006/relationships/slideLayout" Target="../slideLayouts/slideLayout409.xml"/><Relationship Id="rId45" Type="http://schemas.openxmlformats.org/officeDocument/2006/relationships/slideLayout" Target="../slideLayouts/slideLayout414.xml"/><Relationship Id="rId66" Type="http://schemas.openxmlformats.org/officeDocument/2006/relationships/slideLayout" Target="../slideLayouts/slideLayout43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theme" Target="../theme/theme2.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theme" Target="../theme/theme3.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slideLayout" Target="../slideLayouts/slideLayout12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slideLayout" Target="../slideLayouts/slideLayout162.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42" Type="http://schemas.openxmlformats.org/officeDocument/2006/relationships/theme" Target="../theme/theme4.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41" Type="http://schemas.openxmlformats.org/officeDocument/2006/relationships/slideLayout" Target="../slideLayouts/slideLayout164.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8" Type="http://schemas.openxmlformats.org/officeDocument/2006/relationships/slideLayout" Target="../slideLayouts/slideLayout131.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theme" Target="../theme/theme5.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41" Type="http://schemas.openxmlformats.org/officeDocument/2006/relationships/slideLayout" Target="../slideLayouts/slideLayout205.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8" Type="http://schemas.openxmlformats.org/officeDocument/2006/relationships/slideLayout" Target="../slideLayouts/slideLayout172.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9" Type="http://schemas.openxmlformats.org/officeDocument/2006/relationships/slideLayout" Target="../slideLayouts/slideLayout244.xml"/><Relationship Id="rId21" Type="http://schemas.openxmlformats.org/officeDocument/2006/relationships/slideLayout" Target="../slideLayouts/slideLayout226.xml"/><Relationship Id="rId34" Type="http://schemas.openxmlformats.org/officeDocument/2006/relationships/slideLayout" Target="../slideLayouts/slideLayout239.xml"/><Relationship Id="rId42" Type="http://schemas.openxmlformats.org/officeDocument/2006/relationships/theme" Target="../theme/theme6.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41" Type="http://schemas.openxmlformats.org/officeDocument/2006/relationships/slideLayout" Target="../slideLayouts/slideLayout246.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slideLayout" Target="../slideLayouts/slideLayout237.xml"/><Relationship Id="rId37" Type="http://schemas.openxmlformats.org/officeDocument/2006/relationships/slideLayout" Target="../slideLayouts/slideLayout242.xml"/><Relationship Id="rId40" Type="http://schemas.openxmlformats.org/officeDocument/2006/relationships/slideLayout" Target="../slideLayouts/slideLayout245.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36" Type="http://schemas.openxmlformats.org/officeDocument/2006/relationships/slideLayout" Target="../slideLayouts/slideLayout241.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slideLayout" Target="../slideLayouts/slideLayout240.xml"/><Relationship Id="rId8" Type="http://schemas.openxmlformats.org/officeDocument/2006/relationships/slideLayout" Target="../slideLayouts/slideLayout213.xml"/><Relationship Id="rId3" Type="http://schemas.openxmlformats.org/officeDocument/2006/relationships/slideLayout" Target="../slideLayouts/slideLayout208.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slideLayout" Target="../slideLayouts/slideLayout238.xml"/><Relationship Id="rId38" Type="http://schemas.openxmlformats.org/officeDocument/2006/relationships/slideLayout" Target="../slideLayouts/slideLayout24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9" Type="http://schemas.openxmlformats.org/officeDocument/2006/relationships/slideLayout" Target="../slideLayouts/slideLayout285.xml"/><Relationship Id="rId21" Type="http://schemas.openxmlformats.org/officeDocument/2006/relationships/slideLayout" Target="../slideLayouts/slideLayout267.xml"/><Relationship Id="rId34" Type="http://schemas.openxmlformats.org/officeDocument/2006/relationships/slideLayout" Target="../slideLayouts/slideLayout280.xml"/><Relationship Id="rId42" Type="http://schemas.openxmlformats.org/officeDocument/2006/relationships/theme" Target="../theme/theme7.xml"/><Relationship Id="rId7" Type="http://schemas.openxmlformats.org/officeDocument/2006/relationships/slideLayout" Target="../slideLayouts/slideLayout25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29" Type="http://schemas.openxmlformats.org/officeDocument/2006/relationships/slideLayout" Target="../slideLayouts/slideLayout275.xml"/><Relationship Id="rId41" Type="http://schemas.openxmlformats.org/officeDocument/2006/relationships/slideLayout" Target="../slideLayouts/slideLayout287.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32" Type="http://schemas.openxmlformats.org/officeDocument/2006/relationships/slideLayout" Target="../slideLayouts/slideLayout278.xml"/><Relationship Id="rId37" Type="http://schemas.openxmlformats.org/officeDocument/2006/relationships/slideLayout" Target="../slideLayouts/slideLayout283.xml"/><Relationship Id="rId40" Type="http://schemas.openxmlformats.org/officeDocument/2006/relationships/slideLayout" Target="../slideLayouts/slideLayout286.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slideLayout" Target="../slideLayouts/slideLayout274.xml"/><Relationship Id="rId36" Type="http://schemas.openxmlformats.org/officeDocument/2006/relationships/slideLayout" Target="../slideLayouts/slideLayout282.xml"/><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31" Type="http://schemas.openxmlformats.org/officeDocument/2006/relationships/slideLayout" Target="../slideLayouts/slideLayout277.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slideLayout" Target="../slideLayouts/slideLayout273.xml"/><Relationship Id="rId30" Type="http://schemas.openxmlformats.org/officeDocument/2006/relationships/slideLayout" Target="../slideLayouts/slideLayout276.xml"/><Relationship Id="rId35" Type="http://schemas.openxmlformats.org/officeDocument/2006/relationships/slideLayout" Target="../slideLayouts/slideLayout281.xml"/><Relationship Id="rId8" Type="http://schemas.openxmlformats.org/officeDocument/2006/relationships/slideLayout" Target="../slideLayouts/slideLayout254.xml"/><Relationship Id="rId3" Type="http://schemas.openxmlformats.org/officeDocument/2006/relationships/slideLayout" Target="../slideLayouts/slideLayout249.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33" Type="http://schemas.openxmlformats.org/officeDocument/2006/relationships/slideLayout" Target="../slideLayouts/slideLayout279.xml"/><Relationship Id="rId38" Type="http://schemas.openxmlformats.org/officeDocument/2006/relationships/slideLayout" Target="../slideLayouts/slideLayout28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26" Type="http://schemas.openxmlformats.org/officeDocument/2006/relationships/slideLayout" Target="../slideLayouts/slideLayout313.xml"/><Relationship Id="rId39" Type="http://schemas.openxmlformats.org/officeDocument/2006/relationships/slideLayout" Target="../slideLayouts/slideLayout326.xml"/><Relationship Id="rId21" Type="http://schemas.openxmlformats.org/officeDocument/2006/relationships/slideLayout" Target="../slideLayouts/slideLayout308.xml"/><Relationship Id="rId34" Type="http://schemas.openxmlformats.org/officeDocument/2006/relationships/slideLayout" Target="../slideLayouts/slideLayout321.xml"/><Relationship Id="rId42" Type="http://schemas.openxmlformats.org/officeDocument/2006/relationships/theme" Target="../theme/theme8.xml"/><Relationship Id="rId7" Type="http://schemas.openxmlformats.org/officeDocument/2006/relationships/slideLayout" Target="../slideLayouts/slideLayout29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slideLayout" Target="../slideLayouts/slideLayout307.xml"/><Relationship Id="rId29" Type="http://schemas.openxmlformats.org/officeDocument/2006/relationships/slideLayout" Target="../slideLayouts/slideLayout316.xml"/><Relationship Id="rId41" Type="http://schemas.openxmlformats.org/officeDocument/2006/relationships/slideLayout" Target="../slideLayouts/slideLayout328.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24" Type="http://schemas.openxmlformats.org/officeDocument/2006/relationships/slideLayout" Target="../slideLayouts/slideLayout311.xml"/><Relationship Id="rId32" Type="http://schemas.openxmlformats.org/officeDocument/2006/relationships/slideLayout" Target="../slideLayouts/slideLayout319.xml"/><Relationship Id="rId37" Type="http://schemas.openxmlformats.org/officeDocument/2006/relationships/slideLayout" Target="../slideLayouts/slideLayout324.xml"/><Relationship Id="rId40" Type="http://schemas.openxmlformats.org/officeDocument/2006/relationships/slideLayout" Target="../slideLayouts/slideLayout327.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23" Type="http://schemas.openxmlformats.org/officeDocument/2006/relationships/slideLayout" Target="../slideLayouts/slideLayout310.xml"/><Relationship Id="rId28" Type="http://schemas.openxmlformats.org/officeDocument/2006/relationships/slideLayout" Target="../slideLayouts/slideLayout315.xml"/><Relationship Id="rId36" Type="http://schemas.openxmlformats.org/officeDocument/2006/relationships/slideLayout" Target="../slideLayouts/slideLayout323.xml"/><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31" Type="http://schemas.openxmlformats.org/officeDocument/2006/relationships/slideLayout" Target="../slideLayouts/slideLayout318.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slideLayout" Target="../slideLayouts/slideLayout309.xml"/><Relationship Id="rId27" Type="http://schemas.openxmlformats.org/officeDocument/2006/relationships/slideLayout" Target="../slideLayouts/slideLayout314.xml"/><Relationship Id="rId30" Type="http://schemas.openxmlformats.org/officeDocument/2006/relationships/slideLayout" Target="../slideLayouts/slideLayout317.xml"/><Relationship Id="rId35" Type="http://schemas.openxmlformats.org/officeDocument/2006/relationships/slideLayout" Target="../slideLayouts/slideLayout322.xml"/><Relationship Id="rId8" Type="http://schemas.openxmlformats.org/officeDocument/2006/relationships/slideLayout" Target="../slideLayouts/slideLayout295.xml"/><Relationship Id="rId3" Type="http://schemas.openxmlformats.org/officeDocument/2006/relationships/slideLayout" Target="../slideLayouts/slideLayout290.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5" Type="http://schemas.openxmlformats.org/officeDocument/2006/relationships/slideLayout" Target="../slideLayouts/slideLayout312.xml"/><Relationship Id="rId33" Type="http://schemas.openxmlformats.org/officeDocument/2006/relationships/slideLayout" Target="../slideLayouts/slideLayout320.xml"/><Relationship Id="rId38" Type="http://schemas.openxmlformats.org/officeDocument/2006/relationships/slideLayout" Target="../slideLayouts/slideLayout32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26" Type="http://schemas.openxmlformats.org/officeDocument/2006/relationships/slideLayout" Target="../slideLayouts/slideLayout354.xml"/><Relationship Id="rId39" Type="http://schemas.openxmlformats.org/officeDocument/2006/relationships/slideLayout" Target="../slideLayouts/slideLayout367.xml"/><Relationship Id="rId21" Type="http://schemas.openxmlformats.org/officeDocument/2006/relationships/slideLayout" Target="../slideLayouts/slideLayout349.xml"/><Relationship Id="rId34" Type="http://schemas.openxmlformats.org/officeDocument/2006/relationships/slideLayout" Target="../slideLayouts/slideLayout362.xml"/><Relationship Id="rId42" Type="http://schemas.openxmlformats.org/officeDocument/2006/relationships/theme" Target="../theme/theme9.xml"/><Relationship Id="rId7" Type="http://schemas.openxmlformats.org/officeDocument/2006/relationships/slideLayout" Target="../slideLayouts/slideLayout335.xml"/><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29" Type="http://schemas.openxmlformats.org/officeDocument/2006/relationships/slideLayout" Target="../slideLayouts/slideLayout357.xml"/><Relationship Id="rId41" Type="http://schemas.openxmlformats.org/officeDocument/2006/relationships/slideLayout" Target="../slideLayouts/slideLayout369.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slideLayout" Target="../slideLayouts/slideLayout352.xml"/><Relationship Id="rId32" Type="http://schemas.openxmlformats.org/officeDocument/2006/relationships/slideLayout" Target="../slideLayouts/slideLayout360.xml"/><Relationship Id="rId37" Type="http://schemas.openxmlformats.org/officeDocument/2006/relationships/slideLayout" Target="../slideLayouts/slideLayout365.xml"/><Relationship Id="rId40" Type="http://schemas.openxmlformats.org/officeDocument/2006/relationships/slideLayout" Target="../slideLayouts/slideLayout368.xml"/><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slideLayout" Target="../slideLayouts/slideLayout351.xml"/><Relationship Id="rId28" Type="http://schemas.openxmlformats.org/officeDocument/2006/relationships/slideLayout" Target="../slideLayouts/slideLayout356.xml"/><Relationship Id="rId36" Type="http://schemas.openxmlformats.org/officeDocument/2006/relationships/slideLayout" Target="../slideLayouts/slideLayout364.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31" Type="http://schemas.openxmlformats.org/officeDocument/2006/relationships/slideLayout" Target="../slideLayouts/slideLayout359.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 Id="rId27" Type="http://schemas.openxmlformats.org/officeDocument/2006/relationships/slideLayout" Target="../slideLayouts/slideLayout355.xml"/><Relationship Id="rId30" Type="http://schemas.openxmlformats.org/officeDocument/2006/relationships/slideLayout" Target="../slideLayouts/slideLayout358.xml"/><Relationship Id="rId35" Type="http://schemas.openxmlformats.org/officeDocument/2006/relationships/slideLayout" Target="../slideLayouts/slideLayout363.xml"/><Relationship Id="rId8" Type="http://schemas.openxmlformats.org/officeDocument/2006/relationships/slideLayout" Target="../slideLayouts/slideLayout336.xml"/><Relationship Id="rId3" Type="http://schemas.openxmlformats.org/officeDocument/2006/relationships/slideLayout" Target="../slideLayouts/slideLayout331.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5" Type="http://schemas.openxmlformats.org/officeDocument/2006/relationships/slideLayout" Target="../slideLayouts/slideLayout353.xml"/><Relationship Id="rId33" Type="http://schemas.openxmlformats.org/officeDocument/2006/relationships/slideLayout" Target="../slideLayouts/slideLayout361.xml"/><Relationship Id="rId38" Type="http://schemas.openxmlformats.org/officeDocument/2006/relationships/slideLayout" Target="../slideLayouts/slideLayout3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0807709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70"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80" r:id="rId31"/>
    <p:sldLayoutId id="2147484091" r:id="rId32"/>
    <p:sldLayoutId id="2147484090" r:id="rId33"/>
    <p:sldLayoutId id="2147484120" r:id="rId34"/>
    <p:sldLayoutId id="2147484121" r:id="rId35"/>
    <p:sldLayoutId id="2147484110" r:id="rId36"/>
    <p:sldLayoutId id="2147484123" r:id="rId37"/>
    <p:sldLayoutId id="2147484122" r:id="rId38"/>
    <p:sldLayoutId id="2147484125" r:id="rId39"/>
    <p:sldLayoutId id="2147484126" r:id="rId40"/>
    <p:sldLayoutId id="214748412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749231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79" r:id="rId22"/>
    <p:sldLayoutId id="2147484024" r:id="rId23"/>
    <p:sldLayoutId id="2147484025" r:id="rId24"/>
    <p:sldLayoutId id="2147484026" r:id="rId25"/>
    <p:sldLayoutId id="2147484027" r:id="rId26"/>
    <p:sldLayoutId id="2147484028" r:id="rId27"/>
    <p:sldLayoutId id="2147484029" r:id="rId28"/>
    <p:sldLayoutId id="2147484030" r:id="rId29"/>
    <p:sldLayoutId id="2147484069" r:id="rId30"/>
    <p:sldLayoutId id="2147484089" r:id="rId31"/>
    <p:sldLayoutId id="2147484108" r:id="rId32"/>
    <p:sldLayoutId id="2147484109" r:id="rId33"/>
    <p:sldLayoutId id="2147484119" r:id="rId34"/>
    <p:sldLayoutId id="2147484183" r:id="rId35"/>
    <p:sldLayoutId id="2147484184" r:id="rId36"/>
    <p:sldLayoutId id="2147484185" r:id="rId37"/>
    <p:sldLayoutId id="2147484186" r:id="rId38"/>
    <p:sldLayoutId id="2147484187" r:id="rId39"/>
    <p:sldLayoutId id="2147484188" r:id="rId40"/>
    <p:sldLayoutId id="2147484189" r:id="rId41"/>
    <p:sldLayoutId id="2147484191" r:id="rId42"/>
    <p:sldLayoutId id="2147484192" r:id="rId43"/>
    <p:sldLayoutId id="2147484193" r:id="rId44"/>
    <p:sldLayoutId id="2147484194" r:id="rId45"/>
    <p:sldLayoutId id="2147484195" r:id="rId46"/>
    <p:sldLayoutId id="2147484196" r:id="rId47"/>
    <p:sldLayoutId id="2147484197" r:id="rId48"/>
    <p:sldLayoutId id="2147484198" r:id="rId49"/>
    <p:sldLayoutId id="2147484199" r:id="rId50"/>
    <p:sldLayoutId id="2147484200" r:id="rId51"/>
    <p:sldLayoutId id="2147484201" r:id="rId52"/>
    <p:sldLayoutId id="2147484202" r:id="rId53"/>
    <p:sldLayoutId id="2147484203" r:id="rId54"/>
    <p:sldLayoutId id="2147484204" r:id="rId55"/>
    <p:sldLayoutId id="2147484205" r:id="rId56"/>
    <p:sldLayoutId id="2147484206" r:id="rId57"/>
    <p:sldLayoutId id="2147484207" r:id="rId58"/>
    <p:sldLayoutId id="2147484208" r:id="rId59"/>
    <p:sldLayoutId id="2147484209" r:id="rId60"/>
    <p:sldLayoutId id="2147484210" r:id="rId61"/>
    <p:sldLayoutId id="2147484211" r:id="rId62"/>
    <p:sldLayoutId id="2147484212" r:id="rId63"/>
    <p:sldLayoutId id="2147484213" r:id="rId64"/>
    <p:sldLayoutId id="2147484214" r:id="rId65"/>
    <p:sldLayoutId id="2147484215" r:id="rId66"/>
    <p:sldLayoutId id="2147484216" r:id="rId67"/>
    <p:sldLayoutId id="2147484217" r:id="rId68"/>
    <p:sldLayoutId id="2147484218" r:id="rId69"/>
    <p:sldLayoutId id="2147484219" r:id="rId70"/>
    <p:sldLayoutId id="2147484220" r:id="rId71"/>
    <p:sldLayoutId id="2147484221" r:id="rId72"/>
    <p:sldLayoutId id="2147484222" r:id="rId73"/>
    <p:sldLayoutId id="2147484223" r:id="rId74"/>
    <p:sldLayoutId id="2147484224" r:id="rId75"/>
    <p:sldLayoutId id="2147484225" r:id="rId76"/>
    <p:sldLayoutId id="2147484226" r:id="rId77"/>
    <p:sldLayoutId id="2147484227" r:id="rId78"/>
    <p:sldLayoutId id="2147484228" r:id="rId79"/>
    <p:sldLayoutId id="2147484229" r:id="rId80"/>
    <p:sldLayoutId id="2147484230" r:id="rId81"/>
    <p:sldLayoutId id="2147484231" r:id="rId82"/>
    <p:sldLayoutId id="2147484232" r:id="rId8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707414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4071" r:id="rId22"/>
    <p:sldLayoutId id="2147483792" r:id="rId23"/>
    <p:sldLayoutId id="2147483793" r:id="rId24"/>
    <p:sldLayoutId id="2147483794" r:id="rId25"/>
    <p:sldLayoutId id="2147483795" r:id="rId26"/>
    <p:sldLayoutId id="2147483796" r:id="rId27"/>
    <p:sldLayoutId id="2147483797" r:id="rId28"/>
    <p:sldLayoutId id="2147483798" r:id="rId29"/>
    <p:sldLayoutId id="2147484061" r:id="rId30"/>
    <p:sldLayoutId id="2147484081" r:id="rId31"/>
    <p:sldLayoutId id="2147484092" r:id="rId32"/>
    <p:sldLayoutId id="2147484093" r:id="rId33"/>
    <p:sldLayoutId id="2147484111" r:id="rId34"/>
    <p:sldLayoutId id="2147484127" r:id="rId35"/>
    <p:sldLayoutId id="2147484128" r:id="rId36"/>
    <p:sldLayoutId id="2147484129" r:id="rId37"/>
    <p:sldLayoutId id="2147484130" r:id="rId38"/>
    <p:sldLayoutId id="2147484131" r:id="rId39"/>
    <p:sldLayoutId id="2147484132" r:id="rId40"/>
    <p:sldLayoutId id="2147484133"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20188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4072" r:id="rId22"/>
    <p:sldLayoutId id="2147483821" r:id="rId23"/>
    <p:sldLayoutId id="2147483822" r:id="rId24"/>
    <p:sldLayoutId id="2147483823" r:id="rId25"/>
    <p:sldLayoutId id="2147483824" r:id="rId26"/>
    <p:sldLayoutId id="2147483825" r:id="rId27"/>
    <p:sldLayoutId id="2147483826" r:id="rId28"/>
    <p:sldLayoutId id="2147483827" r:id="rId29"/>
    <p:sldLayoutId id="2147484062" r:id="rId30"/>
    <p:sldLayoutId id="2147484082" r:id="rId31"/>
    <p:sldLayoutId id="2147484094" r:id="rId32"/>
    <p:sldLayoutId id="2147484095" r:id="rId33"/>
    <p:sldLayoutId id="2147484112" r:id="rId34"/>
    <p:sldLayoutId id="2147484134" r:id="rId35"/>
    <p:sldLayoutId id="2147484135" r:id="rId36"/>
    <p:sldLayoutId id="2147484136" r:id="rId37"/>
    <p:sldLayoutId id="2147484137" r:id="rId38"/>
    <p:sldLayoutId id="2147484138" r:id="rId39"/>
    <p:sldLayoutId id="2147484139" r:id="rId40"/>
    <p:sldLayoutId id="2147484140"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08081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4073" r:id="rId22"/>
    <p:sldLayoutId id="2147483850" r:id="rId23"/>
    <p:sldLayoutId id="2147483851" r:id="rId24"/>
    <p:sldLayoutId id="2147483852" r:id="rId25"/>
    <p:sldLayoutId id="2147483853" r:id="rId26"/>
    <p:sldLayoutId id="2147483854" r:id="rId27"/>
    <p:sldLayoutId id="2147483855" r:id="rId28"/>
    <p:sldLayoutId id="2147483856" r:id="rId29"/>
    <p:sldLayoutId id="2147484063" r:id="rId30"/>
    <p:sldLayoutId id="2147484083" r:id="rId31"/>
    <p:sldLayoutId id="2147484096" r:id="rId32"/>
    <p:sldLayoutId id="2147484097" r:id="rId33"/>
    <p:sldLayoutId id="2147484113" r:id="rId34"/>
    <p:sldLayoutId id="2147484141" r:id="rId35"/>
    <p:sldLayoutId id="2147484142" r:id="rId36"/>
    <p:sldLayoutId id="2147484143" r:id="rId37"/>
    <p:sldLayoutId id="2147484144" r:id="rId38"/>
    <p:sldLayoutId id="2147484145" r:id="rId39"/>
    <p:sldLayoutId id="2147484146" r:id="rId40"/>
    <p:sldLayoutId id="2147484147"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63932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4074" r:id="rId22"/>
    <p:sldLayoutId id="2147483879" r:id="rId23"/>
    <p:sldLayoutId id="2147483880" r:id="rId24"/>
    <p:sldLayoutId id="2147483881" r:id="rId25"/>
    <p:sldLayoutId id="2147483882" r:id="rId26"/>
    <p:sldLayoutId id="2147483883" r:id="rId27"/>
    <p:sldLayoutId id="2147483884" r:id="rId28"/>
    <p:sldLayoutId id="2147483885" r:id="rId29"/>
    <p:sldLayoutId id="2147484064" r:id="rId30"/>
    <p:sldLayoutId id="2147484084" r:id="rId31"/>
    <p:sldLayoutId id="2147484098" r:id="rId32"/>
    <p:sldLayoutId id="2147484099" r:id="rId33"/>
    <p:sldLayoutId id="2147484114" r:id="rId34"/>
    <p:sldLayoutId id="2147484148" r:id="rId35"/>
    <p:sldLayoutId id="2147484149" r:id="rId36"/>
    <p:sldLayoutId id="2147484150" r:id="rId37"/>
    <p:sldLayoutId id="2147484151" r:id="rId38"/>
    <p:sldLayoutId id="2147484152" r:id="rId39"/>
    <p:sldLayoutId id="2147484153" r:id="rId40"/>
    <p:sldLayoutId id="214748415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3934111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4075" r:id="rId22"/>
    <p:sldLayoutId id="2147483908" r:id="rId23"/>
    <p:sldLayoutId id="2147483909" r:id="rId24"/>
    <p:sldLayoutId id="2147483910" r:id="rId25"/>
    <p:sldLayoutId id="2147483911" r:id="rId26"/>
    <p:sldLayoutId id="2147483912" r:id="rId27"/>
    <p:sldLayoutId id="2147483913" r:id="rId28"/>
    <p:sldLayoutId id="2147483914" r:id="rId29"/>
    <p:sldLayoutId id="2147484065" r:id="rId30"/>
    <p:sldLayoutId id="2147484085" r:id="rId31"/>
    <p:sldLayoutId id="2147484100" r:id="rId32"/>
    <p:sldLayoutId id="2147484101" r:id="rId33"/>
    <p:sldLayoutId id="2147484115" r:id="rId34"/>
    <p:sldLayoutId id="2147484155" r:id="rId35"/>
    <p:sldLayoutId id="2147484156" r:id="rId36"/>
    <p:sldLayoutId id="2147484157" r:id="rId37"/>
    <p:sldLayoutId id="2147484158" r:id="rId38"/>
    <p:sldLayoutId id="2147484159" r:id="rId39"/>
    <p:sldLayoutId id="2147484160" r:id="rId40"/>
    <p:sldLayoutId id="2147484161"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2916544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4076" r:id="rId22"/>
    <p:sldLayoutId id="2147483937" r:id="rId23"/>
    <p:sldLayoutId id="2147483938" r:id="rId24"/>
    <p:sldLayoutId id="2147483939" r:id="rId25"/>
    <p:sldLayoutId id="2147483940" r:id="rId26"/>
    <p:sldLayoutId id="2147483941" r:id="rId27"/>
    <p:sldLayoutId id="2147483942" r:id="rId28"/>
    <p:sldLayoutId id="2147483943" r:id="rId29"/>
    <p:sldLayoutId id="2147484066" r:id="rId30"/>
    <p:sldLayoutId id="2147484086" r:id="rId31"/>
    <p:sldLayoutId id="2147484102" r:id="rId32"/>
    <p:sldLayoutId id="2147484103" r:id="rId33"/>
    <p:sldLayoutId id="2147484116" r:id="rId34"/>
    <p:sldLayoutId id="2147484162" r:id="rId35"/>
    <p:sldLayoutId id="2147484163" r:id="rId36"/>
    <p:sldLayoutId id="2147484164" r:id="rId37"/>
    <p:sldLayoutId id="2147484165" r:id="rId38"/>
    <p:sldLayoutId id="2147484166" r:id="rId39"/>
    <p:sldLayoutId id="2147484167" r:id="rId40"/>
    <p:sldLayoutId id="2147484168"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6963644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4077" r:id="rId22"/>
    <p:sldLayoutId id="2147483966" r:id="rId23"/>
    <p:sldLayoutId id="2147483967" r:id="rId24"/>
    <p:sldLayoutId id="2147483968" r:id="rId25"/>
    <p:sldLayoutId id="2147483969" r:id="rId26"/>
    <p:sldLayoutId id="2147483970" r:id="rId27"/>
    <p:sldLayoutId id="2147483971" r:id="rId28"/>
    <p:sldLayoutId id="2147483972" r:id="rId29"/>
    <p:sldLayoutId id="2147484067" r:id="rId30"/>
    <p:sldLayoutId id="2147484087" r:id="rId31"/>
    <p:sldLayoutId id="2147484104" r:id="rId32"/>
    <p:sldLayoutId id="2147484105" r:id="rId33"/>
    <p:sldLayoutId id="2147484117" r:id="rId34"/>
    <p:sldLayoutId id="2147484169" r:id="rId35"/>
    <p:sldLayoutId id="2147484170" r:id="rId36"/>
    <p:sldLayoutId id="2147484171" r:id="rId37"/>
    <p:sldLayoutId id="2147484172" r:id="rId38"/>
    <p:sldLayoutId id="2147484173" r:id="rId39"/>
    <p:sldLayoutId id="2147484174" r:id="rId40"/>
    <p:sldLayoutId id="2147484175"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196202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4078" r:id="rId22"/>
    <p:sldLayoutId id="2147483995" r:id="rId23"/>
    <p:sldLayoutId id="2147483996" r:id="rId24"/>
    <p:sldLayoutId id="2147483997" r:id="rId25"/>
    <p:sldLayoutId id="2147483998" r:id="rId26"/>
    <p:sldLayoutId id="2147483999" r:id="rId27"/>
    <p:sldLayoutId id="2147484000" r:id="rId28"/>
    <p:sldLayoutId id="2147484001" r:id="rId29"/>
    <p:sldLayoutId id="2147484068" r:id="rId30"/>
    <p:sldLayoutId id="2147484088" r:id="rId31"/>
    <p:sldLayoutId id="2147484106" r:id="rId32"/>
    <p:sldLayoutId id="2147484107" r:id="rId33"/>
    <p:sldLayoutId id="2147484118" r:id="rId34"/>
    <p:sldLayoutId id="2147484176" r:id="rId35"/>
    <p:sldLayoutId id="2147484177" r:id="rId36"/>
    <p:sldLayoutId id="2147484178" r:id="rId37"/>
    <p:sldLayoutId id="2147484179" r:id="rId38"/>
    <p:sldLayoutId id="2147484180" r:id="rId39"/>
    <p:sldLayoutId id="2147484181" r:id="rId40"/>
    <p:sldLayoutId id="2147484182"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2.xml"/><Relationship Id="rId1" Type="http://schemas.openxmlformats.org/officeDocument/2006/relationships/tags" Target="../tags/tag3.xml"/><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8.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9.xml"/><Relationship Id="rId7" Type="http://schemas.openxmlformats.org/officeDocument/2006/relationships/diagramColors" Target="../diagrams/colors2.xml"/><Relationship Id="rId2" Type="http://schemas.openxmlformats.org/officeDocument/2006/relationships/slideLayout" Target="../slideLayouts/slideLayout53.xml"/><Relationship Id="rId1" Type="http://schemas.openxmlformats.org/officeDocument/2006/relationships/tags" Target="../tags/tag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8.xml"/><Relationship Id="rId1" Type="http://schemas.openxmlformats.org/officeDocument/2006/relationships/tags" Target="../tags/tag2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77.xml"/><Relationship Id="rId1" Type="http://schemas.openxmlformats.org/officeDocument/2006/relationships/tags" Target="../tags/tag2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77.xml"/><Relationship Id="rId1" Type="http://schemas.openxmlformats.org/officeDocument/2006/relationships/tags" Target="../tags/tag23.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notesSlide" Target="../notesSlides/notesSlide24.xml"/><Relationship Id="rId7" Type="http://schemas.openxmlformats.org/officeDocument/2006/relationships/image" Target="../media/image61.svg"/><Relationship Id="rId2" Type="http://schemas.openxmlformats.org/officeDocument/2006/relationships/slideLayout" Target="../slideLayouts/slideLayout171.xml"/><Relationship Id="rId1" Type="http://schemas.openxmlformats.org/officeDocument/2006/relationships/tags" Target="../tags/tag24.xml"/><Relationship Id="rId6" Type="http://schemas.openxmlformats.org/officeDocument/2006/relationships/image" Target="../media/image60.svg"/><Relationship Id="rId5" Type="http://schemas.openxmlformats.org/officeDocument/2006/relationships/image" Target="../media/image59.sv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sv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7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1.xml"/><Relationship Id="rId1" Type="http://schemas.openxmlformats.org/officeDocument/2006/relationships/tags" Target="../tags/tag25.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1.xml"/><Relationship Id="rId1" Type="http://schemas.openxmlformats.org/officeDocument/2006/relationships/tags" Target="../tags/tag26.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ags" Target="../tags/tag2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12.xml"/><Relationship Id="rId1" Type="http://schemas.openxmlformats.org/officeDocument/2006/relationships/tags" Target="../tags/tag28.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2.xml"/><Relationship Id="rId1" Type="http://schemas.openxmlformats.org/officeDocument/2006/relationships/tags" Target="../tags/tag29.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2.xml"/><Relationship Id="rId1" Type="http://schemas.openxmlformats.org/officeDocument/2006/relationships/tags" Target="../tags/tag30.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16.xml"/><Relationship Id="rId1" Type="http://schemas.openxmlformats.org/officeDocument/2006/relationships/tags" Target="../tags/tag31.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26.xml"/><Relationship Id="rId1" Type="http://schemas.openxmlformats.org/officeDocument/2006/relationships/tags" Target="../tags/tag32.xml"/></Relationships>
</file>

<file path=ppt/slides/_rels/slide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2.xml"/><Relationship Id="rId7" Type="http://schemas.openxmlformats.org/officeDocument/2006/relationships/diagramColors" Target="../diagrams/colors4.xml"/><Relationship Id="rId2" Type="http://schemas.openxmlformats.org/officeDocument/2006/relationships/slideLayout" Target="../slideLayouts/slideLayout133.xml"/><Relationship Id="rId1" Type="http://schemas.openxmlformats.org/officeDocument/2006/relationships/tags" Target="../tags/tag3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8.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8.xml"/><Relationship Id="rId1" Type="http://schemas.openxmlformats.org/officeDocument/2006/relationships/tags" Target="../tags/tag34.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0.xml"/><Relationship Id="rId1" Type="http://schemas.openxmlformats.org/officeDocument/2006/relationships/tags" Target="../tags/tag35.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130.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8.xml"/><Relationship Id="rId1" Type="http://schemas.openxmlformats.org/officeDocument/2006/relationships/tags" Target="../tags/tag36.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8.xml"/><Relationship Id="rId1" Type="http://schemas.openxmlformats.org/officeDocument/2006/relationships/tags" Target="../tags/tag37.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1.xml"/><Relationship Id="rId1" Type="http://schemas.openxmlformats.org/officeDocument/2006/relationships/tags" Target="../tags/tag38.xml"/><Relationship Id="rId5" Type="http://schemas.openxmlformats.org/officeDocument/2006/relationships/image" Target="../media/image85.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9.xml"/><Relationship Id="rId1" Type="http://schemas.openxmlformats.org/officeDocument/2006/relationships/tags" Target="../tags/tag4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9.xml"/><Relationship Id="rId1" Type="http://schemas.openxmlformats.org/officeDocument/2006/relationships/tags" Target="../tags/tag41.xml"/><Relationship Id="rId5" Type="http://schemas.openxmlformats.org/officeDocument/2006/relationships/image" Target="../media/image88.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2.xml"/><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41EE066-47CD-16FF-EA21-0FD4969EFC0D}"/>
              </a:ext>
            </a:extLst>
          </p:cNvPr>
          <p:cNvPicPr>
            <a:picLocks noGrp="1" noChangeAspect="1"/>
          </p:cNvPicPr>
          <p:nvPr>
            <p:ph type="pic" sz="quarter" idx="13"/>
          </p:nvPr>
        </p:nvPicPr>
        <p:blipFill>
          <a:blip r:embed="rId3"/>
          <a:srcRect l="14414" r="14414"/>
          <a:stretch>
            <a:fillRect/>
          </a:stretch>
        </p:blipFill>
        <p:spPr/>
      </p:pic>
      <p:sp>
        <p:nvSpPr>
          <p:cNvPr id="3" name="Title 2">
            <a:extLst>
              <a:ext uri="{FF2B5EF4-FFF2-40B4-BE49-F238E27FC236}">
                <a16:creationId xmlns:a16="http://schemas.microsoft.com/office/drawing/2014/main" id="{9A14B715-73A4-41CF-58E1-4EA18EB6E5EA}"/>
              </a:ext>
            </a:extLst>
          </p:cNvPr>
          <p:cNvSpPr>
            <a:spLocks noGrp="1"/>
          </p:cNvSpPr>
          <p:nvPr>
            <p:ph type="ctrTitle"/>
          </p:nvPr>
        </p:nvSpPr>
        <p:spPr>
          <a:xfrm>
            <a:off x="1133086" y="5476853"/>
            <a:ext cx="14103346" cy="4121298"/>
          </a:xfrm>
        </p:spPr>
        <p:txBody>
          <a:bodyPr/>
          <a:lstStyle/>
          <a:p>
            <a:r>
              <a:rPr lang="en-GB"/>
              <a:t>UCAS – your journey</a:t>
            </a:r>
          </a:p>
        </p:txBody>
      </p:sp>
      <p:sp>
        <p:nvSpPr>
          <p:cNvPr id="4" name="Subtitle 3">
            <a:extLst>
              <a:ext uri="{FF2B5EF4-FFF2-40B4-BE49-F238E27FC236}">
                <a16:creationId xmlns:a16="http://schemas.microsoft.com/office/drawing/2014/main" id="{BAB0CED6-5D63-2B9B-B5B0-6019E41948A6}"/>
              </a:ext>
            </a:extLst>
          </p:cNvPr>
          <p:cNvSpPr>
            <a:spLocks noGrp="1"/>
          </p:cNvSpPr>
          <p:nvPr>
            <p:ph type="subTitle" idx="1"/>
          </p:nvPr>
        </p:nvSpPr>
        <p:spPr>
          <a:xfrm>
            <a:off x="1133086" y="10122797"/>
            <a:ext cx="13225352" cy="1140857"/>
          </a:xfrm>
        </p:spPr>
        <p:txBody>
          <a:bodyPr vert="horz" wrap="square" lIns="0" tIns="180000" rIns="91440" bIns="72000" rtlCol="0" anchor="t">
            <a:spAutoFit/>
          </a:bodyPr>
          <a:lstStyle/>
          <a:p>
            <a:r>
              <a:rPr lang="en-GB" dirty="0">
                <a:latin typeface="Roboto"/>
                <a:ea typeface="Roboto"/>
                <a:cs typeface="Roboto"/>
              </a:rPr>
              <a:t>Welcome.</a:t>
            </a:r>
          </a:p>
        </p:txBody>
      </p:sp>
      <p:sp>
        <p:nvSpPr>
          <p:cNvPr id="5" name="Text Placeholder 4">
            <a:extLst>
              <a:ext uri="{FF2B5EF4-FFF2-40B4-BE49-F238E27FC236}">
                <a16:creationId xmlns:a16="http://schemas.microsoft.com/office/drawing/2014/main" id="{BB14D808-F1C2-44AF-270D-EEF9B84355B6}"/>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3907552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179ACA-3D81-2A9C-CBC1-3880F2CB4301}"/>
              </a:ext>
            </a:extLst>
          </p:cNvPr>
          <p:cNvSpPr>
            <a:spLocks noGrp="1"/>
          </p:cNvSpPr>
          <p:nvPr>
            <p:ph type="body" sz="quarter" idx="10"/>
          </p:nvPr>
        </p:nvSpPr>
        <p:spPr/>
        <p:txBody>
          <a:bodyPr/>
          <a:lstStyle/>
          <a:p>
            <a:r>
              <a:rPr lang="en-GB" dirty="0"/>
              <a:t>Public </a:t>
            </a:r>
          </a:p>
        </p:txBody>
      </p:sp>
      <p:grpSp>
        <p:nvGrpSpPr>
          <p:cNvPr id="6" name="Group 5">
            <a:extLst>
              <a:ext uri="{FF2B5EF4-FFF2-40B4-BE49-F238E27FC236}">
                <a16:creationId xmlns:a16="http://schemas.microsoft.com/office/drawing/2014/main" id="{AFCC2440-9F41-1245-FB36-3559B68F5076}"/>
              </a:ext>
            </a:extLst>
          </p:cNvPr>
          <p:cNvGrpSpPr/>
          <p:nvPr/>
        </p:nvGrpSpPr>
        <p:grpSpPr>
          <a:xfrm>
            <a:off x="4564141" y="3724650"/>
            <a:ext cx="25711199" cy="14431588"/>
            <a:chOff x="4564141" y="3724650"/>
            <a:chExt cx="25711199" cy="14431588"/>
          </a:xfrm>
        </p:grpSpPr>
        <p:grpSp>
          <p:nvGrpSpPr>
            <p:cNvPr id="9" name="Group 8">
              <a:extLst>
                <a:ext uri="{FF2B5EF4-FFF2-40B4-BE49-F238E27FC236}">
                  <a16:creationId xmlns:a16="http://schemas.microsoft.com/office/drawing/2014/main" id="{344DDA37-EDF6-E83D-3BDD-727EE4EC0E59}"/>
                </a:ext>
              </a:extLst>
            </p:cNvPr>
            <p:cNvGrpSpPr/>
            <p:nvPr/>
          </p:nvGrpSpPr>
          <p:grpSpPr>
            <a:xfrm>
              <a:off x="7287904" y="5983900"/>
              <a:ext cx="18900511" cy="12172338"/>
              <a:chOff x="1999589" y="1415128"/>
              <a:chExt cx="8305141" cy="5490311"/>
            </a:xfrm>
          </p:grpSpPr>
          <p:pic>
            <p:nvPicPr>
              <p:cNvPr id="10" name="Picture 9" descr="A screenshot of a computer&#10;&#10;AI-generated content may be incorrect.">
                <a:extLst>
                  <a:ext uri="{FF2B5EF4-FFF2-40B4-BE49-F238E27FC236}">
                    <a16:creationId xmlns:a16="http://schemas.microsoft.com/office/drawing/2014/main" id="{320F72EF-1B58-807B-3D97-9C27F94DD9CA}"/>
                  </a:ext>
                </a:extLst>
              </p:cNvPr>
              <p:cNvPicPr>
                <a:picLocks noChangeAspect="1"/>
              </p:cNvPicPr>
              <p:nvPr/>
            </p:nvPicPr>
            <p:blipFill>
              <a:blip r:embed="rId2"/>
              <a:stretch>
                <a:fillRect/>
              </a:stretch>
            </p:blipFill>
            <p:spPr>
              <a:xfrm>
                <a:off x="1999589" y="1415128"/>
                <a:ext cx="8305141" cy="5490311"/>
              </a:xfrm>
              <a:prstGeom prst="rect">
                <a:avLst/>
              </a:prstGeom>
            </p:spPr>
          </p:pic>
          <p:sp>
            <p:nvSpPr>
              <p:cNvPr id="12" name="Rectangle 11">
                <a:extLst>
                  <a:ext uri="{FF2B5EF4-FFF2-40B4-BE49-F238E27FC236}">
                    <a16:creationId xmlns:a16="http://schemas.microsoft.com/office/drawing/2014/main" id="{1356D906-A404-91D8-9B26-7EEE5DAF1D17}"/>
                  </a:ext>
                </a:extLst>
              </p:cNvPr>
              <p:cNvSpPr/>
              <p:nvPr/>
            </p:nvSpPr>
            <p:spPr>
              <a:xfrm>
                <a:off x="2258729" y="3360103"/>
                <a:ext cx="2570922" cy="954156"/>
              </a:xfrm>
              <a:prstGeom prst="rect">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a:endParaRPr lang="en-GB" dirty="0">
                  <a:solidFill>
                    <a:srgbClr val="FFFFFF"/>
                  </a:solidFill>
                  <a:latin typeface="Calibri" panose="020F0502020204030204"/>
                </a:endParaRPr>
              </a:p>
            </p:txBody>
          </p:sp>
        </p:grpSp>
        <p:pic>
          <p:nvPicPr>
            <p:cNvPr id="13" name="Picture 12">
              <a:extLst>
                <a:ext uri="{FF2B5EF4-FFF2-40B4-BE49-F238E27FC236}">
                  <a16:creationId xmlns:a16="http://schemas.microsoft.com/office/drawing/2014/main" id="{479C98DE-4034-1E3A-F990-0F2157C844CC}"/>
                </a:ext>
              </a:extLst>
            </p:cNvPr>
            <p:cNvPicPr>
              <a:picLocks noChangeAspect="1"/>
            </p:cNvPicPr>
            <p:nvPr/>
          </p:nvPicPr>
          <p:blipFill>
            <a:blip r:embed="rId3"/>
            <a:stretch>
              <a:fillRect/>
            </a:stretch>
          </p:blipFill>
          <p:spPr>
            <a:xfrm>
              <a:off x="4564141" y="3724650"/>
              <a:ext cx="25711199" cy="2544745"/>
            </a:xfrm>
            <a:prstGeom prst="rect">
              <a:avLst/>
            </a:prstGeom>
          </p:spPr>
        </p:pic>
      </p:grpSp>
      <p:sp>
        <p:nvSpPr>
          <p:cNvPr id="14" name="Title 4">
            <a:extLst>
              <a:ext uri="{FF2B5EF4-FFF2-40B4-BE49-F238E27FC236}">
                <a16:creationId xmlns:a16="http://schemas.microsoft.com/office/drawing/2014/main" id="{5F0CB6D6-1E8B-2D8D-747F-0F464BC1B6D2}"/>
              </a:ext>
            </a:extLst>
          </p:cNvPr>
          <p:cNvSpPr txBox="1">
            <a:spLocks/>
          </p:cNvSpPr>
          <p:nvPr/>
        </p:nvSpPr>
        <p:spPr>
          <a:xfrm>
            <a:off x="1536447" y="790575"/>
            <a:ext cx="24384000" cy="2259250"/>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pPr defTabSz="2438460">
              <a:defRPr/>
            </a:pPr>
            <a:r>
              <a:rPr lang="en-GB" dirty="0">
                <a:solidFill>
                  <a:schemeClr val="accent5"/>
                </a:solidFill>
                <a:latin typeface="Apricus Black" pitchFamily="50" charset="0"/>
              </a:rPr>
              <a:t>Build</a:t>
            </a:r>
            <a:r>
              <a:rPr lang="en-GB" dirty="0">
                <a:latin typeface="Apricus Black" pitchFamily="50" charset="0"/>
              </a:rPr>
              <a:t> your profile. </a:t>
            </a:r>
            <a:r>
              <a:rPr lang="en-GB" dirty="0">
                <a:solidFill>
                  <a:schemeClr val="accent5"/>
                </a:solidFill>
                <a:latin typeface="Apricus Black" pitchFamily="50" charset="0"/>
              </a:rPr>
              <a:t>Favourite</a:t>
            </a:r>
            <a:r>
              <a:rPr lang="en-GB" dirty="0">
                <a:latin typeface="Apricus Black" pitchFamily="50" charset="0"/>
              </a:rPr>
              <a:t> as you go. </a:t>
            </a:r>
          </a:p>
        </p:txBody>
      </p:sp>
    </p:spTree>
    <p:extLst>
      <p:ext uri="{BB962C8B-B14F-4D97-AF65-F5344CB8AC3E}">
        <p14:creationId xmlns:p14="http://schemas.microsoft.com/office/powerpoint/2010/main" val="2248890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406D-B385-7457-8980-CDDF6277676B}"/>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218FA56B-3B45-8156-3124-1F170D9CE220}"/>
              </a:ext>
            </a:extLst>
          </p:cNvPr>
          <p:cNvSpPr>
            <a:spLocks noGrp="1"/>
          </p:cNvSpPr>
          <p:nvPr>
            <p:ph type="body" sz="quarter" idx="10"/>
          </p:nvPr>
        </p:nvSpPr>
        <p:spPr/>
        <p:txBody>
          <a:bodyPr/>
          <a:lstStyle/>
          <a:p>
            <a:endParaRPr lang="en-GB"/>
          </a:p>
        </p:txBody>
      </p:sp>
      <p:pic>
        <p:nvPicPr>
          <p:cNvPr id="5" name="Picture 4">
            <a:extLst>
              <a:ext uri="{FF2B5EF4-FFF2-40B4-BE49-F238E27FC236}">
                <a16:creationId xmlns:a16="http://schemas.microsoft.com/office/drawing/2014/main" id="{D75ADE6F-8B81-08D9-3108-0998BE484038}"/>
              </a:ext>
            </a:extLst>
          </p:cNvPr>
          <p:cNvPicPr>
            <a:picLocks noChangeAspect="1"/>
          </p:cNvPicPr>
          <p:nvPr/>
        </p:nvPicPr>
        <p:blipFill>
          <a:blip r:embed="rId3"/>
          <a:stretch>
            <a:fillRect/>
          </a:stretch>
        </p:blipFill>
        <p:spPr>
          <a:xfrm>
            <a:off x="6624" y="0"/>
            <a:ext cx="32498752" cy="18288000"/>
          </a:xfrm>
          <a:prstGeom prst="rect">
            <a:avLst/>
          </a:prstGeom>
        </p:spPr>
      </p:pic>
      <p:sp>
        <p:nvSpPr>
          <p:cNvPr id="6" name="Rectangle 5">
            <a:extLst>
              <a:ext uri="{FF2B5EF4-FFF2-40B4-BE49-F238E27FC236}">
                <a16:creationId xmlns:a16="http://schemas.microsoft.com/office/drawing/2014/main" id="{BFF0BE38-BAA5-0B6F-F187-39DF44826ECF}"/>
              </a:ext>
            </a:extLst>
          </p:cNvPr>
          <p:cNvSpPr/>
          <p:nvPr/>
        </p:nvSpPr>
        <p:spPr>
          <a:xfrm>
            <a:off x="809625" y="11732588"/>
            <a:ext cx="4561923" cy="989496"/>
          </a:xfrm>
          <a:prstGeom prst="rect">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a:endParaRPr lang="en-GB">
              <a:solidFill>
                <a:srgbClr val="FFFFFF"/>
              </a:solidFill>
              <a:latin typeface="Calibri" panose="020F0502020204030204"/>
            </a:endParaRPr>
          </a:p>
        </p:txBody>
      </p:sp>
    </p:spTree>
    <p:extLst>
      <p:ext uri="{BB962C8B-B14F-4D97-AF65-F5344CB8AC3E}">
        <p14:creationId xmlns:p14="http://schemas.microsoft.com/office/powerpoint/2010/main" val="2876271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2F3AE9-614E-DFD2-492A-2129F98E5E10}"/>
              </a:ext>
            </a:extLst>
          </p:cNvPr>
          <p:cNvSpPr>
            <a:spLocks noGrp="1"/>
          </p:cNvSpPr>
          <p:nvPr>
            <p:ph type="title"/>
          </p:nvPr>
        </p:nvSpPr>
        <p:spPr/>
        <p:txBody>
          <a:bodyPr/>
          <a:lstStyle/>
          <a:p>
            <a:r>
              <a:rPr lang="en-GB"/>
              <a:t>Tools for </a:t>
            </a:r>
            <a:r>
              <a:rPr lang="en-GB">
                <a:solidFill>
                  <a:srgbClr val="E5087E"/>
                </a:solidFill>
              </a:rPr>
              <a:t>success</a:t>
            </a:r>
            <a:br>
              <a:rPr lang="en-GB">
                <a:solidFill>
                  <a:srgbClr val="57BF93"/>
                </a:solidFill>
              </a:rPr>
            </a:br>
            <a:endParaRPr lang="en-GB">
              <a:solidFill>
                <a:srgbClr val="57BF93"/>
              </a:solidFill>
            </a:endParaRPr>
          </a:p>
        </p:txBody>
      </p:sp>
      <p:sp>
        <p:nvSpPr>
          <p:cNvPr id="8" name="Text Placeholder 7">
            <a:extLst>
              <a:ext uri="{FF2B5EF4-FFF2-40B4-BE49-F238E27FC236}">
                <a16:creationId xmlns:a16="http://schemas.microsoft.com/office/drawing/2014/main" id="{741F1A71-DA36-5DC9-93BA-D339A2B22A8A}"/>
              </a:ext>
            </a:extLst>
          </p:cNvPr>
          <p:cNvSpPr>
            <a:spLocks noGrp="1"/>
          </p:cNvSpPr>
          <p:nvPr>
            <p:ph type="body" sz="quarter" idx="10"/>
          </p:nvPr>
        </p:nvSpPr>
        <p:spPr/>
        <p:txBody>
          <a:bodyPr/>
          <a:lstStyle/>
          <a:p>
            <a:r>
              <a:rPr lang="en-GB"/>
              <a:t>Public</a:t>
            </a:r>
          </a:p>
        </p:txBody>
      </p:sp>
      <p:sp>
        <p:nvSpPr>
          <p:cNvPr id="7" name="Subtitle 6">
            <a:extLst>
              <a:ext uri="{FF2B5EF4-FFF2-40B4-BE49-F238E27FC236}">
                <a16:creationId xmlns:a16="http://schemas.microsoft.com/office/drawing/2014/main" id="{2305D1B8-6F35-9A0A-31AB-C857B9A5B244}"/>
              </a:ext>
            </a:extLst>
          </p:cNvPr>
          <p:cNvSpPr>
            <a:spLocks noGrp="1"/>
          </p:cNvSpPr>
          <p:nvPr>
            <p:ph type="subTitle" idx="4294967295"/>
          </p:nvPr>
        </p:nvSpPr>
        <p:spPr>
          <a:xfrm>
            <a:off x="1545605" y="5190239"/>
            <a:ext cx="13225463" cy="10628312"/>
          </a:xfrm>
        </p:spPr>
        <p:txBody>
          <a:bodyPr/>
          <a:lstStyle/>
          <a:p>
            <a:pPr marL="685800" indent="-685800">
              <a:lnSpc>
                <a:spcPct val="100000"/>
              </a:lnSpc>
              <a:spcBef>
                <a:spcPts val="0"/>
              </a:spcBef>
              <a:buClr>
                <a:srgbClr val="E5087E"/>
              </a:buClr>
              <a:buFont typeface="Wingdings" panose="05000000000000000000" pitchFamily="2" charset="2"/>
              <a:buChar char="§"/>
            </a:pPr>
            <a:r>
              <a:rPr lang="en-GB" sz="5400" kern="100">
                <a:solidFill>
                  <a:schemeClr val="bg1"/>
                </a:solidFill>
                <a:effectLst/>
                <a:latin typeface="Roboto Light "/>
              </a:rPr>
              <a:t>Explore the Careers Quiz, What to Study Next, Subject Spotlights and Virtual Work Experiences for </a:t>
            </a:r>
            <a:r>
              <a:rPr lang="en-GB" sz="5400" b="1" kern="100">
                <a:solidFill>
                  <a:schemeClr val="bg1"/>
                </a:solidFill>
                <a:effectLst/>
                <a:latin typeface="Roboto Light "/>
              </a:rPr>
              <a:t>c</a:t>
            </a:r>
            <a:r>
              <a:rPr lang="en-GB" sz="5400" b="1" kern="100">
                <a:solidFill>
                  <a:schemeClr val="bg1"/>
                </a:solidFill>
                <a:latin typeface="Roboto Light "/>
              </a:rPr>
              <a:t>areer and course inspiration.</a:t>
            </a:r>
          </a:p>
          <a:p>
            <a:pPr marL="685800" indent="-685800">
              <a:lnSpc>
                <a:spcPct val="100000"/>
              </a:lnSpc>
              <a:spcBef>
                <a:spcPts val="0"/>
              </a:spcBef>
              <a:buClr>
                <a:srgbClr val="E5087E"/>
              </a:buClr>
              <a:buFont typeface="Wingdings" panose="05000000000000000000" pitchFamily="2" charset="2"/>
              <a:buChar char="§"/>
            </a:pPr>
            <a:endParaRPr lang="en-GB" sz="5400" b="1" kern="100">
              <a:solidFill>
                <a:schemeClr val="bg1"/>
              </a:solidFill>
              <a:latin typeface="Roboto Light "/>
            </a:endParaRPr>
          </a:p>
          <a:p>
            <a:pPr marL="685800" indent="-685800">
              <a:lnSpc>
                <a:spcPct val="100000"/>
              </a:lnSpc>
              <a:spcBef>
                <a:spcPts val="0"/>
              </a:spcBef>
              <a:buClr>
                <a:srgbClr val="E5087E"/>
              </a:buClr>
              <a:buFont typeface="Wingdings" panose="05000000000000000000" pitchFamily="2" charset="2"/>
              <a:buChar char="§"/>
            </a:pPr>
            <a:r>
              <a:rPr lang="en-GB" sz="5400" kern="100">
                <a:solidFill>
                  <a:schemeClr val="bg1"/>
                </a:solidFill>
                <a:effectLst/>
                <a:latin typeface="Roboto Light "/>
              </a:rPr>
              <a:t>Use the Tariff Calculator, Personal Statement Builder, and CV Builder to stay on track and </a:t>
            </a:r>
            <a:r>
              <a:rPr lang="en-GB" sz="5400" b="1" kern="100">
                <a:solidFill>
                  <a:schemeClr val="bg1"/>
                </a:solidFill>
                <a:effectLst/>
                <a:latin typeface="Roboto Light "/>
              </a:rPr>
              <a:t>p</a:t>
            </a:r>
            <a:r>
              <a:rPr lang="en-GB" sz="5400" b="1" kern="100">
                <a:solidFill>
                  <a:schemeClr val="bg1"/>
                </a:solidFill>
                <a:latin typeface="Roboto Light "/>
              </a:rPr>
              <a:t>lan your path.</a:t>
            </a:r>
          </a:p>
          <a:p>
            <a:pPr marL="685800" indent="-685800">
              <a:lnSpc>
                <a:spcPct val="100000"/>
              </a:lnSpc>
              <a:spcBef>
                <a:spcPts val="0"/>
              </a:spcBef>
              <a:buClr>
                <a:srgbClr val="E5087E"/>
              </a:buClr>
              <a:buFont typeface="Wingdings" panose="05000000000000000000" pitchFamily="2" charset="2"/>
              <a:buChar char="§"/>
            </a:pPr>
            <a:endParaRPr lang="en-GB" sz="5400" b="1" kern="100">
              <a:solidFill>
                <a:schemeClr val="bg1"/>
              </a:solidFill>
              <a:latin typeface="Roboto Light "/>
            </a:endParaRPr>
          </a:p>
          <a:p>
            <a:pPr marL="685800" indent="-685800">
              <a:lnSpc>
                <a:spcPct val="100000"/>
              </a:lnSpc>
              <a:spcBef>
                <a:spcPts val="0"/>
              </a:spcBef>
              <a:buClr>
                <a:srgbClr val="E5087E"/>
              </a:buClr>
              <a:buFont typeface="Wingdings" panose="05000000000000000000" pitchFamily="2" charset="2"/>
              <a:buChar char="§"/>
            </a:pPr>
            <a:r>
              <a:rPr lang="en-GB" sz="5400" kern="100">
                <a:solidFill>
                  <a:schemeClr val="bg1"/>
                </a:solidFill>
                <a:effectLst/>
                <a:latin typeface="Roboto Light "/>
              </a:rPr>
              <a:t>Search for events, open days, videos to get expert help and </a:t>
            </a:r>
            <a:r>
              <a:rPr lang="en-GB" sz="5400" b="1" kern="100">
                <a:solidFill>
                  <a:schemeClr val="bg1"/>
                </a:solidFill>
                <a:effectLst/>
                <a:latin typeface="Roboto Light "/>
              </a:rPr>
              <a:t>questions answered.</a:t>
            </a:r>
            <a:endParaRPr lang="en-GB" sz="5400" kern="100">
              <a:solidFill>
                <a:schemeClr val="bg1"/>
              </a:solidFill>
              <a:effectLst/>
              <a:latin typeface="Roboto Light "/>
            </a:endParaRPr>
          </a:p>
          <a:p>
            <a:pPr marL="857250" indent="-857250">
              <a:buClr>
                <a:srgbClr val="E5087E"/>
              </a:buClr>
              <a:buFont typeface="Wingdings" panose="05000000000000000000" pitchFamily="2" charset="2"/>
              <a:buChar char="§"/>
            </a:pPr>
            <a:endParaRPr lang="en-GB">
              <a:solidFill>
                <a:schemeClr val="bg1"/>
              </a:solidFill>
              <a:latin typeface="Roboto Light "/>
            </a:endParaRPr>
          </a:p>
        </p:txBody>
      </p:sp>
      <p:pic>
        <p:nvPicPr>
          <p:cNvPr id="4" name="Picture 3">
            <a:extLst>
              <a:ext uri="{FF2B5EF4-FFF2-40B4-BE49-F238E27FC236}">
                <a16:creationId xmlns:a16="http://schemas.microsoft.com/office/drawing/2014/main" id="{E0525C6A-CDDC-9494-2C1D-A7C1A2DE7564}"/>
              </a:ext>
            </a:extLst>
          </p:cNvPr>
          <p:cNvPicPr>
            <a:picLocks noGrp="1" noRot="1" noChangeAspect="1" noMove="1" noResize="1" noEditPoints="1" noAdjustHandles="1" noChangeArrowheads="1" noChangeShapeType="1" noCrop="1"/>
          </p:cNvPicPr>
          <p:nvPr/>
        </p:nvPicPr>
        <p:blipFill>
          <a:blip r:embed="rId4"/>
          <a:stretch>
            <a:fillRect/>
          </a:stretch>
        </p:blipFill>
        <p:spPr>
          <a:xfrm>
            <a:off x="16256000" y="0"/>
            <a:ext cx="16256000" cy="18319942"/>
          </a:xfrm>
          <a:prstGeom prst="rect">
            <a:avLst/>
          </a:prstGeom>
        </p:spPr>
      </p:pic>
    </p:spTree>
    <p:custDataLst>
      <p:tags r:id="rId1"/>
    </p:custDataLst>
    <p:extLst>
      <p:ext uri="{BB962C8B-B14F-4D97-AF65-F5344CB8AC3E}">
        <p14:creationId xmlns:p14="http://schemas.microsoft.com/office/powerpoint/2010/main" val="405600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72F34-7A61-322C-EB30-4B8C8CFDDCA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012C334-0A96-ED97-1168-A00884E8D88B}"/>
              </a:ext>
            </a:extLst>
          </p:cNvPr>
          <p:cNvSpPr>
            <a:spLocks noGrp="1"/>
          </p:cNvSpPr>
          <p:nvPr>
            <p:ph type="title"/>
          </p:nvPr>
        </p:nvSpPr>
        <p:spPr/>
        <p:txBody>
          <a:bodyPr/>
          <a:lstStyle/>
          <a:p>
            <a:r>
              <a:rPr lang="en-GB"/>
              <a:t>Options </a:t>
            </a:r>
            <a:r>
              <a:rPr lang="en-GB">
                <a:solidFill>
                  <a:srgbClr val="E5087E"/>
                </a:solidFill>
              </a:rPr>
              <a:t>side by side</a:t>
            </a:r>
            <a:br>
              <a:rPr lang="en-GB">
                <a:solidFill>
                  <a:srgbClr val="57BF93"/>
                </a:solidFill>
              </a:rPr>
            </a:br>
            <a:endParaRPr lang="en-GB">
              <a:solidFill>
                <a:srgbClr val="57BF93"/>
              </a:solidFill>
            </a:endParaRPr>
          </a:p>
        </p:txBody>
      </p:sp>
      <p:sp>
        <p:nvSpPr>
          <p:cNvPr id="8" name="Text Placeholder 7">
            <a:extLst>
              <a:ext uri="{FF2B5EF4-FFF2-40B4-BE49-F238E27FC236}">
                <a16:creationId xmlns:a16="http://schemas.microsoft.com/office/drawing/2014/main" id="{B6AC6025-79CC-401E-2878-7E98D29471AA}"/>
              </a:ext>
            </a:extLst>
          </p:cNvPr>
          <p:cNvSpPr>
            <a:spLocks noGrp="1"/>
          </p:cNvSpPr>
          <p:nvPr>
            <p:ph type="body" sz="quarter" idx="10"/>
          </p:nvPr>
        </p:nvSpPr>
        <p:spPr/>
        <p:txBody>
          <a:bodyPr/>
          <a:lstStyle/>
          <a:p>
            <a:r>
              <a:rPr lang="en-GB"/>
              <a:t>Public</a:t>
            </a:r>
          </a:p>
        </p:txBody>
      </p:sp>
      <p:sp>
        <p:nvSpPr>
          <p:cNvPr id="7" name="Subtitle 6">
            <a:extLst>
              <a:ext uri="{FF2B5EF4-FFF2-40B4-BE49-F238E27FC236}">
                <a16:creationId xmlns:a16="http://schemas.microsoft.com/office/drawing/2014/main" id="{E3F640D3-CCCE-02A5-47AE-AA5D93586EFC}"/>
              </a:ext>
            </a:extLst>
          </p:cNvPr>
          <p:cNvSpPr>
            <a:spLocks noGrp="1"/>
          </p:cNvSpPr>
          <p:nvPr>
            <p:ph type="subTitle" idx="4294967295"/>
          </p:nvPr>
        </p:nvSpPr>
        <p:spPr>
          <a:xfrm>
            <a:off x="1828800" y="5971222"/>
            <a:ext cx="13225463" cy="9973059"/>
          </a:xfrm>
        </p:spPr>
        <p:txBody>
          <a:bodyPr>
            <a:normAutofit/>
          </a:bodyPr>
          <a:lstStyle/>
          <a:p>
            <a:pPr marL="0" indent="0">
              <a:buNone/>
            </a:pPr>
            <a:r>
              <a:rPr lang="en-GB" sz="7000">
                <a:solidFill>
                  <a:schemeClr val="bg1"/>
                </a:solidFill>
                <a:latin typeface="Roboto Light "/>
              </a:rPr>
              <a:t>Compare all your options side-by-side. Take a closer look at apprenticeships, courses, and job opportunities - all in one place. </a:t>
            </a:r>
          </a:p>
          <a:p>
            <a:endParaRPr lang="en-GB" sz="7000">
              <a:solidFill>
                <a:schemeClr val="bg1"/>
              </a:solidFill>
              <a:latin typeface="Roboto Light "/>
            </a:endParaRPr>
          </a:p>
          <a:p>
            <a:pPr marL="0" indent="0">
              <a:buNone/>
            </a:pPr>
            <a:r>
              <a:rPr lang="en-GB" sz="7000">
                <a:solidFill>
                  <a:schemeClr val="bg1"/>
                </a:solidFill>
                <a:latin typeface="Roboto Light "/>
              </a:rPr>
              <a:t>Build your personalised UCAS Hub profile and find your best fit!</a:t>
            </a:r>
          </a:p>
          <a:p>
            <a:pPr marL="685800" indent="-685800">
              <a:buClr>
                <a:srgbClr val="57BF93"/>
              </a:buClr>
              <a:buFont typeface="Wingdings" panose="05000000000000000000" pitchFamily="2" charset="2"/>
              <a:buChar char="§"/>
            </a:pPr>
            <a:endParaRPr lang="en-GB" sz="3600">
              <a:solidFill>
                <a:schemeClr val="bg1"/>
              </a:solidFill>
              <a:latin typeface="Roboto Light "/>
            </a:endParaRPr>
          </a:p>
        </p:txBody>
      </p:sp>
      <p:pic>
        <p:nvPicPr>
          <p:cNvPr id="3" name="Picture 2" descr="A screenshot of a web page&#10;&#10;AI-generated content may be incorrect.">
            <a:extLst>
              <a:ext uri="{FF2B5EF4-FFF2-40B4-BE49-F238E27FC236}">
                <a16:creationId xmlns:a16="http://schemas.microsoft.com/office/drawing/2014/main" id="{9273866A-DCBE-1992-B274-9F0C1D117F35}"/>
              </a:ext>
            </a:extLst>
          </p:cNvPr>
          <p:cNvPicPr>
            <a:picLocks noGrp="1" noRot="1" noChangeAspect="1" noMove="1" noResize="1" noEditPoints="1" noAdjustHandles="1" noChangeArrowheads="1" noChangeShapeType="1" noCrop="1"/>
          </p:cNvPicPr>
          <p:nvPr/>
        </p:nvPicPr>
        <p:blipFill>
          <a:blip r:embed="rId4"/>
          <a:stretch>
            <a:fillRect/>
          </a:stretch>
        </p:blipFill>
        <p:spPr>
          <a:xfrm>
            <a:off x="17395392" y="1"/>
            <a:ext cx="15228915" cy="18288000"/>
          </a:xfrm>
          <a:prstGeom prst="rect">
            <a:avLst/>
          </a:prstGeom>
        </p:spPr>
      </p:pic>
    </p:spTree>
    <p:custDataLst>
      <p:tags r:id="rId1"/>
    </p:custDataLst>
    <p:extLst>
      <p:ext uri="{BB962C8B-B14F-4D97-AF65-F5344CB8AC3E}">
        <p14:creationId xmlns:p14="http://schemas.microsoft.com/office/powerpoint/2010/main" val="2951104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410B4-A398-BF49-3667-A9F4E97DFBF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CA614BC-71AB-DB61-31B8-A09EB271EAAC}"/>
              </a:ext>
            </a:extLst>
          </p:cNvPr>
          <p:cNvSpPr>
            <a:spLocks noGrp="1"/>
          </p:cNvSpPr>
          <p:nvPr>
            <p:ph type="body" sz="quarter" idx="10"/>
          </p:nvPr>
        </p:nvSpPr>
        <p:spPr/>
        <p:txBody>
          <a:bodyPr/>
          <a:lstStyle/>
          <a:p>
            <a:r>
              <a:rPr lang="en-GB"/>
              <a:t>Public</a:t>
            </a:r>
          </a:p>
        </p:txBody>
      </p:sp>
      <p:sp>
        <p:nvSpPr>
          <p:cNvPr id="4" name="Title 4">
            <a:extLst>
              <a:ext uri="{FF2B5EF4-FFF2-40B4-BE49-F238E27FC236}">
                <a16:creationId xmlns:a16="http://schemas.microsoft.com/office/drawing/2014/main" id="{60BD96D8-0080-E868-1383-33E38C76CA8E}"/>
              </a:ext>
            </a:extLst>
          </p:cNvPr>
          <p:cNvSpPr txBox="1">
            <a:spLocks/>
          </p:cNvSpPr>
          <p:nvPr/>
        </p:nvSpPr>
        <p:spPr>
          <a:xfrm>
            <a:off x="1779890" y="1156966"/>
            <a:ext cx="24384000" cy="2064769"/>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r>
              <a:rPr lang="en-GB" dirty="0">
                <a:solidFill>
                  <a:schemeClr val="accent5"/>
                </a:solidFill>
              </a:rPr>
              <a:t>Subject</a:t>
            </a:r>
            <a:r>
              <a:rPr lang="en-GB" dirty="0">
                <a:solidFill>
                  <a:schemeClr val="tx1"/>
                </a:solidFill>
              </a:rPr>
              <a:t> spotlights</a:t>
            </a:r>
          </a:p>
        </p:txBody>
      </p:sp>
      <p:pic>
        <p:nvPicPr>
          <p:cNvPr id="3" name="Picture 2" descr="A screenshot of a computer&#10;&#10;AI-generated content may be incorrect.">
            <a:extLst>
              <a:ext uri="{FF2B5EF4-FFF2-40B4-BE49-F238E27FC236}">
                <a16:creationId xmlns:a16="http://schemas.microsoft.com/office/drawing/2014/main" id="{55017DF3-56BC-8516-D0A2-AE316BB40F07}"/>
              </a:ext>
            </a:extLst>
          </p:cNvPr>
          <p:cNvPicPr>
            <a:picLocks noChangeAspect="1"/>
          </p:cNvPicPr>
          <p:nvPr/>
        </p:nvPicPr>
        <p:blipFill>
          <a:blip r:embed="rId4"/>
          <a:stretch>
            <a:fillRect/>
          </a:stretch>
        </p:blipFill>
        <p:spPr>
          <a:xfrm>
            <a:off x="3077810" y="3398846"/>
            <a:ext cx="26356379" cy="14258917"/>
          </a:xfrm>
          <a:prstGeom prst="rect">
            <a:avLst/>
          </a:prstGeom>
        </p:spPr>
      </p:pic>
    </p:spTree>
    <p:custDataLst>
      <p:tags r:id="rId1"/>
    </p:custDataLst>
    <p:extLst>
      <p:ext uri="{BB962C8B-B14F-4D97-AF65-F5344CB8AC3E}">
        <p14:creationId xmlns:p14="http://schemas.microsoft.com/office/powerpoint/2010/main" val="242938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6D06-1ADC-5D52-7078-2420C4976F6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E7ED4FD-D017-CC55-F903-B5A5222C74DA}"/>
              </a:ext>
            </a:extLst>
          </p:cNvPr>
          <p:cNvSpPr>
            <a:spLocks noGrp="1"/>
          </p:cNvSpPr>
          <p:nvPr>
            <p:ph type="body" sz="quarter" idx="10"/>
          </p:nvPr>
        </p:nvSpPr>
        <p:spPr/>
        <p:txBody>
          <a:bodyPr/>
          <a:lstStyle/>
          <a:p>
            <a:r>
              <a:rPr lang="en-GB"/>
              <a:t>Public</a:t>
            </a:r>
          </a:p>
        </p:txBody>
      </p:sp>
      <p:sp>
        <p:nvSpPr>
          <p:cNvPr id="4" name="Title 4">
            <a:extLst>
              <a:ext uri="{FF2B5EF4-FFF2-40B4-BE49-F238E27FC236}">
                <a16:creationId xmlns:a16="http://schemas.microsoft.com/office/drawing/2014/main" id="{4AC66C60-8594-F5F2-6B68-BAEFB8497BF7}"/>
              </a:ext>
            </a:extLst>
          </p:cNvPr>
          <p:cNvSpPr txBox="1">
            <a:spLocks/>
          </p:cNvSpPr>
          <p:nvPr/>
        </p:nvSpPr>
        <p:spPr>
          <a:xfrm>
            <a:off x="1779890" y="946272"/>
            <a:ext cx="24384000" cy="2064769"/>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r>
              <a:rPr lang="en-GB" dirty="0">
                <a:solidFill>
                  <a:schemeClr val="accent5"/>
                </a:solidFill>
              </a:rPr>
              <a:t>Virtual</a:t>
            </a:r>
            <a:r>
              <a:rPr lang="en-GB" dirty="0">
                <a:solidFill>
                  <a:schemeClr val="tx1"/>
                </a:solidFill>
              </a:rPr>
              <a:t> work experience</a:t>
            </a:r>
          </a:p>
        </p:txBody>
      </p:sp>
      <p:pic>
        <p:nvPicPr>
          <p:cNvPr id="5" name="Picture 4" descr="A screenshot of a computer&#10;&#10;AI-generated content may be incorrect.">
            <a:extLst>
              <a:ext uri="{FF2B5EF4-FFF2-40B4-BE49-F238E27FC236}">
                <a16:creationId xmlns:a16="http://schemas.microsoft.com/office/drawing/2014/main" id="{874AE83C-5BC7-8254-94CA-B0C9FEA330F8}"/>
              </a:ext>
            </a:extLst>
          </p:cNvPr>
          <p:cNvPicPr>
            <a:picLocks noChangeAspect="1"/>
          </p:cNvPicPr>
          <p:nvPr/>
        </p:nvPicPr>
        <p:blipFill>
          <a:blip r:embed="rId4"/>
          <a:stretch>
            <a:fillRect/>
          </a:stretch>
        </p:blipFill>
        <p:spPr>
          <a:xfrm>
            <a:off x="4054188" y="3124901"/>
            <a:ext cx="24840852" cy="14532862"/>
          </a:xfrm>
          <a:prstGeom prst="rect">
            <a:avLst/>
          </a:prstGeom>
        </p:spPr>
      </p:pic>
    </p:spTree>
    <p:custDataLst>
      <p:tags r:id="rId1"/>
    </p:custDataLst>
    <p:extLst>
      <p:ext uri="{BB962C8B-B14F-4D97-AF65-F5344CB8AC3E}">
        <p14:creationId xmlns:p14="http://schemas.microsoft.com/office/powerpoint/2010/main" val="489879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556A8-56DE-85E8-FABC-7236D8A9BB6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1BD69B7-6766-2054-331D-472956A1E3DC}"/>
              </a:ext>
            </a:extLst>
          </p:cNvPr>
          <p:cNvSpPr>
            <a:spLocks noGrp="1"/>
          </p:cNvSpPr>
          <p:nvPr>
            <p:ph type="body" sz="quarter" idx="10"/>
          </p:nvPr>
        </p:nvSpPr>
        <p:spPr/>
        <p:txBody>
          <a:bodyPr/>
          <a:lstStyle/>
          <a:p>
            <a:r>
              <a:rPr lang="en-GB"/>
              <a:t>Public</a:t>
            </a:r>
          </a:p>
        </p:txBody>
      </p:sp>
      <p:sp>
        <p:nvSpPr>
          <p:cNvPr id="4" name="Title 4">
            <a:extLst>
              <a:ext uri="{FF2B5EF4-FFF2-40B4-BE49-F238E27FC236}">
                <a16:creationId xmlns:a16="http://schemas.microsoft.com/office/drawing/2014/main" id="{0BB2EF66-7C6B-94B2-DA47-B0609748EA22}"/>
              </a:ext>
            </a:extLst>
          </p:cNvPr>
          <p:cNvSpPr txBox="1">
            <a:spLocks/>
          </p:cNvSpPr>
          <p:nvPr/>
        </p:nvSpPr>
        <p:spPr>
          <a:xfrm>
            <a:off x="1779890" y="946272"/>
            <a:ext cx="24384000" cy="2064769"/>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r>
              <a:rPr lang="en-GB" dirty="0">
                <a:solidFill>
                  <a:schemeClr val="accent5"/>
                </a:solidFill>
              </a:rPr>
              <a:t>Chat</a:t>
            </a:r>
            <a:r>
              <a:rPr lang="en-GB" dirty="0">
                <a:solidFill>
                  <a:schemeClr val="tx1"/>
                </a:solidFill>
              </a:rPr>
              <a:t> to students</a:t>
            </a:r>
          </a:p>
        </p:txBody>
      </p:sp>
      <p:pic>
        <p:nvPicPr>
          <p:cNvPr id="3" name="Picture 2" descr="A screenshot of a computer&#10;&#10;AI-generated content may be incorrect.">
            <a:extLst>
              <a:ext uri="{FF2B5EF4-FFF2-40B4-BE49-F238E27FC236}">
                <a16:creationId xmlns:a16="http://schemas.microsoft.com/office/drawing/2014/main" id="{3D68F5EF-9260-D641-BF57-4655A940F96D}"/>
              </a:ext>
            </a:extLst>
          </p:cNvPr>
          <p:cNvPicPr>
            <a:picLocks noChangeAspect="1"/>
          </p:cNvPicPr>
          <p:nvPr/>
        </p:nvPicPr>
        <p:blipFill>
          <a:blip r:embed="rId4"/>
          <a:stretch>
            <a:fillRect/>
          </a:stretch>
        </p:blipFill>
        <p:spPr>
          <a:xfrm>
            <a:off x="3352801" y="3026931"/>
            <a:ext cx="26548080" cy="14980702"/>
          </a:xfrm>
          <a:prstGeom prst="rect">
            <a:avLst/>
          </a:prstGeom>
        </p:spPr>
      </p:pic>
    </p:spTree>
    <p:custDataLst>
      <p:tags r:id="rId1"/>
    </p:custDataLst>
    <p:extLst>
      <p:ext uri="{BB962C8B-B14F-4D97-AF65-F5344CB8AC3E}">
        <p14:creationId xmlns:p14="http://schemas.microsoft.com/office/powerpoint/2010/main" val="3231629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FC580-A3CE-B5BD-3424-852283CBCEA2}"/>
              </a:ext>
            </a:extLst>
          </p:cNvPr>
          <p:cNvSpPr>
            <a:spLocks noGrp="1"/>
          </p:cNvSpPr>
          <p:nvPr>
            <p:ph type="title"/>
          </p:nvPr>
        </p:nvSpPr>
        <p:spPr>
          <a:xfrm>
            <a:off x="1545605" y="503956"/>
            <a:ext cx="30156770" cy="2064769"/>
          </a:xfrm>
        </p:spPr>
        <p:txBody>
          <a:bodyPr/>
          <a:lstStyle/>
          <a:p>
            <a:r>
              <a:rPr lang="en-GB" dirty="0"/>
              <a:t>SCHOLARSHIPS, BURSARIES &amp; grants  </a:t>
            </a:r>
          </a:p>
        </p:txBody>
      </p:sp>
      <p:sp>
        <p:nvSpPr>
          <p:cNvPr id="3" name="Text Placeholder 2">
            <a:extLst>
              <a:ext uri="{FF2B5EF4-FFF2-40B4-BE49-F238E27FC236}">
                <a16:creationId xmlns:a16="http://schemas.microsoft.com/office/drawing/2014/main" id="{E4C8B6E7-5FDF-5360-374B-E0A32A8D0E06}"/>
              </a:ext>
            </a:extLst>
          </p:cNvPr>
          <p:cNvSpPr>
            <a:spLocks noGrp="1"/>
          </p:cNvSpPr>
          <p:nvPr>
            <p:ph type="body" sz="quarter" idx="10"/>
          </p:nvPr>
        </p:nvSpPr>
        <p:spPr/>
        <p:txBody>
          <a:bodyPr/>
          <a:lstStyle/>
          <a:p>
            <a:r>
              <a:rPr lang="en-GB" dirty="0"/>
              <a:t>Public </a:t>
            </a:r>
          </a:p>
        </p:txBody>
      </p:sp>
      <p:pic>
        <p:nvPicPr>
          <p:cNvPr id="7" name="Picture 6" descr="A screenshot of a computer&#10;&#10;AI-generated content may be incorrect.">
            <a:extLst>
              <a:ext uri="{FF2B5EF4-FFF2-40B4-BE49-F238E27FC236}">
                <a16:creationId xmlns:a16="http://schemas.microsoft.com/office/drawing/2014/main" id="{B83C04D6-7A8B-B7FF-1022-AD8842B94A48}"/>
              </a:ext>
            </a:extLst>
          </p:cNvPr>
          <p:cNvPicPr>
            <a:picLocks noChangeAspect="1"/>
          </p:cNvPicPr>
          <p:nvPr/>
        </p:nvPicPr>
        <p:blipFill>
          <a:blip r:embed="rId3"/>
          <a:stretch>
            <a:fillRect/>
          </a:stretch>
        </p:blipFill>
        <p:spPr>
          <a:xfrm>
            <a:off x="4625688" y="2568725"/>
            <a:ext cx="17416163" cy="15643992"/>
          </a:xfrm>
          <a:prstGeom prst="rect">
            <a:avLst/>
          </a:prstGeom>
        </p:spPr>
      </p:pic>
      <p:pic>
        <p:nvPicPr>
          <p:cNvPr id="11" name="Picture 10" descr="A close-up of a certificate&#10;&#10;AI-generated content may be incorrect.">
            <a:extLst>
              <a:ext uri="{FF2B5EF4-FFF2-40B4-BE49-F238E27FC236}">
                <a16:creationId xmlns:a16="http://schemas.microsoft.com/office/drawing/2014/main" id="{ACAFE759-B21F-B914-53EB-57FEC76E2E02}"/>
              </a:ext>
            </a:extLst>
          </p:cNvPr>
          <p:cNvPicPr>
            <a:picLocks noChangeAspect="1"/>
          </p:cNvPicPr>
          <p:nvPr/>
        </p:nvPicPr>
        <p:blipFill>
          <a:blip r:embed="rId4"/>
          <a:srcRect r="660"/>
          <a:stretch>
            <a:fillRect/>
          </a:stretch>
        </p:blipFill>
        <p:spPr>
          <a:xfrm>
            <a:off x="16256000" y="11250177"/>
            <a:ext cx="14641095" cy="6247248"/>
          </a:xfrm>
          <a:prstGeom prst="rect">
            <a:avLst/>
          </a:prstGeom>
          <a:ln>
            <a:solidFill>
              <a:schemeClr val="bg2"/>
            </a:solidFill>
          </a:ln>
        </p:spPr>
      </p:pic>
    </p:spTree>
    <p:extLst>
      <p:ext uri="{BB962C8B-B14F-4D97-AF65-F5344CB8AC3E}">
        <p14:creationId xmlns:p14="http://schemas.microsoft.com/office/powerpoint/2010/main" val="949679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9E880E-EEC3-F51B-F1DB-CBA506AF3B91}"/>
              </a:ext>
            </a:extLst>
          </p:cNvPr>
          <p:cNvSpPr>
            <a:spLocks noGrp="1"/>
          </p:cNvSpPr>
          <p:nvPr>
            <p:ph type="body" sz="quarter" idx="10"/>
          </p:nvPr>
        </p:nvSpPr>
        <p:spPr/>
        <p:txBody>
          <a:bodyPr/>
          <a:lstStyle/>
          <a:p>
            <a:r>
              <a:rPr lang="en-GB"/>
              <a:t>Public </a:t>
            </a:r>
            <a:endParaRPr lang="en-GB" dirty="0"/>
          </a:p>
        </p:txBody>
      </p:sp>
      <p:sp>
        <p:nvSpPr>
          <p:cNvPr id="7" name="Title 1">
            <a:extLst>
              <a:ext uri="{FF2B5EF4-FFF2-40B4-BE49-F238E27FC236}">
                <a16:creationId xmlns:a16="http://schemas.microsoft.com/office/drawing/2014/main" id="{33CE80BC-4A2C-05CA-C25C-668BD5F2120F}"/>
              </a:ext>
            </a:extLst>
          </p:cNvPr>
          <p:cNvSpPr txBox="1">
            <a:spLocks/>
          </p:cNvSpPr>
          <p:nvPr/>
        </p:nvSpPr>
        <p:spPr>
          <a:xfrm>
            <a:off x="1545605" y="630848"/>
            <a:ext cx="30156770" cy="2064769"/>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r>
              <a:rPr lang="en-GB" dirty="0"/>
              <a:t>UCAS Course </a:t>
            </a:r>
            <a:r>
              <a:rPr lang="en-GB" dirty="0">
                <a:solidFill>
                  <a:schemeClr val="accent5"/>
                </a:solidFill>
              </a:rPr>
              <a:t>Search</a:t>
            </a:r>
          </a:p>
        </p:txBody>
      </p:sp>
      <p:grpSp>
        <p:nvGrpSpPr>
          <p:cNvPr id="15" name="Group 14">
            <a:extLst>
              <a:ext uri="{FF2B5EF4-FFF2-40B4-BE49-F238E27FC236}">
                <a16:creationId xmlns:a16="http://schemas.microsoft.com/office/drawing/2014/main" id="{68B7583D-ED16-218B-C672-340E3AC862E6}"/>
              </a:ext>
            </a:extLst>
          </p:cNvPr>
          <p:cNvGrpSpPr/>
          <p:nvPr/>
        </p:nvGrpSpPr>
        <p:grpSpPr>
          <a:xfrm>
            <a:off x="7141014" y="2776388"/>
            <a:ext cx="18229971" cy="15130612"/>
            <a:chOff x="1302885" y="2439286"/>
            <a:chExt cx="18229971" cy="15130612"/>
          </a:xfrm>
        </p:grpSpPr>
        <p:pic>
          <p:nvPicPr>
            <p:cNvPr id="5" name="Picture 4" descr="A screenshot of a computer&#10;&#10;AI-generated content may be incorrect.">
              <a:extLst>
                <a:ext uri="{FF2B5EF4-FFF2-40B4-BE49-F238E27FC236}">
                  <a16:creationId xmlns:a16="http://schemas.microsoft.com/office/drawing/2014/main" id="{113F36CB-4023-6A62-B8DE-49D9A3ECCE44}"/>
                </a:ext>
              </a:extLst>
            </p:cNvPr>
            <p:cNvPicPr>
              <a:picLocks noChangeAspect="1"/>
            </p:cNvPicPr>
            <p:nvPr/>
          </p:nvPicPr>
          <p:blipFill>
            <a:blip r:embed="rId3"/>
            <a:srcRect t="53182"/>
            <a:stretch>
              <a:fillRect/>
            </a:stretch>
          </p:blipFill>
          <p:spPr>
            <a:xfrm>
              <a:off x="1302885" y="10455887"/>
              <a:ext cx="18229971" cy="7114011"/>
            </a:xfrm>
            <a:prstGeom prst="rect">
              <a:avLst/>
            </a:prstGeom>
          </p:spPr>
        </p:pic>
        <p:grpSp>
          <p:nvGrpSpPr>
            <p:cNvPr id="14" name="Group 13">
              <a:extLst>
                <a:ext uri="{FF2B5EF4-FFF2-40B4-BE49-F238E27FC236}">
                  <a16:creationId xmlns:a16="http://schemas.microsoft.com/office/drawing/2014/main" id="{E7A6772B-AA95-1C12-965D-5787C0BF6F4D}"/>
                </a:ext>
              </a:extLst>
            </p:cNvPr>
            <p:cNvGrpSpPr/>
            <p:nvPr/>
          </p:nvGrpSpPr>
          <p:grpSpPr>
            <a:xfrm>
              <a:off x="1302885" y="2439286"/>
              <a:ext cx="16935687" cy="8236951"/>
              <a:chOff x="5400913" y="730814"/>
              <a:chExt cx="16471284" cy="7870961"/>
            </a:xfrm>
          </p:grpSpPr>
          <p:pic>
            <p:nvPicPr>
              <p:cNvPr id="9" name="Picture 8" descr="A screenshot of a search page&#10;&#10;AI-generated content may be incorrect.">
                <a:extLst>
                  <a:ext uri="{FF2B5EF4-FFF2-40B4-BE49-F238E27FC236}">
                    <a16:creationId xmlns:a16="http://schemas.microsoft.com/office/drawing/2014/main" id="{F925A1D5-8E5E-1572-5574-B4A9A9199223}"/>
                  </a:ext>
                </a:extLst>
              </p:cNvPr>
              <p:cNvPicPr>
                <a:picLocks noChangeAspect="1"/>
              </p:cNvPicPr>
              <p:nvPr/>
            </p:nvPicPr>
            <p:blipFill>
              <a:blip r:embed="rId4"/>
              <a:stretch>
                <a:fillRect/>
              </a:stretch>
            </p:blipFill>
            <p:spPr>
              <a:xfrm>
                <a:off x="5400913" y="730814"/>
                <a:ext cx="9144946" cy="7870961"/>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155942EE-3889-2C58-789A-2C3E905BFBA2}"/>
                  </a:ext>
                </a:extLst>
              </p:cNvPr>
              <p:cNvPicPr>
                <a:picLocks noChangeAspect="1"/>
              </p:cNvPicPr>
              <p:nvPr/>
            </p:nvPicPr>
            <p:blipFill>
              <a:blip r:embed="rId5"/>
              <a:stretch>
                <a:fillRect/>
              </a:stretch>
            </p:blipFill>
            <p:spPr>
              <a:xfrm>
                <a:off x="14026876" y="867715"/>
                <a:ext cx="7845321" cy="7386599"/>
              </a:xfrm>
              <a:prstGeom prst="rect">
                <a:avLst/>
              </a:prstGeom>
            </p:spPr>
          </p:pic>
        </p:grpSp>
      </p:grpSp>
      <p:sp>
        <p:nvSpPr>
          <p:cNvPr id="16" name="TextBox 15">
            <a:extLst>
              <a:ext uri="{FF2B5EF4-FFF2-40B4-BE49-F238E27FC236}">
                <a16:creationId xmlns:a16="http://schemas.microsoft.com/office/drawing/2014/main" id="{D381CDE0-F796-36AD-BE56-39A41E8C2F01}"/>
              </a:ext>
            </a:extLst>
          </p:cNvPr>
          <p:cNvSpPr txBox="1"/>
          <p:nvPr/>
        </p:nvSpPr>
        <p:spPr>
          <a:xfrm>
            <a:off x="7435516" y="3224463"/>
            <a:ext cx="6424863" cy="1082842"/>
          </a:xfrm>
          <a:prstGeom prst="rect">
            <a:avLst/>
          </a:prstGeom>
          <a:noFill/>
          <a:ln w="76200">
            <a:solidFill>
              <a:schemeClr val="accent5"/>
            </a:solidFill>
          </a:ln>
        </p:spPr>
        <p:txBody>
          <a:bodyPr wrap="square" rtlCol="0">
            <a:spAutoFit/>
          </a:bodyPr>
          <a:lstStyle/>
          <a:p>
            <a:endParaRPr lang="en-GB" dirty="0"/>
          </a:p>
        </p:txBody>
      </p:sp>
      <p:sp>
        <p:nvSpPr>
          <p:cNvPr id="17" name="TextBox 16">
            <a:extLst>
              <a:ext uri="{FF2B5EF4-FFF2-40B4-BE49-F238E27FC236}">
                <a16:creationId xmlns:a16="http://schemas.microsoft.com/office/drawing/2014/main" id="{69774178-AC59-89F4-41E2-E2797CF000E6}"/>
              </a:ext>
            </a:extLst>
          </p:cNvPr>
          <p:cNvSpPr txBox="1"/>
          <p:nvPr/>
        </p:nvSpPr>
        <p:spPr>
          <a:xfrm>
            <a:off x="18253415" y="2919655"/>
            <a:ext cx="5823286" cy="3046988"/>
          </a:xfrm>
          <a:prstGeom prst="rect">
            <a:avLst/>
          </a:prstGeom>
          <a:noFill/>
          <a:ln w="76200">
            <a:solidFill>
              <a:schemeClr val="accent5"/>
            </a:solidFill>
          </a:ln>
        </p:spPr>
        <p:txBody>
          <a:bodyPr wrap="square" rtlCol="0">
            <a:spAutoFit/>
          </a:bodyPr>
          <a:lstStyle/>
          <a:p>
            <a:endParaRPr lang="en-GB" dirty="0"/>
          </a:p>
          <a:p>
            <a:endParaRPr lang="en-GB" dirty="0"/>
          </a:p>
          <a:p>
            <a:endParaRPr lang="en-GB" dirty="0"/>
          </a:p>
          <a:p>
            <a:endParaRPr lang="en-GB" dirty="0"/>
          </a:p>
        </p:txBody>
      </p:sp>
    </p:spTree>
    <p:extLst>
      <p:ext uri="{BB962C8B-B14F-4D97-AF65-F5344CB8AC3E}">
        <p14:creationId xmlns:p14="http://schemas.microsoft.com/office/powerpoint/2010/main" val="405063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946E4FAC-E34A-4548-58FC-FF6BB1396AD0}"/>
              </a:ext>
            </a:extLst>
          </p:cNvPr>
          <p:cNvSpPr>
            <a:spLocks noGrp="1"/>
          </p:cNvSpPr>
          <p:nvPr>
            <p:ph idx="1"/>
          </p:nvPr>
        </p:nvSpPr>
        <p:spPr>
          <a:xfrm>
            <a:off x="1545606" y="4735135"/>
            <a:ext cx="13932288" cy="9789206"/>
          </a:xfrm>
        </p:spPr>
        <p:txBody>
          <a:bodyPr/>
          <a:lstStyle/>
          <a:p>
            <a:r>
              <a:rPr lang="en-GB" sz="4400" dirty="0">
                <a:latin typeface="Roboto "/>
                <a:ea typeface="Roboto Light"/>
              </a:rPr>
              <a:t>Top Tips for Using the UCAS Search Tool</a:t>
            </a:r>
          </a:p>
          <a:p>
            <a:pPr marL="514350" indent="-514350">
              <a:buFont typeface="+mj-lt"/>
              <a:buAutoNum type="arabicPeriod"/>
            </a:pPr>
            <a:r>
              <a:rPr lang="en-GB" sz="4400" b="1" dirty="0">
                <a:latin typeface="Roboto "/>
                <a:ea typeface="Roboto Light"/>
              </a:rPr>
              <a:t>Explore broadly </a:t>
            </a:r>
            <a:r>
              <a:rPr lang="en-GB" sz="4400" dirty="0">
                <a:latin typeface="Roboto "/>
                <a:ea typeface="Roboto Light"/>
              </a:rPr>
              <a:t>first to avoid missing great courses you may not have considered.</a:t>
            </a:r>
          </a:p>
          <a:p>
            <a:pPr marL="514350" indent="-514350">
              <a:buFont typeface="+mj-lt"/>
              <a:buAutoNum type="arabicPeriod"/>
            </a:pPr>
            <a:r>
              <a:rPr lang="en-GB" sz="4400" b="1" dirty="0">
                <a:latin typeface="Roboto "/>
                <a:ea typeface="Roboto Light"/>
              </a:rPr>
              <a:t>Use filters to </a:t>
            </a:r>
            <a:r>
              <a:rPr lang="en-GB" sz="4400" dirty="0">
                <a:latin typeface="Roboto "/>
                <a:ea typeface="Roboto Light"/>
              </a:rPr>
              <a:t>refine results by year, study type, or university/college.</a:t>
            </a:r>
          </a:p>
          <a:p>
            <a:pPr marL="514350" indent="-514350">
              <a:buFont typeface="+mj-lt"/>
              <a:buAutoNum type="arabicPeriod"/>
            </a:pPr>
            <a:r>
              <a:rPr lang="en-GB" sz="4400" b="1" dirty="0">
                <a:latin typeface="Roboto "/>
                <a:ea typeface="Roboto Light"/>
              </a:rPr>
              <a:t>Sort results </a:t>
            </a:r>
            <a:r>
              <a:rPr lang="en-GB" sz="4400" dirty="0">
                <a:latin typeface="Roboto "/>
                <a:ea typeface="Roboto Light"/>
              </a:rPr>
              <a:t>in the way that works best for you, such as alphabetically or in a way that helps you compare courses.</a:t>
            </a:r>
          </a:p>
          <a:p>
            <a:pPr marL="514350" indent="-514350">
              <a:buFont typeface="+mj-lt"/>
              <a:buAutoNum type="arabicPeriod"/>
            </a:pPr>
            <a:r>
              <a:rPr lang="en-GB" sz="4400" b="1" dirty="0">
                <a:latin typeface="Roboto "/>
                <a:ea typeface="Roboto Light"/>
              </a:rPr>
              <a:t>Check course details </a:t>
            </a:r>
            <a:r>
              <a:rPr lang="en-GB" sz="4400" dirty="0">
                <a:latin typeface="Roboto "/>
                <a:ea typeface="Roboto Light"/>
              </a:rPr>
              <a:t>(entry requirements, placement options, study modes) to see how well they match what you want.</a:t>
            </a:r>
          </a:p>
          <a:p>
            <a:pPr marL="514350" indent="-514350">
              <a:buFont typeface="+mj-lt"/>
              <a:buAutoNum type="arabicPeriod"/>
            </a:pPr>
            <a:r>
              <a:rPr lang="en-GB" sz="4400" b="1" dirty="0">
                <a:latin typeface="Roboto "/>
                <a:ea typeface="Roboto Light"/>
              </a:rPr>
              <a:t>Favourite courses </a:t>
            </a:r>
            <a:r>
              <a:rPr lang="en-GB" sz="4400" dirty="0">
                <a:latin typeface="Roboto "/>
                <a:ea typeface="Roboto Light"/>
              </a:rPr>
              <a:t>you like so you can easily return to them later; save time and keeps everything organised.</a:t>
            </a:r>
          </a:p>
        </p:txBody>
      </p:sp>
      <p:sp>
        <p:nvSpPr>
          <p:cNvPr id="15" name="Title 4">
            <a:extLst>
              <a:ext uri="{FF2B5EF4-FFF2-40B4-BE49-F238E27FC236}">
                <a16:creationId xmlns:a16="http://schemas.microsoft.com/office/drawing/2014/main" id="{6DD6A233-FB0C-0A27-C209-49DE5C7D70C9}"/>
              </a:ext>
            </a:extLst>
          </p:cNvPr>
          <p:cNvSpPr>
            <a:spLocks noGrp="1"/>
          </p:cNvSpPr>
          <p:nvPr>
            <p:ph type="title"/>
          </p:nvPr>
        </p:nvSpPr>
        <p:spPr>
          <a:xfrm>
            <a:off x="1353101" y="1227221"/>
            <a:ext cx="13932288" cy="2141160"/>
          </a:xfrm>
        </p:spPr>
        <p:txBody>
          <a:bodyPr/>
          <a:lstStyle/>
          <a:p>
            <a:r>
              <a:rPr lang="en-US" dirty="0"/>
              <a:t>UCAS Course </a:t>
            </a:r>
            <a:r>
              <a:rPr lang="en-US" dirty="0">
                <a:solidFill>
                  <a:schemeClr val="accent5"/>
                </a:solidFill>
              </a:rPr>
              <a:t>SEARCH</a:t>
            </a:r>
          </a:p>
        </p:txBody>
      </p:sp>
      <p:sp>
        <p:nvSpPr>
          <p:cNvPr id="3" name="Text Placeholder 2">
            <a:extLst>
              <a:ext uri="{FF2B5EF4-FFF2-40B4-BE49-F238E27FC236}">
                <a16:creationId xmlns:a16="http://schemas.microsoft.com/office/drawing/2014/main" id="{0DCFD0C3-1A42-0D95-15FB-8762D9BD8A1C}"/>
              </a:ext>
            </a:extLst>
          </p:cNvPr>
          <p:cNvSpPr>
            <a:spLocks noGrp="1"/>
          </p:cNvSpPr>
          <p:nvPr>
            <p:ph type="body" sz="quarter" idx="10"/>
          </p:nvPr>
        </p:nvSpPr>
        <p:spPr/>
        <p:txBody>
          <a:bodyPr anchor="ctr">
            <a:normAutofit/>
          </a:bodyPr>
          <a:lstStyle/>
          <a:p>
            <a:r>
              <a:rPr lang="en-GB" sz="2600" dirty="0"/>
              <a:t>Public </a:t>
            </a:r>
          </a:p>
        </p:txBody>
      </p:sp>
      <p:sp>
        <p:nvSpPr>
          <p:cNvPr id="18" name="Content Placeholder 17">
            <a:extLst>
              <a:ext uri="{FF2B5EF4-FFF2-40B4-BE49-F238E27FC236}">
                <a16:creationId xmlns:a16="http://schemas.microsoft.com/office/drawing/2014/main" id="{C42A87DF-BA73-DB50-176E-84C388D11ABF}"/>
              </a:ext>
            </a:extLst>
          </p:cNvPr>
          <p:cNvSpPr>
            <a:spLocks noGrp="1"/>
          </p:cNvSpPr>
          <p:nvPr>
            <p:ph idx="14"/>
          </p:nvPr>
        </p:nvSpPr>
        <p:spPr/>
        <p:txBody>
          <a:bodyPr/>
          <a:lstStyle/>
          <a:p>
            <a:endParaRPr lang="en-GB"/>
          </a:p>
        </p:txBody>
      </p:sp>
      <p:pic>
        <p:nvPicPr>
          <p:cNvPr id="6" name="Picture 5" descr="A screenshot of a computer&#10;&#10;AI-generated content may be incorrect.">
            <a:extLst>
              <a:ext uri="{FF2B5EF4-FFF2-40B4-BE49-F238E27FC236}">
                <a16:creationId xmlns:a16="http://schemas.microsoft.com/office/drawing/2014/main" id="{9CB49BAC-A282-9B3D-BBF8-8FD8D86F7A97}"/>
              </a:ext>
            </a:extLst>
          </p:cNvPr>
          <p:cNvPicPr>
            <a:picLocks noChangeAspect="1"/>
          </p:cNvPicPr>
          <p:nvPr/>
        </p:nvPicPr>
        <p:blipFill>
          <a:blip r:embed="rId2"/>
          <a:srcRect l="3507" t="8353" r="3713" b="10007"/>
          <a:stretch>
            <a:fillRect/>
          </a:stretch>
        </p:blipFill>
        <p:spPr>
          <a:xfrm>
            <a:off x="17380070" y="9629738"/>
            <a:ext cx="14578070" cy="6766653"/>
          </a:xfrm>
          <a:prstGeom prst="roundRect">
            <a:avLst>
              <a:gd name="adj" fmla="val 4062"/>
            </a:avLst>
          </a:prstGeom>
          <a:noFill/>
        </p:spPr>
      </p:pic>
      <p:pic>
        <p:nvPicPr>
          <p:cNvPr id="5" name="Picture 4" descr="A screenshot of a computer&#10;&#10;AI-generated content may be incorrect.">
            <a:extLst>
              <a:ext uri="{FF2B5EF4-FFF2-40B4-BE49-F238E27FC236}">
                <a16:creationId xmlns:a16="http://schemas.microsoft.com/office/drawing/2014/main" id="{B100394F-844E-C327-11D2-339F4FAA3A47}"/>
              </a:ext>
            </a:extLst>
          </p:cNvPr>
          <p:cNvPicPr>
            <a:picLocks noChangeAspect="1"/>
          </p:cNvPicPr>
          <p:nvPr/>
        </p:nvPicPr>
        <p:blipFill>
          <a:blip r:embed="rId3"/>
          <a:srcRect l="1058" t="4292" r="400" b="1830"/>
          <a:stretch>
            <a:fillRect/>
          </a:stretch>
        </p:blipFill>
        <p:spPr>
          <a:xfrm>
            <a:off x="17034107" y="2496066"/>
            <a:ext cx="14924033" cy="6816376"/>
          </a:xfrm>
          <a:prstGeom prst="roundRect">
            <a:avLst>
              <a:gd name="adj" fmla="val 2843"/>
            </a:avLst>
          </a:prstGeom>
        </p:spPr>
      </p:pic>
    </p:spTree>
    <p:extLst>
      <p:ext uri="{BB962C8B-B14F-4D97-AF65-F5344CB8AC3E}">
        <p14:creationId xmlns:p14="http://schemas.microsoft.com/office/powerpoint/2010/main" val="247922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F1E508F-217B-B0EC-3CDC-448FB8EB0B35}"/>
              </a:ext>
            </a:extLst>
          </p:cNvPr>
          <p:cNvPicPr>
            <a:picLocks noGrp="1" noChangeAspect="1"/>
          </p:cNvPicPr>
          <p:nvPr>
            <p:ph type="pic" sz="quarter" idx="13"/>
          </p:nvPr>
        </p:nvPicPr>
        <p:blipFill>
          <a:blip r:embed="rId4"/>
          <a:srcRect l="25000" r="25000"/>
          <a:stretch/>
        </p:blipFill>
        <p:spPr/>
      </p:pic>
      <p:sp>
        <p:nvSpPr>
          <p:cNvPr id="3" name="Content Placeholder 2">
            <a:extLst>
              <a:ext uri="{FF2B5EF4-FFF2-40B4-BE49-F238E27FC236}">
                <a16:creationId xmlns:a16="http://schemas.microsoft.com/office/drawing/2014/main" id="{BABE63B8-E1E5-81B3-D944-B6BDCE9C7B1F}"/>
              </a:ext>
            </a:extLst>
          </p:cNvPr>
          <p:cNvSpPr>
            <a:spLocks noGrp="1"/>
          </p:cNvSpPr>
          <p:nvPr>
            <p:ph type="subTitle" idx="1"/>
          </p:nvPr>
        </p:nvSpPr>
        <p:spPr>
          <a:xfrm>
            <a:off x="1477490" y="4518156"/>
            <a:ext cx="13225352" cy="11611416"/>
          </a:xfrm>
        </p:spPr>
        <p:txBody>
          <a:bodyPr/>
          <a:lstStyle/>
          <a:p>
            <a:r>
              <a:rPr lang="en-GB" sz="8000" dirty="0"/>
              <a:t>Get ready to:</a:t>
            </a:r>
          </a:p>
          <a:p>
            <a:pPr marL="457200" indent="-457200">
              <a:buClr>
                <a:schemeClr val="bg1"/>
              </a:buClr>
              <a:buFont typeface="Arial" panose="020B0604020202020204" pitchFamily="34" charset="0"/>
              <a:buChar char="•"/>
            </a:pPr>
            <a:r>
              <a:rPr lang="en-GB" sz="80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Discover</a:t>
            </a: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the right tools to find your next step (not </a:t>
            </a:r>
            <a:r>
              <a:rPr lang="en-GB" sz="8000">
                <a:solidFill>
                  <a:schemeClr val="bg1"/>
                </a:solidFill>
                <a:latin typeface="Roboto Light" panose="02000000000000000000" pitchFamily="2" charset="0"/>
                <a:ea typeface="Roboto Light" panose="02000000000000000000" pitchFamily="2" charset="0"/>
                <a:cs typeface="Roboto Light" panose="02000000000000000000" pitchFamily="2" charset="0"/>
              </a:rPr>
              <a:t>only University)</a:t>
            </a:r>
            <a:endPar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a:buClr>
                <a:schemeClr val="bg1"/>
              </a:buClr>
              <a:buFont typeface="Arial" panose="020B0604020202020204" pitchFamily="34" charset="0"/>
              <a:buChar char="•"/>
            </a:pP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Confidently </a:t>
            </a:r>
            <a:r>
              <a:rPr lang="en-GB" sz="80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apply</a:t>
            </a: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to a UK university or college.</a:t>
            </a:r>
          </a:p>
          <a:p>
            <a:pPr marL="457200" indent="-457200">
              <a:buClr>
                <a:schemeClr val="bg1"/>
              </a:buClr>
              <a:buFont typeface="Arial" panose="020B0604020202020204" pitchFamily="34" charset="0"/>
              <a:buChar char="•"/>
            </a:pP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Stay on top of </a:t>
            </a:r>
            <a:r>
              <a:rPr lang="en-GB" sz="80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key dates</a:t>
            </a:r>
            <a:r>
              <a:rPr lang="en-GB" sz="8000" b="1" dirty="0">
                <a:latin typeface="Roboto Light" panose="02000000000000000000" pitchFamily="2" charset="0"/>
                <a:ea typeface="Roboto Light" panose="02000000000000000000" pitchFamily="2" charset="0"/>
                <a:cs typeface="Roboto Light" panose="02000000000000000000" pitchFamily="2" charset="0"/>
              </a:rPr>
              <a:t>.</a:t>
            </a:r>
          </a:p>
          <a:p>
            <a:pPr marL="457200" indent="-457200">
              <a:buClr>
                <a:schemeClr val="bg1"/>
              </a:buClr>
              <a:buFont typeface="Arial" panose="020B0604020202020204" pitchFamily="34" charset="0"/>
              <a:buChar char="•"/>
            </a:pPr>
            <a:r>
              <a:rPr lang="en-GB" sz="80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Track</a:t>
            </a: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your application effortlessly.</a:t>
            </a:r>
          </a:p>
        </p:txBody>
      </p:sp>
      <p:sp>
        <p:nvSpPr>
          <p:cNvPr id="5" name="Text Placeholder 4">
            <a:extLst>
              <a:ext uri="{FF2B5EF4-FFF2-40B4-BE49-F238E27FC236}">
                <a16:creationId xmlns:a16="http://schemas.microsoft.com/office/drawing/2014/main" id="{3FA84192-2A66-40FB-3539-1E37326DFCBE}"/>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1782916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C4CA-450F-BB4C-4DC3-C2868E1EB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59B12-62FA-2B67-DB3B-029CD57F7072}"/>
              </a:ext>
            </a:extLst>
          </p:cNvPr>
          <p:cNvSpPr>
            <a:spLocks noGrp="1"/>
          </p:cNvSpPr>
          <p:nvPr>
            <p:ph type="title"/>
          </p:nvPr>
        </p:nvSpPr>
        <p:spPr/>
        <p:txBody>
          <a:bodyPr/>
          <a:lstStyle/>
          <a:p>
            <a:r>
              <a:rPr lang="en-GB" noProof="0" dirty="0"/>
              <a:t>The course </a:t>
            </a:r>
            <a:r>
              <a:rPr lang="en-GB" noProof="0" dirty="0">
                <a:solidFill>
                  <a:schemeClr val="accent5"/>
                </a:solidFill>
              </a:rPr>
              <a:t>matters</a:t>
            </a:r>
          </a:p>
        </p:txBody>
      </p:sp>
      <p:sp>
        <p:nvSpPr>
          <p:cNvPr id="7" name="Text Placeholder 6">
            <a:extLst>
              <a:ext uri="{FF2B5EF4-FFF2-40B4-BE49-F238E27FC236}">
                <a16:creationId xmlns:a16="http://schemas.microsoft.com/office/drawing/2014/main" id="{DD4D7684-FE54-0D54-C86C-6FEF72663E41}"/>
              </a:ext>
            </a:extLst>
          </p:cNvPr>
          <p:cNvSpPr>
            <a:spLocks noGrp="1"/>
          </p:cNvSpPr>
          <p:nvPr>
            <p:ph type="body" sz="quarter" idx="10"/>
          </p:nvPr>
        </p:nvSpPr>
        <p:spPr/>
        <p:txBody>
          <a:bodyPr/>
          <a:lstStyle/>
          <a:p>
            <a:r>
              <a:rPr lang="en-GB" noProof="0"/>
              <a:t>Public</a:t>
            </a:r>
          </a:p>
        </p:txBody>
      </p:sp>
      <p:pic>
        <p:nvPicPr>
          <p:cNvPr id="4" name="Picture 3" descr="A screenshot of a test&#10;&#10;AI-generated content may be incorrect.">
            <a:extLst>
              <a:ext uri="{FF2B5EF4-FFF2-40B4-BE49-F238E27FC236}">
                <a16:creationId xmlns:a16="http://schemas.microsoft.com/office/drawing/2014/main" id="{4BDE1FE2-99A2-E9E1-E86B-3093580444DD}"/>
              </a:ext>
            </a:extLst>
          </p:cNvPr>
          <p:cNvPicPr>
            <a:picLocks noChangeAspect="1"/>
          </p:cNvPicPr>
          <p:nvPr/>
        </p:nvPicPr>
        <p:blipFill>
          <a:blip r:embed="rId4"/>
          <a:stretch>
            <a:fillRect/>
          </a:stretch>
        </p:blipFill>
        <p:spPr>
          <a:xfrm>
            <a:off x="18040801" y="1810081"/>
            <a:ext cx="14118774" cy="14667837"/>
          </a:xfrm>
          <a:prstGeom prst="rect">
            <a:avLst/>
          </a:prstGeom>
        </p:spPr>
      </p:pic>
      <p:sp>
        <p:nvSpPr>
          <p:cNvPr id="3" name="TextBox 2">
            <a:extLst>
              <a:ext uri="{FF2B5EF4-FFF2-40B4-BE49-F238E27FC236}">
                <a16:creationId xmlns:a16="http://schemas.microsoft.com/office/drawing/2014/main" id="{6157370A-DDEE-BFF0-7553-ABB987C3B7DA}"/>
              </a:ext>
            </a:extLst>
          </p:cNvPr>
          <p:cNvSpPr txBox="1"/>
          <p:nvPr/>
        </p:nvSpPr>
        <p:spPr>
          <a:xfrm>
            <a:off x="1739740" y="4710594"/>
            <a:ext cx="16301061" cy="11767324"/>
          </a:xfrm>
          <a:prstGeom prst="rect">
            <a:avLst/>
          </a:prstGeom>
          <a:noFill/>
        </p:spPr>
        <p:txBody>
          <a:bodyPr wrap="square">
            <a:spAutoFit/>
          </a:bodyPr>
          <a:lstStyle/>
          <a:p>
            <a:pPr marR="0" lvl="0" algn="l" defTabSz="685800" rtl="0" eaLnBrk="1" fontAlgn="auto" latinLnBrk="0" hangingPunct="1">
              <a:lnSpc>
                <a:spcPct val="100000"/>
              </a:lnSpc>
              <a:spcBef>
                <a:spcPts val="750"/>
              </a:spcBef>
              <a:spcAft>
                <a:spcPts val="0"/>
              </a:spcAft>
              <a:buClr>
                <a:srgbClr val="FF6451"/>
              </a:buClr>
              <a:buSzTx/>
              <a:tabLst/>
              <a:defRPr/>
            </a:pPr>
            <a:r>
              <a:rPr kumimoji="0" lang="en-GB" b="1" i="0" u="none" strike="noStrike" kern="1200" cap="none" spc="0" normalizeH="0" baseline="0" noProof="0">
                <a:ln>
                  <a:noFill/>
                </a:ln>
                <a:effectLst/>
                <a:uLnTx/>
                <a:uFillTx/>
                <a:latin typeface="Roboto "/>
                <a:ea typeface="Roboto Light" panose="02000000000000000000" pitchFamily="2" charset="0"/>
                <a:cs typeface="Roboto Light" panose="02000000000000000000" pitchFamily="2" charset="0"/>
              </a:rPr>
              <a:t>Teaching &amp; learning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a:latin typeface="Roboto Light" panose="02000000000000000000" pitchFamily="2" charset="0"/>
                <a:ea typeface="Roboto Light" panose="02000000000000000000" pitchFamily="2" charset="0"/>
                <a:cs typeface="Roboto Light" panose="02000000000000000000" pitchFamily="2" charset="0"/>
              </a:rPr>
              <a:t> T</a:t>
            </a:r>
            <a:r>
              <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eaching hours, self-study, lectures, and group work.</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defTabSz="685800">
              <a:spcBef>
                <a:spcPts val="750"/>
              </a:spcBef>
              <a:buClr>
                <a:srgbClr val="FF6451"/>
              </a:buClr>
              <a:defRPr/>
            </a:pPr>
            <a:r>
              <a:rPr lang="en-GB" b="1" noProof="0">
                <a:latin typeface="Roboto "/>
                <a:ea typeface="Roboto Light" panose="02000000000000000000" pitchFamily="2" charset="0"/>
                <a:cs typeface="Roboto Light" panose="02000000000000000000" pitchFamily="2" charset="0"/>
              </a:rPr>
              <a:t>Assessment &amp; structure</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a:latin typeface="Roboto Light" panose="02000000000000000000" pitchFamily="2" charset="0"/>
                <a:ea typeface="Roboto Light" panose="02000000000000000000" pitchFamily="2" charset="0"/>
                <a:cs typeface="Roboto Light" panose="02000000000000000000" pitchFamily="2" charset="0"/>
              </a:rPr>
              <a:t> C</a:t>
            </a:r>
            <a:r>
              <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oursework, exams, practical work, and module choices.</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marR="0" lvl="0" defTabSz="685800" fontAlgn="auto">
              <a:lnSpc>
                <a:spcPct val="100000"/>
              </a:lnSpc>
              <a:spcBef>
                <a:spcPts val="750"/>
              </a:spcBef>
              <a:spcAft>
                <a:spcPts val="0"/>
              </a:spcAft>
              <a:buClr>
                <a:srgbClr val="FF6451"/>
              </a:buClr>
              <a:buSzTx/>
              <a:tabLst/>
              <a:defRPr/>
            </a:pPr>
            <a:r>
              <a:rPr lang="en-GB" b="1" noProof="0">
                <a:latin typeface="Roboto "/>
                <a:ea typeface="Roboto Light" panose="02000000000000000000" pitchFamily="2" charset="0"/>
                <a:cs typeface="Roboto Light" panose="02000000000000000000" pitchFamily="2" charset="0"/>
              </a:rPr>
              <a:t>Entry requirements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a:latin typeface="Roboto Light" panose="02000000000000000000" pitchFamily="2" charset="0"/>
                <a:ea typeface="Roboto Light" panose="02000000000000000000" pitchFamily="2" charset="0"/>
                <a:cs typeface="Roboto Light" panose="02000000000000000000" pitchFamily="2" charset="0"/>
              </a:rPr>
              <a:t> G</a:t>
            </a:r>
            <a:r>
              <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rades, skills, interviews, or auditions.</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defTabSz="685800">
              <a:spcBef>
                <a:spcPts val="750"/>
              </a:spcBef>
              <a:buClr>
                <a:srgbClr val="FF6451"/>
              </a:buClr>
              <a:defRPr/>
            </a:pPr>
            <a:r>
              <a:rPr lang="en-GB" b="1" noProof="0">
                <a:latin typeface="Roboto "/>
                <a:ea typeface="Roboto Light" panose="02000000000000000000" pitchFamily="2" charset="0"/>
                <a:cs typeface="Roboto Light" panose="02000000000000000000" pitchFamily="2" charset="0"/>
              </a:rPr>
              <a:t>Career links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a:latin typeface="Roboto Light" panose="02000000000000000000" pitchFamily="2" charset="0"/>
                <a:ea typeface="Roboto Light" panose="02000000000000000000" pitchFamily="2" charset="0"/>
                <a:cs typeface="Roboto Light" panose="02000000000000000000" pitchFamily="2" charset="0"/>
              </a:rPr>
              <a:t> P</a:t>
            </a:r>
            <a:r>
              <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lacements, internships and study abroad.</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marR="0" lvl="0" defTabSz="685800" fontAlgn="auto">
              <a:lnSpc>
                <a:spcPct val="100000"/>
              </a:lnSpc>
              <a:spcBef>
                <a:spcPts val="750"/>
              </a:spcBef>
              <a:spcAft>
                <a:spcPts val="0"/>
              </a:spcAft>
              <a:buClr>
                <a:srgbClr val="FF6451"/>
              </a:buClr>
              <a:buSzTx/>
              <a:tabLst/>
              <a:defRPr/>
            </a:pPr>
            <a:r>
              <a:rPr lang="en-GB" b="1" noProof="0">
                <a:latin typeface="Roboto "/>
                <a:ea typeface="Roboto Light" panose="02000000000000000000" pitchFamily="2" charset="0"/>
                <a:cs typeface="Roboto Light" panose="02000000000000000000" pitchFamily="2" charset="0"/>
              </a:rPr>
              <a:t>Class size &amp; experience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a:latin typeface="Roboto Light" panose="02000000000000000000" pitchFamily="2" charset="0"/>
                <a:ea typeface="Roboto Light" panose="02000000000000000000" pitchFamily="2" charset="0"/>
                <a:cs typeface="Roboto Light" panose="02000000000000000000" pitchFamily="2" charset="0"/>
              </a:rPr>
              <a:t> S</a:t>
            </a:r>
            <a:r>
              <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tudent numbers and learning environment</a:t>
            </a:r>
          </a:p>
        </p:txBody>
      </p:sp>
    </p:spTree>
    <p:custDataLst>
      <p:tags r:id="rId1"/>
    </p:custDataLst>
    <p:extLst>
      <p:ext uri="{BB962C8B-B14F-4D97-AF65-F5344CB8AC3E}">
        <p14:creationId xmlns:p14="http://schemas.microsoft.com/office/powerpoint/2010/main" val="1354910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03F3-DD47-1535-F9F6-EF39F0B813B3}"/>
              </a:ext>
            </a:extLst>
          </p:cNvPr>
          <p:cNvSpPr>
            <a:spLocks noGrp="1"/>
          </p:cNvSpPr>
          <p:nvPr>
            <p:ph type="title"/>
          </p:nvPr>
        </p:nvSpPr>
        <p:spPr/>
        <p:txBody>
          <a:bodyPr/>
          <a:lstStyle/>
          <a:p>
            <a:r>
              <a:rPr lang="en-GB" dirty="0"/>
              <a:t>Find your </a:t>
            </a:r>
            <a:r>
              <a:rPr lang="en-GB" dirty="0">
                <a:solidFill>
                  <a:schemeClr val="accent5"/>
                </a:solidFill>
              </a:rPr>
              <a:t>best fit </a:t>
            </a:r>
            <a:r>
              <a:rPr lang="en-GB" dirty="0" err="1"/>
              <a:t>uni</a:t>
            </a:r>
            <a:r>
              <a:rPr lang="en-GB" dirty="0"/>
              <a:t> or college</a:t>
            </a:r>
          </a:p>
        </p:txBody>
      </p:sp>
      <p:sp>
        <p:nvSpPr>
          <p:cNvPr id="3" name="Text Placeholder 2">
            <a:extLst>
              <a:ext uri="{FF2B5EF4-FFF2-40B4-BE49-F238E27FC236}">
                <a16:creationId xmlns:a16="http://schemas.microsoft.com/office/drawing/2014/main" id="{9CACA095-B46C-D341-F103-F34C3F18A1DE}"/>
              </a:ext>
            </a:extLst>
          </p:cNvPr>
          <p:cNvSpPr>
            <a:spLocks noGrp="1"/>
          </p:cNvSpPr>
          <p:nvPr>
            <p:ph type="body" sz="quarter" idx="10"/>
          </p:nvPr>
        </p:nvSpPr>
        <p:spPr/>
        <p:txBody>
          <a:bodyPr/>
          <a:lstStyle/>
          <a:p>
            <a:r>
              <a:rPr lang="en-GB"/>
              <a:t>Public</a:t>
            </a:r>
          </a:p>
        </p:txBody>
      </p:sp>
      <p:sp>
        <p:nvSpPr>
          <p:cNvPr id="4" name="Content Placeholder 21">
            <a:extLst>
              <a:ext uri="{FF2B5EF4-FFF2-40B4-BE49-F238E27FC236}">
                <a16:creationId xmlns:a16="http://schemas.microsoft.com/office/drawing/2014/main" id="{1C16D744-DE6D-67B1-23C6-D8CE0E636E5B}"/>
              </a:ext>
            </a:extLst>
          </p:cNvPr>
          <p:cNvSpPr txBox="1">
            <a:spLocks/>
          </p:cNvSpPr>
          <p:nvPr/>
        </p:nvSpPr>
        <p:spPr>
          <a:xfrm>
            <a:off x="1545604" y="4455281"/>
            <a:ext cx="14195139" cy="3904947"/>
          </a:xfrm>
          <a:prstGeom prst="rect">
            <a:avLst/>
          </a:prstGeom>
        </p:spPr>
        <p:txBody>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defTabSz="685800">
              <a:lnSpc>
                <a:spcPct val="100000"/>
              </a:lnSpc>
              <a:spcBef>
                <a:spcPts val="750"/>
              </a:spcBef>
              <a:buClr>
                <a:srgbClr val="FF6451"/>
              </a:buClr>
              <a:buNone/>
              <a:defRPr/>
            </a:pPr>
            <a:r>
              <a:rPr lang="en-GB" sz="4400" b="1">
                <a:solidFill>
                  <a:schemeClr val="bg1"/>
                </a:solidFill>
                <a:latin typeface="Roboto Light "/>
              </a:rPr>
              <a:t>Style and focus</a:t>
            </a:r>
          </a:p>
          <a:p>
            <a:pPr marL="620713" indent="-620713" defTabSz="685800">
              <a:lnSpc>
                <a:spcPct val="100000"/>
              </a:lnSpc>
              <a:spcBef>
                <a:spcPts val="0"/>
              </a:spcBef>
              <a:buClr>
                <a:srgbClr val="FF6451"/>
              </a:buClr>
              <a:buFont typeface="Wingdings" panose="05000000000000000000" pitchFamily="2" charset="2"/>
              <a:buChar char="ü"/>
              <a:defRPr/>
            </a:pPr>
            <a:r>
              <a:rPr lang="en-GB" sz="4400">
                <a:solidFill>
                  <a:schemeClr val="bg1"/>
                </a:solidFill>
                <a:latin typeface="Roboto Light "/>
              </a:rPr>
              <a:t> From research-intensive to practical, career-orientated learning.</a:t>
            </a:r>
          </a:p>
          <a:p>
            <a:pPr marL="0" indent="0" defTabSz="685800">
              <a:lnSpc>
                <a:spcPct val="100000"/>
              </a:lnSpc>
              <a:spcBef>
                <a:spcPts val="0"/>
              </a:spcBef>
              <a:buClr>
                <a:srgbClr val="FF6451"/>
              </a:buClr>
              <a:buNone/>
              <a:defRPr/>
            </a:pPr>
            <a:endParaRPr lang="en-GB" sz="4400">
              <a:solidFill>
                <a:schemeClr val="bg1"/>
              </a:solidFill>
              <a:latin typeface="Roboto Light "/>
            </a:endParaRPr>
          </a:p>
          <a:p>
            <a:pPr marL="0" indent="0" defTabSz="685800">
              <a:lnSpc>
                <a:spcPct val="100000"/>
              </a:lnSpc>
              <a:spcBef>
                <a:spcPts val="750"/>
              </a:spcBef>
              <a:buClr>
                <a:srgbClr val="FF6451"/>
              </a:buClr>
              <a:buNone/>
              <a:defRPr/>
            </a:pPr>
            <a:r>
              <a:rPr lang="en-GB" sz="4400" b="1">
                <a:solidFill>
                  <a:schemeClr val="bg1"/>
                </a:solidFill>
                <a:latin typeface="Roboto Light "/>
              </a:rPr>
              <a:t>Location and size </a:t>
            </a:r>
          </a:p>
          <a:p>
            <a:pPr marL="620713" indent="-620713" defTabSz="685800">
              <a:lnSpc>
                <a:spcPct val="100000"/>
              </a:lnSpc>
              <a:spcBef>
                <a:spcPts val="0"/>
              </a:spcBef>
              <a:buClr>
                <a:srgbClr val="FF6451"/>
              </a:buClr>
              <a:buFont typeface="Wingdings" panose="05000000000000000000" pitchFamily="2" charset="2"/>
              <a:buChar char="ü"/>
              <a:defRPr/>
            </a:pPr>
            <a:r>
              <a:rPr lang="en-GB" sz="4400">
                <a:solidFill>
                  <a:schemeClr val="bg1"/>
                </a:solidFill>
                <a:latin typeface="Roboto Light "/>
              </a:rPr>
              <a:t>Ranges from small campuses to large city-based universities with over 20,000 students.</a:t>
            </a:r>
          </a:p>
          <a:p>
            <a:pPr marL="0" indent="0" defTabSz="685800">
              <a:lnSpc>
                <a:spcPct val="100000"/>
              </a:lnSpc>
              <a:spcBef>
                <a:spcPts val="0"/>
              </a:spcBef>
              <a:buClr>
                <a:srgbClr val="FF6451"/>
              </a:buClr>
              <a:buNone/>
              <a:defRPr/>
            </a:pPr>
            <a:endParaRPr lang="en-GB" sz="4400">
              <a:solidFill>
                <a:schemeClr val="bg1"/>
              </a:solidFill>
              <a:latin typeface="Roboto Light "/>
            </a:endParaRPr>
          </a:p>
          <a:p>
            <a:pPr marL="0" indent="0" defTabSz="685800">
              <a:lnSpc>
                <a:spcPct val="100000"/>
              </a:lnSpc>
              <a:spcBef>
                <a:spcPts val="750"/>
              </a:spcBef>
              <a:buClr>
                <a:srgbClr val="FF6451"/>
              </a:buClr>
              <a:buNone/>
              <a:defRPr/>
            </a:pPr>
            <a:r>
              <a:rPr lang="en-GB" sz="4400" b="1">
                <a:solidFill>
                  <a:schemeClr val="bg1"/>
                </a:solidFill>
                <a:latin typeface="Roboto Light "/>
              </a:rPr>
              <a:t>Culture and facilities</a:t>
            </a:r>
          </a:p>
          <a:p>
            <a:pPr marL="620713" indent="-620713" defTabSz="685800">
              <a:lnSpc>
                <a:spcPct val="100000"/>
              </a:lnSpc>
              <a:spcBef>
                <a:spcPts val="0"/>
              </a:spcBef>
              <a:buClr>
                <a:srgbClr val="FF6451"/>
              </a:buClr>
              <a:buFont typeface="Wingdings" panose="05000000000000000000" pitchFamily="2" charset="2"/>
              <a:buChar char="ü"/>
              <a:defRPr/>
            </a:pPr>
            <a:r>
              <a:rPr lang="en-US" altLang="en-US" sz="4400">
                <a:solidFill>
                  <a:schemeClr val="bg1"/>
                </a:solidFill>
                <a:latin typeface="Roboto Light "/>
              </a:rPr>
              <a:t> Environment, resources, and student life.</a:t>
            </a:r>
          </a:p>
          <a:p>
            <a:pPr marL="0" indent="0" defTabSz="685800">
              <a:lnSpc>
                <a:spcPct val="100000"/>
              </a:lnSpc>
              <a:spcBef>
                <a:spcPts val="750"/>
              </a:spcBef>
              <a:buClr>
                <a:srgbClr val="FF6451"/>
              </a:buClr>
              <a:buNone/>
              <a:defRPr/>
            </a:pPr>
            <a:endParaRPr lang="en-GB" sz="4400" b="1">
              <a:solidFill>
                <a:schemeClr val="bg1"/>
              </a:solidFill>
              <a:latin typeface="Roboto Light "/>
            </a:endParaRPr>
          </a:p>
          <a:p>
            <a:pPr marL="0" indent="0" defTabSz="685800">
              <a:lnSpc>
                <a:spcPct val="100000"/>
              </a:lnSpc>
              <a:spcBef>
                <a:spcPts val="750"/>
              </a:spcBef>
              <a:buClr>
                <a:srgbClr val="FF6451"/>
              </a:buClr>
              <a:buNone/>
              <a:defRPr/>
            </a:pPr>
            <a:r>
              <a:rPr lang="en-GB" sz="4400" b="1">
                <a:solidFill>
                  <a:schemeClr val="bg1"/>
                </a:solidFill>
                <a:latin typeface="Roboto Light "/>
              </a:rPr>
              <a:t>Graduate outcomes </a:t>
            </a:r>
          </a:p>
          <a:p>
            <a:pPr marL="620713" indent="-620713" defTabSz="685800">
              <a:lnSpc>
                <a:spcPct val="100000"/>
              </a:lnSpc>
              <a:spcBef>
                <a:spcPts val="0"/>
              </a:spcBef>
              <a:buClr>
                <a:srgbClr val="FF6451"/>
              </a:buClr>
              <a:buFont typeface="Wingdings" panose="05000000000000000000" pitchFamily="2" charset="2"/>
              <a:buChar char="ü"/>
              <a:defRPr/>
            </a:pPr>
            <a:r>
              <a:rPr lang="en-GB" sz="4400">
                <a:solidFill>
                  <a:schemeClr val="bg1"/>
                </a:solidFill>
                <a:latin typeface="Roboto Light "/>
              </a:rPr>
              <a:t> What careers have recent graduates gone on to?</a:t>
            </a:r>
          </a:p>
          <a:p>
            <a:pPr marL="0" indent="0" defTabSz="685800">
              <a:lnSpc>
                <a:spcPct val="100000"/>
              </a:lnSpc>
              <a:spcBef>
                <a:spcPts val="750"/>
              </a:spcBef>
              <a:buClr>
                <a:srgbClr val="FF6451"/>
              </a:buClr>
              <a:buNone/>
              <a:defRPr/>
            </a:pPr>
            <a:r>
              <a:rPr lang="en-GB" sz="4400">
                <a:solidFill>
                  <a:schemeClr val="bg1"/>
                </a:solidFill>
                <a:latin typeface="Roboto Light "/>
              </a:rPr>
              <a:t> </a:t>
            </a:r>
            <a:endParaRPr lang="en-US" altLang="en-US" sz="4400">
              <a:solidFill>
                <a:schemeClr val="bg1"/>
              </a:solidFill>
              <a:latin typeface="Roboto Light "/>
            </a:endParaRPr>
          </a:p>
          <a:p>
            <a:pPr marL="0" indent="0" defTabSz="685800">
              <a:lnSpc>
                <a:spcPct val="100000"/>
              </a:lnSpc>
              <a:spcBef>
                <a:spcPts val="750"/>
              </a:spcBef>
              <a:buClr>
                <a:srgbClr val="FF6451"/>
              </a:buClr>
              <a:buNone/>
              <a:defRPr/>
            </a:pPr>
            <a:r>
              <a:rPr lang="en-GB" sz="4400" b="1">
                <a:solidFill>
                  <a:schemeClr val="bg1"/>
                </a:solidFill>
                <a:latin typeface="Roboto Light "/>
              </a:rPr>
              <a:t>Costs</a:t>
            </a:r>
          </a:p>
          <a:p>
            <a:pPr marL="620713" indent="-620713" defTabSz="685800">
              <a:lnSpc>
                <a:spcPct val="100000"/>
              </a:lnSpc>
              <a:spcBef>
                <a:spcPts val="0"/>
              </a:spcBef>
              <a:buClr>
                <a:srgbClr val="FF6451"/>
              </a:buClr>
              <a:buFont typeface="Wingdings" panose="05000000000000000000" pitchFamily="2" charset="2"/>
              <a:buChar char="ü"/>
              <a:defRPr/>
            </a:pPr>
            <a:r>
              <a:rPr lang="en-GB" sz="4400">
                <a:solidFill>
                  <a:schemeClr val="bg1"/>
                </a:solidFill>
                <a:latin typeface="Roboto Light "/>
              </a:rPr>
              <a:t> Include living costs, accommodation, and transport.</a:t>
            </a:r>
            <a:endParaRPr lang="en-US" sz="4400">
              <a:solidFill>
                <a:schemeClr val="bg1"/>
              </a:solidFill>
              <a:latin typeface="Roboto Light "/>
            </a:endParaRPr>
          </a:p>
          <a:p>
            <a:pPr>
              <a:lnSpc>
                <a:spcPct val="100000"/>
              </a:lnSpc>
              <a:defRPr cap="all"/>
            </a:pPr>
            <a:endParaRPr lang="en-US" sz="4400">
              <a:solidFill>
                <a:schemeClr val="bg1"/>
              </a:solidFill>
              <a:latin typeface="Roboto Light "/>
            </a:endParaRPr>
          </a:p>
          <a:p>
            <a:pPr>
              <a:lnSpc>
                <a:spcPct val="100000"/>
              </a:lnSpc>
              <a:defRPr cap="all"/>
            </a:pPr>
            <a:endParaRPr lang="en-US" sz="4400">
              <a:solidFill>
                <a:schemeClr val="bg1"/>
              </a:solidFill>
              <a:latin typeface="Roboto Light "/>
            </a:endParaRPr>
          </a:p>
          <a:p>
            <a:pPr>
              <a:lnSpc>
                <a:spcPct val="100000"/>
              </a:lnSpc>
              <a:defRPr cap="all"/>
            </a:pPr>
            <a:endParaRPr lang="en-US" sz="4400">
              <a:solidFill>
                <a:schemeClr val="bg1"/>
              </a:solidFill>
              <a:latin typeface="Roboto Light "/>
            </a:endParaRPr>
          </a:p>
          <a:p>
            <a:r>
              <a:rPr lang="en-GB" sz="4400">
                <a:solidFill>
                  <a:schemeClr val="bg1"/>
                </a:solidFill>
                <a:latin typeface="Roboto Light "/>
              </a:rPr>
              <a:t> </a:t>
            </a:r>
            <a:endParaRPr lang="en-US" sz="4400">
              <a:solidFill>
                <a:schemeClr val="bg1"/>
              </a:solidFill>
              <a:latin typeface="Roboto Light "/>
            </a:endParaRPr>
          </a:p>
          <a:p>
            <a:endParaRPr lang="en-GB" sz="4400">
              <a:solidFill>
                <a:schemeClr val="bg1"/>
              </a:solidFill>
              <a:latin typeface="Roboto Light "/>
            </a:endParaRPr>
          </a:p>
        </p:txBody>
      </p:sp>
      <p:pic>
        <p:nvPicPr>
          <p:cNvPr id="5" name="Picture 4">
            <a:extLst>
              <a:ext uri="{FF2B5EF4-FFF2-40B4-BE49-F238E27FC236}">
                <a16:creationId xmlns:a16="http://schemas.microsoft.com/office/drawing/2014/main" id="{38F8997B-EAF7-2EA5-2B63-AB956EEFCB96}"/>
              </a:ext>
            </a:extLst>
          </p:cNvPr>
          <p:cNvPicPr>
            <a:picLocks noChangeAspect="1"/>
          </p:cNvPicPr>
          <p:nvPr/>
        </p:nvPicPr>
        <p:blipFill>
          <a:blip r:embed="rId4"/>
          <a:srcRect l="2187" r="1567"/>
          <a:stretch/>
        </p:blipFill>
        <p:spPr>
          <a:xfrm>
            <a:off x="16256000" y="4879569"/>
            <a:ext cx="15490846" cy="10828517"/>
          </a:xfrm>
          <a:prstGeom prst="rect">
            <a:avLst/>
          </a:prstGeom>
        </p:spPr>
      </p:pic>
    </p:spTree>
    <p:custDataLst>
      <p:tags r:id="rId1"/>
    </p:custDataLst>
    <p:extLst>
      <p:ext uri="{BB962C8B-B14F-4D97-AF65-F5344CB8AC3E}">
        <p14:creationId xmlns:p14="http://schemas.microsoft.com/office/powerpoint/2010/main" val="2865861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AAA0A-81E4-0EFE-5B46-BE83CAEAF9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92B48FF-DAE5-97C2-4E67-9CB402392445}"/>
              </a:ext>
            </a:extLst>
          </p:cNvPr>
          <p:cNvSpPr>
            <a:spLocks noGrp="1"/>
          </p:cNvSpPr>
          <p:nvPr>
            <p:ph type="body" sz="quarter" idx="10"/>
          </p:nvPr>
        </p:nvSpPr>
        <p:spPr/>
        <p:txBody>
          <a:bodyPr/>
          <a:lstStyle/>
          <a:p>
            <a:r>
              <a:rPr lang="en-GB"/>
              <a:t>Public</a:t>
            </a:r>
          </a:p>
        </p:txBody>
      </p:sp>
      <p:sp>
        <p:nvSpPr>
          <p:cNvPr id="6" name="Subtitle 5">
            <a:extLst>
              <a:ext uri="{FF2B5EF4-FFF2-40B4-BE49-F238E27FC236}">
                <a16:creationId xmlns:a16="http://schemas.microsoft.com/office/drawing/2014/main" id="{799CB825-D279-C811-A984-E0B701455FBF}"/>
              </a:ext>
            </a:extLst>
          </p:cNvPr>
          <p:cNvSpPr>
            <a:spLocks noGrp="1"/>
          </p:cNvSpPr>
          <p:nvPr>
            <p:ph type="subTitle" idx="1"/>
          </p:nvPr>
        </p:nvSpPr>
        <p:spPr>
          <a:xfrm>
            <a:off x="4064000" y="10799237"/>
            <a:ext cx="24384000" cy="1168557"/>
          </a:xfrm>
        </p:spPr>
        <p:txBody>
          <a:bodyPr/>
          <a:lstStyle/>
          <a:p>
            <a:r>
              <a:rPr lang="en-GB" sz="6600" dirty="0"/>
              <a:t>How to apply to universities and colleges </a:t>
            </a:r>
            <a:r>
              <a:rPr lang="en-GB" dirty="0"/>
              <a:t>for 2027 entry.</a:t>
            </a:r>
            <a:endParaRPr lang="en-US" sz="6600" dirty="0"/>
          </a:p>
        </p:txBody>
      </p:sp>
      <p:sp>
        <p:nvSpPr>
          <p:cNvPr id="5" name="Title 4">
            <a:extLst>
              <a:ext uri="{FF2B5EF4-FFF2-40B4-BE49-F238E27FC236}">
                <a16:creationId xmlns:a16="http://schemas.microsoft.com/office/drawing/2014/main" id="{BDF5D01E-DE93-04AB-51BF-6020461392D7}"/>
              </a:ext>
            </a:extLst>
          </p:cNvPr>
          <p:cNvSpPr>
            <a:spLocks noGrp="1"/>
          </p:cNvSpPr>
          <p:nvPr>
            <p:ph type="ctrTitle"/>
          </p:nvPr>
        </p:nvSpPr>
        <p:spPr>
          <a:xfrm>
            <a:off x="4063999" y="6746252"/>
            <a:ext cx="24384000" cy="2397749"/>
          </a:xfrm>
        </p:spPr>
        <p:txBody>
          <a:bodyPr/>
          <a:lstStyle/>
          <a:p>
            <a:r>
              <a:rPr lang="en-GB"/>
              <a:t>Apply</a:t>
            </a:r>
          </a:p>
        </p:txBody>
      </p:sp>
    </p:spTree>
    <p:custDataLst>
      <p:tags r:id="rId1"/>
    </p:custDataLst>
    <p:extLst>
      <p:ext uri="{BB962C8B-B14F-4D97-AF65-F5344CB8AC3E}">
        <p14:creationId xmlns:p14="http://schemas.microsoft.com/office/powerpoint/2010/main" val="3648696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A118F-28F9-C0F6-56FC-AAF8C69885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4EB40-BCC9-7254-6500-82704DD836DB}"/>
              </a:ext>
            </a:extLst>
          </p:cNvPr>
          <p:cNvSpPr>
            <a:spLocks noGrp="1"/>
          </p:cNvSpPr>
          <p:nvPr>
            <p:ph type="title"/>
          </p:nvPr>
        </p:nvSpPr>
        <p:spPr>
          <a:xfrm>
            <a:off x="1731796" y="1678617"/>
            <a:ext cx="30156770" cy="2064769"/>
          </a:xfrm>
        </p:spPr>
        <p:txBody>
          <a:bodyPr/>
          <a:lstStyle/>
          <a:p>
            <a:r>
              <a:rPr lang="en-GB"/>
              <a:t>Key dates for </a:t>
            </a:r>
            <a:r>
              <a:rPr lang="en-GB">
                <a:solidFill>
                  <a:srgbClr val="F37561"/>
                </a:solidFill>
              </a:rPr>
              <a:t>2027</a:t>
            </a:r>
          </a:p>
        </p:txBody>
      </p:sp>
      <p:sp>
        <p:nvSpPr>
          <p:cNvPr id="7" name="Text Placeholder 6">
            <a:extLst>
              <a:ext uri="{FF2B5EF4-FFF2-40B4-BE49-F238E27FC236}">
                <a16:creationId xmlns:a16="http://schemas.microsoft.com/office/drawing/2014/main" id="{2584FC92-FC08-C54B-118A-53BF5D87EB7C}"/>
              </a:ext>
            </a:extLst>
          </p:cNvPr>
          <p:cNvSpPr>
            <a:spLocks noGrp="1"/>
          </p:cNvSpPr>
          <p:nvPr>
            <p:ph type="body" sz="quarter" idx="10"/>
          </p:nvPr>
        </p:nvSpPr>
        <p:spPr/>
        <p:txBody>
          <a:bodyPr/>
          <a:lstStyle/>
          <a:p>
            <a:r>
              <a:rPr lang="en-GB"/>
              <a:t>Public</a:t>
            </a:r>
          </a:p>
        </p:txBody>
      </p:sp>
      <p:sp>
        <p:nvSpPr>
          <p:cNvPr id="8" name="TextBox 7">
            <a:extLst>
              <a:ext uri="{FF2B5EF4-FFF2-40B4-BE49-F238E27FC236}">
                <a16:creationId xmlns:a16="http://schemas.microsoft.com/office/drawing/2014/main" id="{07841E12-BC1A-4CE3-2B90-D99DEF0B1FBE}"/>
              </a:ext>
            </a:extLst>
          </p:cNvPr>
          <p:cNvSpPr txBox="1"/>
          <p:nvPr/>
        </p:nvSpPr>
        <p:spPr>
          <a:xfrm>
            <a:off x="25124869" y="17076003"/>
            <a:ext cx="5459506" cy="830997"/>
          </a:xfrm>
          <a:prstGeom prst="rect">
            <a:avLst/>
          </a:prstGeom>
          <a:noFill/>
        </p:spPr>
        <p:txBody>
          <a:bodyPr wrap="square" rtlCol="0">
            <a:spAutoFit/>
          </a:bodyPr>
          <a:lstStyle/>
          <a:p>
            <a:r>
              <a:rPr lang="en-GB">
                <a:latin typeface="Roboto" panose="02000000000000000000" pitchFamily="2" charset="0"/>
                <a:ea typeface="Roboto" panose="02000000000000000000" pitchFamily="2" charset="0"/>
                <a:cs typeface="Roboto" panose="02000000000000000000" pitchFamily="2" charset="0"/>
              </a:rPr>
              <a:t>* 18:00 UK time</a:t>
            </a:r>
          </a:p>
        </p:txBody>
      </p:sp>
      <p:grpSp>
        <p:nvGrpSpPr>
          <p:cNvPr id="4" name="Group 3">
            <a:extLst>
              <a:ext uri="{FF2B5EF4-FFF2-40B4-BE49-F238E27FC236}">
                <a16:creationId xmlns:a16="http://schemas.microsoft.com/office/drawing/2014/main" id="{DAA72DAD-E0E6-D257-20CE-4F374F361EC7}"/>
              </a:ext>
            </a:extLst>
          </p:cNvPr>
          <p:cNvGrpSpPr/>
          <p:nvPr/>
        </p:nvGrpSpPr>
        <p:grpSpPr>
          <a:xfrm>
            <a:off x="990059" y="5730451"/>
            <a:ext cx="32106448" cy="9471744"/>
            <a:chOff x="73421" y="2169119"/>
            <a:chExt cx="12039918" cy="3551904"/>
          </a:xfrm>
        </p:grpSpPr>
        <p:sp>
          <p:nvSpPr>
            <p:cNvPr id="5" name="Straight Connector 4">
              <a:extLst>
                <a:ext uri="{FF2B5EF4-FFF2-40B4-BE49-F238E27FC236}">
                  <a16:creationId xmlns:a16="http://schemas.microsoft.com/office/drawing/2014/main" id="{3439CA95-3524-96A0-ECDE-FAC8162FF429}"/>
                </a:ext>
              </a:extLst>
            </p:cNvPr>
            <p:cNvSpPr/>
            <p:nvPr/>
          </p:nvSpPr>
          <p:spPr>
            <a:xfrm>
              <a:off x="73421" y="3952583"/>
              <a:ext cx="11733481" cy="7173"/>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6" name="Teardrop 5">
              <a:extLst>
                <a:ext uri="{FF2B5EF4-FFF2-40B4-BE49-F238E27FC236}">
                  <a16:creationId xmlns:a16="http://schemas.microsoft.com/office/drawing/2014/main" id="{3F53AEA9-AA3A-D1AA-1E87-A8F6DCEDDDBB}"/>
                </a:ext>
              </a:extLst>
            </p:cNvPr>
            <p:cNvSpPr/>
            <p:nvPr/>
          </p:nvSpPr>
          <p:spPr>
            <a:xfrm rot="8100000">
              <a:off x="145895" y="2251714"/>
              <a:ext cx="324647" cy="324647"/>
            </a:xfrm>
            <a:prstGeom prst="teardrop">
              <a:avLst>
                <a:gd name="adj" fmla="val 115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9" name="Oval 8">
              <a:extLst>
                <a:ext uri="{FF2B5EF4-FFF2-40B4-BE49-F238E27FC236}">
                  <a16:creationId xmlns:a16="http://schemas.microsoft.com/office/drawing/2014/main" id="{59C901E1-1900-120D-757D-44D0D1C636C0}"/>
                </a:ext>
              </a:extLst>
            </p:cNvPr>
            <p:cNvSpPr/>
            <p:nvPr/>
          </p:nvSpPr>
          <p:spPr>
            <a:xfrm>
              <a:off x="181960" y="2287780"/>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10" name="Freeform: Shape 11">
              <a:extLst>
                <a:ext uri="{FF2B5EF4-FFF2-40B4-BE49-F238E27FC236}">
                  <a16:creationId xmlns:a16="http://schemas.microsoft.com/office/drawing/2014/main" id="{6BD4FF2E-B9EF-EC25-2824-3B3F8C2C6A44}"/>
                </a:ext>
              </a:extLst>
            </p:cNvPr>
            <p:cNvSpPr/>
            <p:nvPr/>
          </p:nvSpPr>
          <p:spPr>
            <a:xfrm>
              <a:off x="521800" y="2628914"/>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0" rIns="254000" bIns="381000" numCol="1" spcCol="1270" anchor="t" anchorCtr="0">
              <a:noAutofit/>
            </a:bodyPr>
            <a:lstStyle/>
            <a:p>
              <a:pPr defTabSz="1778022">
                <a:lnSpc>
                  <a:spcPct val="90000"/>
                </a:lnSpc>
                <a:spcBef>
                  <a:spcPct val="0"/>
                </a:spcBef>
                <a:spcAft>
                  <a:spcPct val="35000"/>
                </a:spcAft>
                <a:defRPr/>
              </a:pPr>
              <a:r>
                <a:rPr lang="en-GB"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search displays courses</a:t>
              </a:r>
            </a:p>
          </p:txBody>
        </p:sp>
        <p:sp>
          <p:nvSpPr>
            <p:cNvPr id="11" name="Freeform: Shape 12">
              <a:extLst>
                <a:ext uri="{FF2B5EF4-FFF2-40B4-BE49-F238E27FC236}">
                  <a16:creationId xmlns:a16="http://schemas.microsoft.com/office/drawing/2014/main" id="{C2010659-7A1A-C0A6-54A6-71C912BCD636}"/>
                </a:ext>
              </a:extLst>
            </p:cNvPr>
            <p:cNvSpPr/>
            <p:nvPr/>
          </p:nvSpPr>
          <p:spPr>
            <a:xfrm>
              <a:off x="521800" y="2169119"/>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GB"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28 April 2026</a:t>
              </a:r>
            </a:p>
          </p:txBody>
        </p:sp>
        <p:sp>
          <p:nvSpPr>
            <p:cNvPr id="12" name="Straight Connector 11">
              <a:extLst>
                <a:ext uri="{FF2B5EF4-FFF2-40B4-BE49-F238E27FC236}">
                  <a16:creationId xmlns:a16="http://schemas.microsoft.com/office/drawing/2014/main" id="{14DED156-4D63-7691-8D56-4DDD5730CFAD}"/>
                </a:ext>
              </a:extLst>
            </p:cNvPr>
            <p:cNvSpPr/>
            <p:nvPr/>
          </p:nvSpPr>
          <p:spPr>
            <a:xfrm>
              <a:off x="308219" y="2643936"/>
              <a:ext cx="0" cy="1308646"/>
            </a:xfrm>
            <a:prstGeom prst="line">
              <a:avLst/>
            </a:prstGeom>
            <a:noFill/>
            <a:ln w="12700" cap="flat" cmpd="sng" algn="ctr">
              <a:solidFill>
                <a:schemeClr val="accent2">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13" name="Oval 12">
              <a:extLst>
                <a:ext uri="{FF2B5EF4-FFF2-40B4-BE49-F238E27FC236}">
                  <a16:creationId xmlns:a16="http://schemas.microsoft.com/office/drawing/2014/main" id="{127C0D94-88AD-8537-77BE-C26CB5E910B8}"/>
                </a:ext>
              </a:extLst>
            </p:cNvPr>
            <p:cNvSpPr/>
            <p:nvPr/>
          </p:nvSpPr>
          <p:spPr>
            <a:xfrm>
              <a:off x="267234" y="3911201"/>
              <a:ext cx="82641" cy="8276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14" name="Teardrop 13">
              <a:extLst>
                <a:ext uri="{FF2B5EF4-FFF2-40B4-BE49-F238E27FC236}">
                  <a16:creationId xmlns:a16="http://schemas.microsoft.com/office/drawing/2014/main" id="{AA10B635-A539-4908-8F91-EAB84017C8EA}"/>
                </a:ext>
              </a:extLst>
            </p:cNvPr>
            <p:cNvSpPr/>
            <p:nvPr/>
          </p:nvSpPr>
          <p:spPr>
            <a:xfrm rot="18900000">
              <a:off x="1482058" y="5328803"/>
              <a:ext cx="324647" cy="324647"/>
            </a:xfrm>
            <a:prstGeom prst="teardrop">
              <a:avLst>
                <a:gd name="adj" fmla="val 11500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15" name="Oval 14">
              <a:extLst>
                <a:ext uri="{FF2B5EF4-FFF2-40B4-BE49-F238E27FC236}">
                  <a16:creationId xmlns:a16="http://schemas.microsoft.com/office/drawing/2014/main" id="{E41331EE-07C2-EF2E-B274-AC9737CCDE7C}"/>
                </a:ext>
              </a:extLst>
            </p:cNvPr>
            <p:cNvSpPr/>
            <p:nvPr/>
          </p:nvSpPr>
          <p:spPr>
            <a:xfrm>
              <a:off x="1518124" y="5364868"/>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16" name="Freeform: Shape 17">
              <a:extLst>
                <a:ext uri="{FF2B5EF4-FFF2-40B4-BE49-F238E27FC236}">
                  <a16:creationId xmlns:a16="http://schemas.microsoft.com/office/drawing/2014/main" id="{A5AC8DCB-9CC5-EE15-F9F8-F303FE7EDC4A}"/>
                </a:ext>
              </a:extLst>
            </p:cNvPr>
            <p:cNvSpPr/>
            <p:nvPr/>
          </p:nvSpPr>
          <p:spPr>
            <a:xfrm>
              <a:off x="1873943" y="3952583"/>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81000" rIns="0" bIns="254000" numCol="1" spcCol="1270" anchor="b" anchorCtr="0">
              <a:noAutofit/>
            </a:bodyPr>
            <a:lstStyle/>
            <a:p>
              <a:pPr defTabSz="1778022">
                <a:lnSpc>
                  <a:spcPct val="90000"/>
                </a:lnSpc>
                <a:spcBef>
                  <a:spcPct val="0"/>
                </a:spcBef>
                <a:spcAft>
                  <a:spcPct val="35000"/>
                </a:spcAft>
                <a:defRPr/>
              </a:pPr>
              <a:r>
                <a:rPr lang="en-US" sz="44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application opens for 2027 entry</a:t>
              </a:r>
              <a:endParaRPr lang="en-GB" sz="44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Freeform: Shape 18">
              <a:extLst>
                <a:ext uri="{FF2B5EF4-FFF2-40B4-BE49-F238E27FC236}">
                  <a16:creationId xmlns:a16="http://schemas.microsoft.com/office/drawing/2014/main" id="{82C5A862-610E-C1A1-E458-B08E749A55D1}"/>
                </a:ext>
              </a:extLst>
            </p:cNvPr>
            <p:cNvSpPr/>
            <p:nvPr/>
          </p:nvSpPr>
          <p:spPr>
            <a:xfrm>
              <a:off x="1873943" y="5261229"/>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GB"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12 May </a:t>
              </a:r>
            </a:p>
          </p:txBody>
        </p:sp>
        <p:sp>
          <p:nvSpPr>
            <p:cNvPr id="18" name="Straight Connector 17">
              <a:extLst>
                <a:ext uri="{FF2B5EF4-FFF2-40B4-BE49-F238E27FC236}">
                  <a16:creationId xmlns:a16="http://schemas.microsoft.com/office/drawing/2014/main" id="{525C4754-8A49-5C9D-263E-6186A1BBCE03}"/>
                </a:ext>
              </a:extLst>
            </p:cNvPr>
            <p:cNvSpPr/>
            <p:nvPr/>
          </p:nvSpPr>
          <p:spPr>
            <a:xfrm>
              <a:off x="1644382" y="3952583"/>
              <a:ext cx="0" cy="1308646"/>
            </a:xfrm>
            <a:prstGeom prst="line">
              <a:avLst/>
            </a:prstGeom>
            <a:noFill/>
            <a:ln w="12700" cap="flat" cmpd="sng" algn="ctr">
              <a:solidFill>
                <a:schemeClr val="accent3">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19" name="Oval 18">
              <a:extLst>
                <a:ext uri="{FF2B5EF4-FFF2-40B4-BE49-F238E27FC236}">
                  <a16:creationId xmlns:a16="http://schemas.microsoft.com/office/drawing/2014/main" id="{8604FCB4-0B87-C55F-C3EF-E01C0607EA40}"/>
                </a:ext>
              </a:extLst>
            </p:cNvPr>
            <p:cNvSpPr/>
            <p:nvPr/>
          </p:nvSpPr>
          <p:spPr>
            <a:xfrm>
              <a:off x="1603398" y="3911201"/>
              <a:ext cx="82641" cy="8276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20" name="Teardrop 19">
              <a:extLst>
                <a:ext uri="{FF2B5EF4-FFF2-40B4-BE49-F238E27FC236}">
                  <a16:creationId xmlns:a16="http://schemas.microsoft.com/office/drawing/2014/main" id="{5730ED04-07A0-A1AD-1543-F6C18F48CDF6}"/>
                </a:ext>
              </a:extLst>
            </p:cNvPr>
            <p:cNvSpPr/>
            <p:nvPr/>
          </p:nvSpPr>
          <p:spPr>
            <a:xfrm rot="8100000">
              <a:off x="2818221" y="2251714"/>
              <a:ext cx="324647" cy="324647"/>
            </a:xfrm>
            <a:prstGeom prst="teardrop">
              <a:avLst>
                <a:gd name="adj" fmla="val 11500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21" name="Oval 20">
              <a:extLst>
                <a:ext uri="{FF2B5EF4-FFF2-40B4-BE49-F238E27FC236}">
                  <a16:creationId xmlns:a16="http://schemas.microsoft.com/office/drawing/2014/main" id="{C2B3997E-AF09-066E-9CF6-0FC37E489D9D}"/>
                </a:ext>
              </a:extLst>
            </p:cNvPr>
            <p:cNvSpPr/>
            <p:nvPr/>
          </p:nvSpPr>
          <p:spPr>
            <a:xfrm>
              <a:off x="2854287" y="2287780"/>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22" name="Freeform: Shape 23">
              <a:extLst>
                <a:ext uri="{FF2B5EF4-FFF2-40B4-BE49-F238E27FC236}">
                  <a16:creationId xmlns:a16="http://schemas.microsoft.com/office/drawing/2014/main" id="{383515DA-F800-0B07-5EDA-9E3045E37DE3}"/>
                </a:ext>
              </a:extLst>
            </p:cNvPr>
            <p:cNvSpPr/>
            <p:nvPr/>
          </p:nvSpPr>
          <p:spPr>
            <a:xfrm>
              <a:off x="3210106" y="2643936"/>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0" rIns="254000" bIns="381000" numCol="1" spcCol="1270" anchor="t" anchorCtr="0">
              <a:noAutofit/>
            </a:bodyPr>
            <a:lstStyle/>
            <a:p>
              <a:pPr defTabSz="1778022">
                <a:lnSpc>
                  <a:spcPct val="90000"/>
                </a:lnSpc>
                <a:spcBef>
                  <a:spcPct val="0"/>
                </a:spcBef>
                <a:spcAft>
                  <a:spcPct val="35000"/>
                </a:spcAft>
                <a:defRPr/>
              </a:pPr>
              <a:r>
                <a:rPr lang="en-GB"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3" name="Freeform: Shape 24">
              <a:extLst>
                <a:ext uri="{FF2B5EF4-FFF2-40B4-BE49-F238E27FC236}">
                  <a16:creationId xmlns:a16="http://schemas.microsoft.com/office/drawing/2014/main" id="{2999A01F-C46D-1A50-76A2-109193416BEA}"/>
                </a:ext>
              </a:extLst>
            </p:cNvPr>
            <p:cNvSpPr/>
            <p:nvPr/>
          </p:nvSpPr>
          <p:spPr>
            <a:xfrm>
              <a:off x="3210106" y="2184141"/>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 September</a:t>
              </a:r>
            </a:p>
          </p:txBody>
        </p:sp>
        <p:sp>
          <p:nvSpPr>
            <p:cNvPr id="24" name="Straight Connector 23">
              <a:extLst>
                <a:ext uri="{FF2B5EF4-FFF2-40B4-BE49-F238E27FC236}">
                  <a16:creationId xmlns:a16="http://schemas.microsoft.com/office/drawing/2014/main" id="{A1CEBB0E-21C5-8DA8-8D23-BC6D16221354}"/>
                </a:ext>
              </a:extLst>
            </p:cNvPr>
            <p:cNvSpPr/>
            <p:nvPr/>
          </p:nvSpPr>
          <p:spPr>
            <a:xfrm>
              <a:off x="2980545" y="2643936"/>
              <a:ext cx="0" cy="1308646"/>
            </a:xfrm>
            <a:prstGeom prst="line">
              <a:avLst/>
            </a:prstGeom>
            <a:noFill/>
            <a:ln w="12700" cap="flat" cmpd="sng" algn="ctr">
              <a:solidFill>
                <a:schemeClr val="accent4">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25" name="Oval 24">
              <a:extLst>
                <a:ext uri="{FF2B5EF4-FFF2-40B4-BE49-F238E27FC236}">
                  <a16:creationId xmlns:a16="http://schemas.microsoft.com/office/drawing/2014/main" id="{E8166339-B9A5-33BF-3AFA-7157918C43E4}"/>
                </a:ext>
              </a:extLst>
            </p:cNvPr>
            <p:cNvSpPr/>
            <p:nvPr/>
          </p:nvSpPr>
          <p:spPr>
            <a:xfrm>
              <a:off x="2939561" y="3911201"/>
              <a:ext cx="82641" cy="8276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26" name="Teardrop 25">
              <a:extLst>
                <a:ext uri="{FF2B5EF4-FFF2-40B4-BE49-F238E27FC236}">
                  <a16:creationId xmlns:a16="http://schemas.microsoft.com/office/drawing/2014/main" id="{FA7DDD50-C44B-91A5-CABA-E964F62A2397}"/>
                </a:ext>
              </a:extLst>
            </p:cNvPr>
            <p:cNvSpPr/>
            <p:nvPr/>
          </p:nvSpPr>
          <p:spPr>
            <a:xfrm rot="18900000">
              <a:off x="4154385" y="5328803"/>
              <a:ext cx="324647" cy="324647"/>
            </a:xfrm>
            <a:prstGeom prst="teardrop">
              <a:avLst>
                <a:gd name="adj" fmla="val 115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27" name="Oval 26">
              <a:extLst>
                <a:ext uri="{FF2B5EF4-FFF2-40B4-BE49-F238E27FC236}">
                  <a16:creationId xmlns:a16="http://schemas.microsoft.com/office/drawing/2014/main" id="{A460840F-BCAE-6051-A32A-44F9708B0DE2}"/>
                </a:ext>
              </a:extLst>
            </p:cNvPr>
            <p:cNvSpPr/>
            <p:nvPr/>
          </p:nvSpPr>
          <p:spPr>
            <a:xfrm>
              <a:off x="4190450" y="5364868"/>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28" name="Freeform: Shape 29">
              <a:extLst>
                <a:ext uri="{FF2B5EF4-FFF2-40B4-BE49-F238E27FC236}">
                  <a16:creationId xmlns:a16="http://schemas.microsoft.com/office/drawing/2014/main" id="{8D7A1191-882B-57D1-CB9A-72C553223FDB}"/>
                </a:ext>
              </a:extLst>
            </p:cNvPr>
            <p:cNvSpPr/>
            <p:nvPr/>
          </p:nvSpPr>
          <p:spPr>
            <a:xfrm>
              <a:off x="4546269" y="3952583"/>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81000" rIns="0" bIns="254000" numCol="1" spcCol="1270" anchor="b" anchorCtr="0">
              <a:noAutofit/>
            </a:bodyPr>
            <a:lstStyle/>
            <a:p>
              <a:pPr defTabSz="1778022">
                <a:lnSpc>
                  <a:spcPct val="90000"/>
                </a:lnSpc>
                <a:spcBef>
                  <a:spcPct val="0"/>
                </a:spcBef>
                <a:spcAft>
                  <a:spcPct val="35000"/>
                </a:spcAft>
                <a:defRPr/>
              </a:pPr>
              <a:r>
                <a:rPr lang="en-US"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Deadline for courses in medicine, veterinary medicine/science, dentistry, and courses at Oxford or Cambridge</a:t>
              </a:r>
            </a:p>
          </p:txBody>
        </p:sp>
        <p:sp>
          <p:nvSpPr>
            <p:cNvPr id="29" name="Freeform: Shape 30">
              <a:extLst>
                <a:ext uri="{FF2B5EF4-FFF2-40B4-BE49-F238E27FC236}">
                  <a16:creationId xmlns:a16="http://schemas.microsoft.com/office/drawing/2014/main" id="{6BED49E3-A6EF-A70B-5376-48C8A3074504}"/>
                </a:ext>
              </a:extLst>
            </p:cNvPr>
            <p:cNvSpPr/>
            <p:nvPr/>
          </p:nvSpPr>
          <p:spPr>
            <a:xfrm>
              <a:off x="4546269" y="5261229"/>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15 October 2026*</a:t>
              </a:r>
            </a:p>
          </p:txBody>
        </p:sp>
        <p:sp>
          <p:nvSpPr>
            <p:cNvPr id="30" name="Straight Connector 29">
              <a:extLst>
                <a:ext uri="{FF2B5EF4-FFF2-40B4-BE49-F238E27FC236}">
                  <a16:creationId xmlns:a16="http://schemas.microsoft.com/office/drawing/2014/main" id="{F2012BD5-4300-64D3-3358-0CE17001A38D}"/>
                </a:ext>
              </a:extLst>
            </p:cNvPr>
            <p:cNvSpPr/>
            <p:nvPr/>
          </p:nvSpPr>
          <p:spPr>
            <a:xfrm>
              <a:off x="4316708" y="3952583"/>
              <a:ext cx="0" cy="1308646"/>
            </a:xfrm>
            <a:prstGeom prst="line">
              <a:avLst/>
            </a:prstGeom>
            <a:noFill/>
            <a:ln w="12700" cap="flat" cmpd="sng" algn="ctr">
              <a:solidFill>
                <a:schemeClr val="accent5">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31" name="Oval 30">
              <a:extLst>
                <a:ext uri="{FF2B5EF4-FFF2-40B4-BE49-F238E27FC236}">
                  <a16:creationId xmlns:a16="http://schemas.microsoft.com/office/drawing/2014/main" id="{B2EDCCE6-19C4-DB9E-02D7-2197BF06FBDC}"/>
                </a:ext>
              </a:extLst>
            </p:cNvPr>
            <p:cNvSpPr/>
            <p:nvPr/>
          </p:nvSpPr>
          <p:spPr>
            <a:xfrm>
              <a:off x="4275724" y="3911201"/>
              <a:ext cx="82641" cy="82763"/>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32" name="Teardrop 31">
              <a:extLst>
                <a:ext uri="{FF2B5EF4-FFF2-40B4-BE49-F238E27FC236}">
                  <a16:creationId xmlns:a16="http://schemas.microsoft.com/office/drawing/2014/main" id="{C7D7756C-34D8-1B07-A256-FDD7980F7583}"/>
                </a:ext>
              </a:extLst>
            </p:cNvPr>
            <p:cNvSpPr/>
            <p:nvPr/>
          </p:nvSpPr>
          <p:spPr>
            <a:xfrm rot="8100000">
              <a:off x="5490548" y="2251714"/>
              <a:ext cx="324647" cy="324647"/>
            </a:xfrm>
            <a:prstGeom prst="teardrop">
              <a:avLst>
                <a:gd name="adj" fmla="val 11500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33" name="Oval 32">
              <a:extLst>
                <a:ext uri="{FF2B5EF4-FFF2-40B4-BE49-F238E27FC236}">
                  <a16:creationId xmlns:a16="http://schemas.microsoft.com/office/drawing/2014/main" id="{5959FC9B-A0BC-29C3-9AC4-1E5BA37157F9}"/>
                </a:ext>
              </a:extLst>
            </p:cNvPr>
            <p:cNvSpPr/>
            <p:nvPr/>
          </p:nvSpPr>
          <p:spPr>
            <a:xfrm>
              <a:off x="5526613" y="2287780"/>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34" name="Freeform: Shape 35">
              <a:extLst>
                <a:ext uri="{FF2B5EF4-FFF2-40B4-BE49-F238E27FC236}">
                  <a16:creationId xmlns:a16="http://schemas.microsoft.com/office/drawing/2014/main" id="{4B6CAF12-127B-1281-DF87-819DCF568D3D}"/>
                </a:ext>
              </a:extLst>
            </p:cNvPr>
            <p:cNvSpPr/>
            <p:nvPr/>
          </p:nvSpPr>
          <p:spPr>
            <a:xfrm>
              <a:off x="5882432" y="2643936"/>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0" rIns="254000" bIns="381000" numCol="1" spcCol="1270" anchor="t" anchorCtr="0">
              <a:noAutofit/>
            </a:bodyPr>
            <a:lstStyle/>
            <a:p>
              <a:pPr defTabSz="1778022">
                <a:lnSpc>
                  <a:spcPct val="90000"/>
                </a:lnSpc>
                <a:spcBef>
                  <a:spcPct val="0"/>
                </a:spcBef>
                <a:spcAft>
                  <a:spcPct val="35000"/>
                </a:spcAft>
                <a:defRPr/>
              </a:pPr>
              <a:r>
                <a:rPr lang="en-US"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sz="4000">
                <a:solidFill>
                  <a:srgbClr val="1F2834">
                    <a:hueOff val="0"/>
                    <a:satOff val="0"/>
                    <a:lumOff val="0"/>
                    <a:alphaOff val="0"/>
                  </a:srgbClr>
                </a:solidFill>
              </a:endParaRPr>
            </a:p>
          </p:txBody>
        </p:sp>
        <p:sp>
          <p:nvSpPr>
            <p:cNvPr id="35" name="Freeform: Shape 36">
              <a:extLst>
                <a:ext uri="{FF2B5EF4-FFF2-40B4-BE49-F238E27FC236}">
                  <a16:creationId xmlns:a16="http://schemas.microsoft.com/office/drawing/2014/main" id="{3E469AF7-8B98-F244-265E-A9C2ABBB2D73}"/>
                </a:ext>
              </a:extLst>
            </p:cNvPr>
            <p:cNvSpPr/>
            <p:nvPr/>
          </p:nvSpPr>
          <p:spPr>
            <a:xfrm>
              <a:off x="5882432" y="2184141"/>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13 January 2027*</a:t>
              </a:r>
            </a:p>
          </p:txBody>
        </p:sp>
        <p:sp>
          <p:nvSpPr>
            <p:cNvPr id="36" name="Straight Connector 35">
              <a:extLst>
                <a:ext uri="{FF2B5EF4-FFF2-40B4-BE49-F238E27FC236}">
                  <a16:creationId xmlns:a16="http://schemas.microsoft.com/office/drawing/2014/main" id="{70FE46D8-1ECB-4956-1B7A-93CACED62F6A}"/>
                </a:ext>
              </a:extLst>
            </p:cNvPr>
            <p:cNvSpPr/>
            <p:nvPr/>
          </p:nvSpPr>
          <p:spPr>
            <a:xfrm>
              <a:off x="5652872" y="2643936"/>
              <a:ext cx="0" cy="1308646"/>
            </a:xfrm>
            <a:prstGeom prst="line">
              <a:avLst/>
            </a:prstGeom>
            <a:noFill/>
            <a:ln w="12700" cap="flat" cmpd="sng" algn="ctr">
              <a:solidFill>
                <a:schemeClr val="accent6">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37" name="Oval 36">
              <a:extLst>
                <a:ext uri="{FF2B5EF4-FFF2-40B4-BE49-F238E27FC236}">
                  <a16:creationId xmlns:a16="http://schemas.microsoft.com/office/drawing/2014/main" id="{27D5E14B-8E97-51C8-7894-0411E6C46F9E}"/>
                </a:ext>
              </a:extLst>
            </p:cNvPr>
            <p:cNvSpPr/>
            <p:nvPr/>
          </p:nvSpPr>
          <p:spPr>
            <a:xfrm>
              <a:off x="5611888" y="3911201"/>
              <a:ext cx="82641" cy="82763"/>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38" name="Teardrop 37">
              <a:extLst>
                <a:ext uri="{FF2B5EF4-FFF2-40B4-BE49-F238E27FC236}">
                  <a16:creationId xmlns:a16="http://schemas.microsoft.com/office/drawing/2014/main" id="{CF172B38-6A16-168B-7172-48ECBFD0A162}"/>
                </a:ext>
              </a:extLst>
            </p:cNvPr>
            <p:cNvSpPr/>
            <p:nvPr/>
          </p:nvSpPr>
          <p:spPr>
            <a:xfrm rot="18900000">
              <a:off x="6826711" y="5328803"/>
              <a:ext cx="324647" cy="324647"/>
            </a:xfrm>
            <a:prstGeom prst="teardrop">
              <a:avLst>
                <a:gd name="adj" fmla="val 115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39" name="Oval 38">
              <a:extLst>
                <a:ext uri="{FF2B5EF4-FFF2-40B4-BE49-F238E27FC236}">
                  <a16:creationId xmlns:a16="http://schemas.microsoft.com/office/drawing/2014/main" id="{DB496FBF-F547-6819-0638-F9BBA5E1A57F}"/>
                </a:ext>
              </a:extLst>
            </p:cNvPr>
            <p:cNvSpPr/>
            <p:nvPr/>
          </p:nvSpPr>
          <p:spPr>
            <a:xfrm>
              <a:off x="6862777" y="5364868"/>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40" name="Freeform: Shape 41">
              <a:extLst>
                <a:ext uri="{FF2B5EF4-FFF2-40B4-BE49-F238E27FC236}">
                  <a16:creationId xmlns:a16="http://schemas.microsoft.com/office/drawing/2014/main" id="{E49341CC-A6AF-45AF-2A8B-13A9D0052B83}"/>
                </a:ext>
              </a:extLst>
            </p:cNvPr>
            <p:cNvSpPr/>
            <p:nvPr/>
          </p:nvSpPr>
          <p:spPr>
            <a:xfrm>
              <a:off x="7218596" y="3952583"/>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81000" rIns="0" bIns="254000" numCol="1" spcCol="1270" anchor="b" anchorCtr="0">
              <a:noAutofit/>
            </a:bodyPr>
            <a:lstStyle/>
            <a:p>
              <a:pPr defTabSz="1778022">
                <a:lnSpc>
                  <a:spcPct val="90000"/>
                </a:lnSpc>
                <a:spcBef>
                  <a:spcPct val="0"/>
                </a:spcBef>
                <a:spcAft>
                  <a:spcPct val="35000"/>
                </a:spcAft>
                <a:defRPr/>
              </a:pPr>
              <a:r>
                <a:rPr lang="en-US"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sz="4000">
                <a:solidFill>
                  <a:srgbClr val="1F2834">
                    <a:hueOff val="0"/>
                    <a:satOff val="0"/>
                    <a:lumOff val="0"/>
                    <a:alphaOff val="0"/>
                  </a:srgbClr>
                </a:solidFill>
                <a:latin typeface="Calibri" panose="020F0502020204030204"/>
              </a:endParaRPr>
            </a:p>
          </p:txBody>
        </p:sp>
        <p:sp>
          <p:nvSpPr>
            <p:cNvPr id="41" name="Freeform: Shape 42">
              <a:extLst>
                <a:ext uri="{FF2B5EF4-FFF2-40B4-BE49-F238E27FC236}">
                  <a16:creationId xmlns:a16="http://schemas.microsoft.com/office/drawing/2014/main" id="{38AA71B9-5ED3-DEA0-9F69-6632924E1FE8}"/>
                </a:ext>
              </a:extLst>
            </p:cNvPr>
            <p:cNvSpPr/>
            <p:nvPr/>
          </p:nvSpPr>
          <p:spPr>
            <a:xfrm>
              <a:off x="7218596" y="5261229"/>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13 January 2027*</a:t>
              </a:r>
            </a:p>
          </p:txBody>
        </p:sp>
        <p:sp>
          <p:nvSpPr>
            <p:cNvPr id="42" name="Straight Connector 41">
              <a:extLst>
                <a:ext uri="{FF2B5EF4-FFF2-40B4-BE49-F238E27FC236}">
                  <a16:creationId xmlns:a16="http://schemas.microsoft.com/office/drawing/2014/main" id="{50B00C92-EF45-D6E0-F0F5-6E7D973EB775}"/>
                </a:ext>
              </a:extLst>
            </p:cNvPr>
            <p:cNvSpPr/>
            <p:nvPr/>
          </p:nvSpPr>
          <p:spPr>
            <a:xfrm>
              <a:off x="6989035" y="3952583"/>
              <a:ext cx="0" cy="1308646"/>
            </a:xfrm>
            <a:prstGeom prst="line">
              <a:avLst/>
            </a:prstGeom>
            <a:noFill/>
            <a:ln w="12700" cap="flat" cmpd="sng" algn="ctr">
              <a:solidFill>
                <a:schemeClr val="accent2">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43" name="Oval 42">
              <a:extLst>
                <a:ext uri="{FF2B5EF4-FFF2-40B4-BE49-F238E27FC236}">
                  <a16:creationId xmlns:a16="http://schemas.microsoft.com/office/drawing/2014/main" id="{4AF02EDB-8430-0408-7650-CD2A40BA5A0F}"/>
                </a:ext>
              </a:extLst>
            </p:cNvPr>
            <p:cNvSpPr/>
            <p:nvPr/>
          </p:nvSpPr>
          <p:spPr>
            <a:xfrm>
              <a:off x="6948051" y="3911201"/>
              <a:ext cx="82641" cy="8276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44" name="Teardrop 43">
              <a:extLst>
                <a:ext uri="{FF2B5EF4-FFF2-40B4-BE49-F238E27FC236}">
                  <a16:creationId xmlns:a16="http://schemas.microsoft.com/office/drawing/2014/main" id="{4B327234-77D8-DF04-4356-3803A3854B4A}"/>
                </a:ext>
              </a:extLst>
            </p:cNvPr>
            <p:cNvSpPr/>
            <p:nvPr/>
          </p:nvSpPr>
          <p:spPr>
            <a:xfrm rot="8100000">
              <a:off x="8162874" y="2251714"/>
              <a:ext cx="324647" cy="324647"/>
            </a:xfrm>
            <a:prstGeom prst="teardrop">
              <a:avLst>
                <a:gd name="adj" fmla="val 11500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45" name="Oval 44">
              <a:extLst>
                <a:ext uri="{FF2B5EF4-FFF2-40B4-BE49-F238E27FC236}">
                  <a16:creationId xmlns:a16="http://schemas.microsoft.com/office/drawing/2014/main" id="{03EE7B75-9DE0-5DE5-DE42-19A0760108A2}"/>
                </a:ext>
              </a:extLst>
            </p:cNvPr>
            <p:cNvSpPr/>
            <p:nvPr/>
          </p:nvSpPr>
          <p:spPr>
            <a:xfrm>
              <a:off x="8198940" y="2287780"/>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46" name="Freeform: Shape 47">
              <a:extLst>
                <a:ext uri="{FF2B5EF4-FFF2-40B4-BE49-F238E27FC236}">
                  <a16:creationId xmlns:a16="http://schemas.microsoft.com/office/drawing/2014/main" id="{53B2CED5-7F44-7855-A612-C32109FF2E02}"/>
                </a:ext>
              </a:extLst>
            </p:cNvPr>
            <p:cNvSpPr/>
            <p:nvPr/>
          </p:nvSpPr>
          <p:spPr>
            <a:xfrm>
              <a:off x="8554759" y="2643936"/>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0" rIns="254000" bIns="381000" numCol="1" spcCol="1270" anchor="t" anchorCtr="0">
              <a:noAutofit/>
            </a:bodyPr>
            <a:lstStyle/>
            <a:p>
              <a:pPr lvl="0"/>
              <a:r>
                <a:rPr lang="en-US" sz="4000">
                  <a:latin typeface="Roboto Light" panose="02000000000000000000" pitchFamily="2" charset="0"/>
                  <a:ea typeface="Roboto Light" panose="02000000000000000000" pitchFamily="2" charset="0"/>
                  <a:cs typeface="Roboto Light" panose="02000000000000000000" pitchFamily="2" charset="0"/>
                </a:rPr>
                <a:t>UCAS Extra opens</a:t>
              </a:r>
            </a:p>
          </p:txBody>
        </p:sp>
        <p:sp>
          <p:nvSpPr>
            <p:cNvPr id="47" name="Freeform: Shape 48">
              <a:extLst>
                <a:ext uri="{FF2B5EF4-FFF2-40B4-BE49-F238E27FC236}">
                  <a16:creationId xmlns:a16="http://schemas.microsoft.com/office/drawing/2014/main" id="{0883F1F7-9B01-F38C-6B6B-63F68B2C73F3}"/>
                </a:ext>
              </a:extLst>
            </p:cNvPr>
            <p:cNvSpPr/>
            <p:nvPr/>
          </p:nvSpPr>
          <p:spPr>
            <a:xfrm>
              <a:off x="8554759" y="2184141"/>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25 February</a:t>
              </a:r>
            </a:p>
          </p:txBody>
        </p:sp>
        <p:sp>
          <p:nvSpPr>
            <p:cNvPr id="48" name="Straight Connector 47">
              <a:extLst>
                <a:ext uri="{FF2B5EF4-FFF2-40B4-BE49-F238E27FC236}">
                  <a16:creationId xmlns:a16="http://schemas.microsoft.com/office/drawing/2014/main" id="{D1D69079-2CF2-242B-591F-469731F46A6C}"/>
                </a:ext>
              </a:extLst>
            </p:cNvPr>
            <p:cNvSpPr/>
            <p:nvPr/>
          </p:nvSpPr>
          <p:spPr>
            <a:xfrm>
              <a:off x="8325198" y="2643936"/>
              <a:ext cx="0" cy="1308646"/>
            </a:xfrm>
            <a:prstGeom prst="line">
              <a:avLst/>
            </a:prstGeom>
            <a:noFill/>
            <a:ln w="12700" cap="flat" cmpd="sng" algn="ctr">
              <a:solidFill>
                <a:schemeClr val="accent3">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49" name="Oval 48">
              <a:extLst>
                <a:ext uri="{FF2B5EF4-FFF2-40B4-BE49-F238E27FC236}">
                  <a16:creationId xmlns:a16="http://schemas.microsoft.com/office/drawing/2014/main" id="{E53F13E4-BE63-7E3A-8B76-7A4A7264B8EF}"/>
                </a:ext>
              </a:extLst>
            </p:cNvPr>
            <p:cNvSpPr/>
            <p:nvPr/>
          </p:nvSpPr>
          <p:spPr>
            <a:xfrm>
              <a:off x="8284214" y="3911201"/>
              <a:ext cx="82641" cy="8276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50" name="Teardrop 49">
              <a:extLst>
                <a:ext uri="{FF2B5EF4-FFF2-40B4-BE49-F238E27FC236}">
                  <a16:creationId xmlns:a16="http://schemas.microsoft.com/office/drawing/2014/main" id="{46EB4D6D-4C30-5539-1537-29E449794DF3}"/>
                </a:ext>
              </a:extLst>
            </p:cNvPr>
            <p:cNvSpPr/>
            <p:nvPr/>
          </p:nvSpPr>
          <p:spPr>
            <a:xfrm rot="18900000">
              <a:off x="9499038" y="5328803"/>
              <a:ext cx="324647" cy="324647"/>
            </a:xfrm>
            <a:prstGeom prst="teardrop">
              <a:avLst>
                <a:gd name="adj" fmla="val 11500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51" name="Oval 50">
              <a:extLst>
                <a:ext uri="{FF2B5EF4-FFF2-40B4-BE49-F238E27FC236}">
                  <a16:creationId xmlns:a16="http://schemas.microsoft.com/office/drawing/2014/main" id="{FBFFD370-D942-0AD5-517C-F8727E817B0B}"/>
                </a:ext>
              </a:extLst>
            </p:cNvPr>
            <p:cNvSpPr/>
            <p:nvPr/>
          </p:nvSpPr>
          <p:spPr>
            <a:xfrm>
              <a:off x="9535103" y="5364868"/>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52" name="Freeform: Shape 53">
              <a:extLst>
                <a:ext uri="{FF2B5EF4-FFF2-40B4-BE49-F238E27FC236}">
                  <a16:creationId xmlns:a16="http://schemas.microsoft.com/office/drawing/2014/main" id="{EED72C89-3DDF-4F0B-235C-0F6584096E4E}"/>
                </a:ext>
              </a:extLst>
            </p:cNvPr>
            <p:cNvSpPr/>
            <p:nvPr/>
          </p:nvSpPr>
          <p:spPr>
            <a:xfrm>
              <a:off x="9890922" y="3952583"/>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81000" rIns="0" bIns="254000" numCol="1" spcCol="1270" anchor="b" anchorCtr="0">
              <a:noAutofit/>
            </a:bodyPr>
            <a:lstStyle/>
            <a:p>
              <a:pPr lvl="0"/>
              <a:r>
                <a:rPr lang="en-US" sz="4000">
                  <a:latin typeface="Roboto Light" panose="02000000000000000000" pitchFamily="2" charset="0"/>
                  <a:ea typeface="Roboto Light" panose="02000000000000000000" pitchFamily="2" charset="0"/>
                  <a:cs typeface="Roboto Light" panose="02000000000000000000" pitchFamily="2" charset="0"/>
                </a:rPr>
                <a:t>Last date to send an application</a:t>
              </a:r>
            </a:p>
          </p:txBody>
        </p:sp>
        <p:sp>
          <p:nvSpPr>
            <p:cNvPr id="53" name="Freeform: Shape 54">
              <a:extLst>
                <a:ext uri="{FF2B5EF4-FFF2-40B4-BE49-F238E27FC236}">
                  <a16:creationId xmlns:a16="http://schemas.microsoft.com/office/drawing/2014/main" id="{BB1BC19D-2BC7-94D2-CCCE-C802E6018F96}"/>
                </a:ext>
              </a:extLst>
            </p:cNvPr>
            <p:cNvSpPr/>
            <p:nvPr/>
          </p:nvSpPr>
          <p:spPr>
            <a:xfrm>
              <a:off x="9890922" y="5261229"/>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GB"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June</a:t>
              </a:r>
              <a:endPar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endParaRPr>
            </a:p>
          </p:txBody>
        </p:sp>
        <p:sp>
          <p:nvSpPr>
            <p:cNvPr id="54" name="Straight Connector 53">
              <a:extLst>
                <a:ext uri="{FF2B5EF4-FFF2-40B4-BE49-F238E27FC236}">
                  <a16:creationId xmlns:a16="http://schemas.microsoft.com/office/drawing/2014/main" id="{0DCDE189-4E83-9157-090E-5A98F34B67FD}"/>
                </a:ext>
              </a:extLst>
            </p:cNvPr>
            <p:cNvSpPr/>
            <p:nvPr/>
          </p:nvSpPr>
          <p:spPr>
            <a:xfrm>
              <a:off x="9661362" y="3952583"/>
              <a:ext cx="0" cy="1308646"/>
            </a:xfrm>
            <a:prstGeom prst="line">
              <a:avLst/>
            </a:prstGeom>
            <a:noFill/>
            <a:ln w="12700" cap="flat" cmpd="sng" algn="ctr">
              <a:solidFill>
                <a:schemeClr val="accent4">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55" name="Oval 54">
              <a:extLst>
                <a:ext uri="{FF2B5EF4-FFF2-40B4-BE49-F238E27FC236}">
                  <a16:creationId xmlns:a16="http://schemas.microsoft.com/office/drawing/2014/main" id="{F4D977EA-F29A-6741-77FF-3BD16FCE244A}"/>
                </a:ext>
              </a:extLst>
            </p:cNvPr>
            <p:cNvSpPr/>
            <p:nvPr/>
          </p:nvSpPr>
          <p:spPr>
            <a:xfrm>
              <a:off x="9620377" y="3911201"/>
              <a:ext cx="82641" cy="8276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grpSp>
      <p:sp>
        <p:nvSpPr>
          <p:cNvPr id="58" name="Teardrop 57">
            <a:extLst>
              <a:ext uri="{FF2B5EF4-FFF2-40B4-BE49-F238E27FC236}">
                <a16:creationId xmlns:a16="http://schemas.microsoft.com/office/drawing/2014/main" id="{DE347FFD-AC43-7BC1-DBB2-48858E4C67F9}"/>
              </a:ext>
            </a:extLst>
          </p:cNvPr>
          <p:cNvSpPr/>
          <p:nvPr/>
        </p:nvSpPr>
        <p:spPr>
          <a:xfrm rot="8100000">
            <a:off x="29135064" y="5933237"/>
            <a:ext cx="865725" cy="865725"/>
          </a:xfrm>
          <a:prstGeom prst="teardrop">
            <a:avLst>
              <a:gd name="adj" fmla="val 115000"/>
            </a:avLst>
          </a:prstGeom>
          <a:solidFill>
            <a:schemeClr val="accent5"/>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60" name="Straight Connector 59">
            <a:extLst>
              <a:ext uri="{FF2B5EF4-FFF2-40B4-BE49-F238E27FC236}">
                <a16:creationId xmlns:a16="http://schemas.microsoft.com/office/drawing/2014/main" id="{04590F46-E0C0-7142-B551-F4E3F3202377}"/>
              </a:ext>
            </a:extLst>
          </p:cNvPr>
          <p:cNvSpPr/>
          <p:nvPr/>
        </p:nvSpPr>
        <p:spPr>
          <a:xfrm>
            <a:off x="29567928" y="6979163"/>
            <a:ext cx="0" cy="3489723"/>
          </a:xfrm>
          <a:prstGeom prst="line">
            <a:avLst/>
          </a:prstGeom>
          <a:noFill/>
          <a:ln w="12700" cap="flat" cmpd="sng" algn="ctr">
            <a:solidFill>
              <a:schemeClr val="accent5"/>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61" name="Oval 60">
            <a:extLst>
              <a:ext uri="{FF2B5EF4-FFF2-40B4-BE49-F238E27FC236}">
                <a16:creationId xmlns:a16="http://schemas.microsoft.com/office/drawing/2014/main" id="{3FE6A442-FA4F-8989-6F91-C897A699975F}"/>
              </a:ext>
            </a:extLst>
          </p:cNvPr>
          <p:cNvSpPr/>
          <p:nvPr/>
        </p:nvSpPr>
        <p:spPr>
          <a:xfrm>
            <a:off x="29465661" y="10376769"/>
            <a:ext cx="220376" cy="220701"/>
          </a:xfrm>
          <a:prstGeom prst="ellipse">
            <a:avLst/>
          </a:prstGeom>
          <a:solidFill>
            <a:schemeClr val="accent5">
              <a:alpha val="98000"/>
            </a:schemeClr>
          </a:solidFill>
          <a:ln w="6350" cap="flat" cmpd="sng" algn="ctr">
            <a:solidFill>
              <a:schemeClr val="accent5"/>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63" name="Oval 62">
            <a:extLst>
              <a:ext uri="{FF2B5EF4-FFF2-40B4-BE49-F238E27FC236}">
                <a16:creationId xmlns:a16="http://schemas.microsoft.com/office/drawing/2014/main" id="{425705E6-36D0-1F53-EA6D-F97019BD781A}"/>
              </a:ext>
            </a:extLst>
          </p:cNvPr>
          <p:cNvSpPr/>
          <p:nvPr/>
        </p:nvSpPr>
        <p:spPr>
          <a:xfrm>
            <a:off x="29231238" y="6027566"/>
            <a:ext cx="673376" cy="67337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65" name="TextBox 64">
            <a:extLst>
              <a:ext uri="{FF2B5EF4-FFF2-40B4-BE49-F238E27FC236}">
                <a16:creationId xmlns:a16="http://schemas.microsoft.com/office/drawing/2014/main" id="{0B65BD19-C25F-A76E-18BD-A3F9BE39FE36}"/>
              </a:ext>
            </a:extLst>
          </p:cNvPr>
          <p:cNvSpPr txBox="1"/>
          <p:nvPr/>
        </p:nvSpPr>
        <p:spPr>
          <a:xfrm>
            <a:off x="30109427" y="6027566"/>
            <a:ext cx="16748760" cy="757130"/>
          </a:xfrm>
          <a:prstGeom prst="rect">
            <a:avLst/>
          </a:prstGeom>
          <a:noFill/>
        </p:spPr>
        <p:txBody>
          <a:bodyPr wrap="square">
            <a:sp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 July</a:t>
            </a:r>
          </a:p>
        </p:txBody>
      </p:sp>
      <p:sp>
        <p:nvSpPr>
          <p:cNvPr id="66" name="Freeform: Shape 47">
            <a:extLst>
              <a:ext uri="{FF2B5EF4-FFF2-40B4-BE49-F238E27FC236}">
                <a16:creationId xmlns:a16="http://schemas.microsoft.com/office/drawing/2014/main" id="{62FA624B-E785-7FAA-D19F-EBB4C1C5E9B0}"/>
              </a:ext>
            </a:extLst>
          </p:cNvPr>
          <p:cNvSpPr/>
          <p:nvPr/>
        </p:nvSpPr>
        <p:spPr>
          <a:xfrm>
            <a:off x="30133285" y="6976600"/>
            <a:ext cx="5926445" cy="3489723"/>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0" rIns="254000" bIns="381000" numCol="1" spcCol="1270" anchor="t" anchorCtr="0">
            <a:noAutofit/>
          </a:bodyPr>
          <a:lstStyle/>
          <a:p>
            <a:pPr lvl="0"/>
            <a:r>
              <a:rPr lang="en-US" sz="4000">
                <a:latin typeface="Roboto Light" panose="02000000000000000000" pitchFamily="2" charset="0"/>
                <a:ea typeface="Roboto Light" panose="02000000000000000000" pitchFamily="2" charset="0"/>
                <a:cs typeface="Roboto Light" panose="02000000000000000000" pitchFamily="2" charset="0"/>
              </a:rPr>
              <a:t>Clearing</a:t>
            </a:r>
          </a:p>
          <a:p>
            <a:pPr lvl="0"/>
            <a:r>
              <a:rPr lang="en-US" sz="4000">
                <a:latin typeface="Roboto Light" panose="02000000000000000000" pitchFamily="2" charset="0"/>
                <a:ea typeface="Roboto Light" panose="02000000000000000000" pitchFamily="2" charset="0"/>
                <a:cs typeface="Roboto Light" panose="02000000000000000000" pitchFamily="2" charset="0"/>
              </a:rPr>
              <a:t>opens</a:t>
            </a:r>
          </a:p>
        </p:txBody>
      </p:sp>
    </p:spTree>
    <p:custDataLst>
      <p:tags r:id="rId1"/>
    </p:custDataLst>
    <p:extLst>
      <p:ext uri="{BB962C8B-B14F-4D97-AF65-F5344CB8AC3E}">
        <p14:creationId xmlns:p14="http://schemas.microsoft.com/office/powerpoint/2010/main" val="500059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2CA860-983E-6C83-CDC5-78666BF4B861}"/>
              </a:ext>
            </a:extLst>
          </p:cNvPr>
          <p:cNvSpPr>
            <a:spLocks noGrp="1"/>
          </p:cNvSpPr>
          <p:nvPr>
            <p:ph type="title"/>
          </p:nvPr>
        </p:nvSpPr>
        <p:spPr>
          <a:xfrm>
            <a:off x="809625" y="1747031"/>
            <a:ext cx="1846659" cy="15750394"/>
          </a:xfrm>
        </p:spPr>
        <p:txBody>
          <a:bodyPr/>
          <a:lstStyle/>
          <a:p>
            <a:r>
              <a:rPr lang="en-GB"/>
              <a:t>Application key facts</a:t>
            </a:r>
          </a:p>
        </p:txBody>
      </p:sp>
      <p:sp>
        <p:nvSpPr>
          <p:cNvPr id="6" name="Text Placeholder 5">
            <a:extLst>
              <a:ext uri="{FF2B5EF4-FFF2-40B4-BE49-F238E27FC236}">
                <a16:creationId xmlns:a16="http://schemas.microsoft.com/office/drawing/2014/main" id="{3E853FCD-805B-60F2-C821-4118986A0DC6}"/>
              </a:ext>
            </a:extLst>
          </p:cNvPr>
          <p:cNvSpPr>
            <a:spLocks noGrp="1"/>
          </p:cNvSpPr>
          <p:nvPr>
            <p:ph type="body" sz="quarter" idx="10"/>
          </p:nvPr>
        </p:nvSpPr>
        <p:spPr/>
        <p:txBody>
          <a:bodyPr/>
          <a:lstStyle/>
          <a:p>
            <a:r>
              <a:rPr lang="en-GB"/>
              <a:t>Public</a:t>
            </a:r>
          </a:p>
        </p:txBody>
      </p:sp>
      <p:graphicFrame>
        <p:nvGraphicFramePr>
          <p:cNvPr id="3" name="Content Placeholder 22">
            <a:extLst>
              <a:ext uri="{FF2B5EF4-FFF2-40B4-BE49-F238E27FC236}">
                <a16:creationId xmlns:a16="http://schemas.microsoft.com/office/drawing/2014/main" id="{DF9DCF96-4888-A257-30AF-9F254CB40A0E}"/>
              </a:ext>
            </a:extLst>
          </p:cNvPr>
          <p:cNvGraphicFramePr/>
          <p:nvPr>
            <p:extLst>
              <p:ext uri="{D42A27DB-BD31-4B8C-83A1-F6EECF244321}">
                <p14:modId xmlns:p14="http://schemas.microsoft.com/office/powerpoint/2010/main" val="1938649698"/>
              </p:ext>
            </p:extLst>
          </p:nvPr>
        </p:nvGraphicFramePr>
        <p:xfrm>
          <a:off x="4563030" y="1658657"/>
          <a:ext cx="26591883" cy="15251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286016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9D87D-4A06-8061-6AFA-E8E0A70A77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003E6E-39BE-637F-979F-23A8E75BA99D}"/>
              </a:ext>
            </a:extLst>
          </p:cNvPr>
          <p:cNvSpPr>
            <a:spLocks noGrp="1"/>
          </p:cNvSpPr>
          <p:nvPr>
            <p:ph type="title"/>
          </p:nvPr>
        </p:nvSpPr>
        <p:spPr/>
        <p:txBody>
          <a:bodyPr/>
          <a:lstStyle/>
          <a:p>
            <a:r>
              <a:rPr lang="en-GB"/>
              <a:t>Linking to our </a:t>
            </a:r>
            <a:r>
              <a:rPr lang="en-GB">
                <a:solidFill>
                  <a:srgbClr val="F37561"/>
                </a:solidFill>
              </a:rPr>
              <a:t>centre</a:t>
            </a:r>
          </a:p>
        </p:txBody>
      </p:sp>
      <p:sp>
        <p:nvSpPr>
          <p:cNvPr id="6" name="Text Placeholder 5">
            <a:extLst>
              <a:ext uri="{FF2B5EF4-FFF2-40B4-BE49-F238E27FC236}">
                <a16:creationId xmlns:a16="http://schemas.microsoft.com/office/drawing/2014/main" id="{25C46023-2292-AD93-7E87-75D229A2DBE5}"/>
              </a:ext>
            </a:extLst>
          </p:cNvPr>
          <p:cNvSpPr>
            <a:spLocks noGrp="1"/>
          </p:cNvSpPr>
          <p:nvPr>
            <p:ph type="body" sz="quarter" idx="10"/>
          </p:nvPr>
        </p:nvSpPr>
        <p:spPr/>
        <p:txBody>
          <a:bodyPr/>
          <a:lstStyle/>
          <a:p>
            <a:r>
              <a:rPr lang="en-GB"/>
              <a:t>Public</a:t>
            </a:r>
          </a:p>
        </p:txBody>
      </p:sp>
      <p:sp>
        <p:nvSpPr>
          <p:cNvPr id="24" name="TextBox 23">
            <a:extLst>
              <a:ext uri="{FF2B5EF4-FFF2-40B4-BE49-F238E27FC236}">
                <a16:creationId xmlns:a16="http://schemas.microsoft.com/office/drawing/2014/main" id="{2B83A451-814A-3A63-8B12-E4164BBB0833}"/>
              </a:ext>
            </a:extLst>
          </p:cNvPr>
          <p:cNvSpPr txBox="1"/>
          <p:nvPr/>
        </p:nvSpPr>
        <p:spPr>
          <a:xfrm>
            <a:off x="1795172" y="5136170"/>
            <a:ext cx="13223153" cy="10248960"/>
          </a:xfrm>
          <a:prstGeom prst="rect">
            <a:avLst/>
          </a:prstGeom>
          <a:noFill/>
        </p:spPr>
        <p:txBody>
          <a:bodyPr wrap="square" rtlCol="0">
            <a:spAutoFit/>
          </a:bodyPr>
          <a:lstStyle/>
          <a:p>
            <a:pPr marL="285750" indent="-285750">
              <a:lnSpc>
                <a:spcPct val="100000"/>
              </a:lnSpc>
              <a:buClr>
                <a:schemeClr val="accent1"/>
              </a:buClr>
              <a:buFont typeface="Arial" panose="020B0604020202020204" pitchFamily="34" charset="0"/>
              <a:buChar char="•"/>
            </a:pPr>
            <a:r>
              <a:rPr lang="en-GB" sz="6000">
                <a:solidFill>
                  <a:srgbClr val="333333"/>
                </a:solidFill>
                <a:latin typeface="Roboto Light "/>
                <a:ea typeface="Roboto" panose="02000000000000000000" pitchFamily="2" charset="0"/>
                <a:cs typeface="Roboto" panose="02000000000000000000" pitchFamily="2" charset="0"/>
              </a:rPr>
              <a:t> E</a:t>
            </a:r>
            <a:r>
              <a:rPr lang="en-GB" sz="6000" b="0" i="0">
                <a:solidFill>
                  <a:srgbClr val="333333"/>
                </a:solidFill>
                <a:effectLst/>
                <a:latin typeface="Roboto Light "/>
                <a:ea typeface="Roboto" panose="02000000000000000000" pitchFamily="2" charset="0"/>
                <a:cs typeface="Roboto" panose="02000000000000000000" pitchFamily="2" charset="0"/>
              </a:rPr>
              <a:t>nter </a:t>
            </a:r>
            <a:r>
              <a:rPr lang="en-GB" sz="6000">
                <a:solidFill>
                  <a:srgbClr val="333333"/>
                </a:solidFill>
                <a:latin typeface="Roboto Light "/>
                <a:ea typeface="Roboto" panose="02000000000000000000" pitchFamily="2" charset="0"/>
                <a:cs typeface="Roboto" panose="02000000000000000000" pitchFamily="2" charset="0"/>
              </a:rPr>
              <a:t>the</a:t>
            </a:r>
            <a:r>
              <a:rPr lang="en-GB" sz="6000" b="0" i="0">
                <a:solidFill>
                  <a:srgbClr val="333333"/>
                </a:solidFill>
                <a:effectLst/>
                <a:latin typeface="Roboto Light "/>
                <a:ea typeface="Roboto" panose="02000000000000000000" pitchFamily="2" charset="0"/>
                <a:cs typeface="Roboto" panose="02000000000000000000" pitchFamily="2" charset="0"/>
              </a:rPr>
              <a:t> </a:t>
            </a:r>
            <a:r>
              <a:rPr lang="en-GB" sz="6000" b="0" i="0">
                <a:solidFill>
                  <a:schemeClr val="accent1"/>
                </a:solidFill>
                <a:effectLst/>
                <a:latin typeface="Roboto Light "/>
                <a:ea typeface="Roboto" panose="02000000000000000000" pitchFamily="2" charset="0"/>
                <a:cs typeface="Roboto" panose="02000000000000000000" pitchFamily="2" charset="0"/>
              </a:rPr>
              <a:t>‘</a:t>
            </a:r>
            <a:r>
              <a:rPr lang="en-GB" sz="6000" b="1">
                <a:solidFill>
                  <a:schemeClr val="accent1"/>
                </a:solidFill>
                <a:latin typeface="Roboto Light "/>
                <a:ea typeface="Roboto" panose="02000000000000000000" pitchFamily="2" charset="0"/>
                <a:cs typeface="Roboto" panose="02000000000000000000" pitchFamily="2" charset="0"/>
              </a:rPr>
              <a:t>buzzword</a:t>
            </a:r>
            <a:r>
              <a:rPr lang="en-GB" sz="6000" b="0" i="0">
                <a:solidFill>
                  <a:schemeClr val="accent2"/>
                </a:solidFill>
                <a:effectLst/>
                <a:latin typeface="Roboto Light "/>
                <a:ea typeface="Roboto" panose="02000000000000000000" pitchFamily="2" charset="0"/>
                <a:cs typeface="Roboto" panose="02000000000000000000" pitchFamily="2" charset="0"/>
              </a:rPr>
              <a:t>’ </a:t>
            </a:r>
            <a:r>
              <a:rPr lang="en-GB" sz="6000" b="0" i="0">
                <a:solidFill>
                  <a:srgbClr val="333333"/>
                </a:solidFill>
                <a:effectLst/>
                <a:latin typeface="Roboto Light "/>
                <a:ea typeface="Roboto" panose="02000000000000000000" pitchFamily="2" charset="0"/>
                <a:cs typeface="Roboto" panose="02000000000000000000" pitchFamily="2" charset="0"/>
              </a:rPr>
              <a:t>to link your application. </a:t>
            </a:r>
          </a:p>
          <a:p>
            <a:pPr marL="285750" indent="-285750">
              <a:lnSpc>
                <a:spcPct val="100000"/>
              </a:lnSpc>
              <a:buClr>
                <a:schemeClr val="accent1"/>
              </a:buClr>
              <a:buFont typeface="Arial" panose="020B0604020202020204" pitchFamily="34" charset="0"/>
              <a:buChar char="•"/>
            </a:pPr>
            <a:endParaRPr lang="en-GB" sz="6000" b="0" i="0">
              <a:solidFill>
                <a:srgbClr val="333333"/>
              </a:solidFill>
              <a:effectLst/>
              <a:latin typeface="Roboto Light "/>
              <a:ea typeface="Roboto" panose="02000000000000000000" pitchFamily="2" charset="0"/>
              <a:cs typeface="Roboto" panose="02000000000000000000" pitchFamily="2" charset="0"/>
            </a:endParaRPr>
          </a:p>
          <a:p>
            <a:pPr marL="285750" indent="-285750">
              <a:lnSpc>
                <a:spcPct val="100000"/>
              </a:lnSpc>
              <a:buClr>
                <a:schemeClr val="accent1"/>
              </a:buClr>
              <a:buFont typeface="Arial" panose="020B0604020202020204" pitchFamily="34" charset="0"/>
              <a:buChar char="•"/>
            </a:pPr>
            <a:r>
              <a:rPr lang="en-GB" sz="6000">
                <a:solidFill>
                  <a:srgbClr val="333333"/>
                </a:solidFill>
                <a:latin typeface="Roboto Light "/>
                <a:ea typeface="Roboto" panose="02000000000000000000" pitchFamily="2" charset="0"/>
                <a:cs typeface="Roboto" panose="02000000000000000000" pitchFamily="2" charset="0"/>
              </a:rPr>
              <a:t> The buzzword is a unique code. </a:t>
            </a:r>
          </a:p>
          <a:p>
            <a:pPr marL="285750" indent="-285750">
              <a:lnSpc>
                <a:spcPct val="100000"/>
              </a:lnSpc>
              <a:buClr>
                <a:schemeClr val="accent1"/>
              </a:buClr>
              <a:buFont typeface="Arial" panose="020B0604020202020204" pitchFamily="34" charset="0"/>
              <a:buChar char="•"/>
            </a:pPr>
            <a:endParaRPr lang="en-GB" sz="6000">
              <a:solidFill>
                <a:srgbClr val="333333"/>
              </a:solidFill>
              <a:latin typeface="Roboto Light "/>
              <a:ea typeface="Roboto" panose="02000000000000000000" pitchFamily="2" charset="0"/>
              <a:cs typeface="Roboto" panose="02000000000000000000" pitchFamily="2" charset="0"/>
            </a:endParaRPr>
          </a:p>
          <a:p>
            <a:pPr marL="285750" indent="-285750">
              <a:lnSpc>
                <a:spcPct val="100000"/>
              </a:lnSpc>
              <a:buClr>
                <a:schemeClr val="accent1"/>
              </a:buClr>
              <a:buFont typeface="Arial" panose="020B0604020202020204" pitchFamily="34" charset="0"/>
              <a:buChar char="•"/>
            </a:pPr>
            <a:r>
              <a:rPr lang="en-GB" sz="6000">
                <a:solidFill>
                  <a:srgbClr val="333333"/>
                </a:solidFill>
                <a:latin typeface="Roboto Light "/>
                <a:ea typeface="Roboto" panose="02000000000000000000" pitchFamily="2" charset="0"/>
                <a:cs typeface="Roboto" panose="02000000000000000000" pitchFamily="2" charset="0"/>
              </a:rPr>
              <a:t> By linking your application you’re giving us permission to view and track your application. </a:t>
            </a:r>
          </a:p>
          <a:p>
            <a:pPr marL="285750" indent="-285750">
              <a:lnSpc>
                <a:spcPct val="100000"/>
              </a:lnSpc>
              <a:buClr>
                <a:schemeClr val="accent1"/>
              </a:buClr>
              <a:buFont typeface="Arial" panose="020B0604020202020204" pitchFamily="34" charset="0"/>
              <a:buChar char="•"/>
            </a:pPr>
            <a:endParaRPr lang="en-GB" sz="6000">
              <a:solidFill>
                <a:srgbClr val="333333"/>
              </a:solidFill>
              <a:latin typeface="Roboto Light "/>
              <a:ea typeface="Roboto" panose="02000000000000000000" pitchFamily="2" charset="0"/>
              <a:cs typeface="Roboto" panose="02000000000000000000" pitchFamily="2" charset="0"/>
            </a:endParaRPr>
          </a:p>
          <a:p>
            <a:pPr marL="285750" indent="-285750">
              <a:lnSpc>
                <a:spcPct val="100000"/>
              </a:lnSpc>
              <a:buClr>
                <a:schemeClr val="accent1"/>
              </a:buClr>
              <a:buFont typeface="Arial" panose="020B0604020202020204" pitchFamily="34" charset="0"/>
              <a:buChar char="•"/>
            </a:pPr>
            <a:r>
              <a:rPr lang="en-GB" sz="6000">
                <a:solidFill>
                  <a:srgbClr val="333333"/>
                </a:solidFill>
                <a:latin typeface="Roboto Light "/>
                <a:ea typeface="Roboto" panose="02000000000000000000" pitchFamily="2" charset="0"/>
                <a:cs typeface="Roboto" panose="02000000000000000000" pitchFamily="2" charset="0"/>
              </a:rPr>
              <a:t> We send your application to UCAS on your behalf.</a:t>
            </a:r>
          </a:p>
        </p:txBody>
      </p:sp>
      <p:pic>
        <p:nvPicPr>
          <p:cNvPr id="5" name="Picture 4" descr="Screens screenshot of a computer screen&#10;&#10;AI-generated content may be incorrect.">
            <a:extLst>
              <a:ext uri="{FF2B5EF4-FFF2-40B4-BE49-F238E27FC236}">
                <a16:creationId xmlns:a16="http://schemas.microsoft.com/office/drawing/2014/main" id="{9AEB842A-AB25-0866-0FE0-5F448A2D1C06}"/>
              </a:ext>
            </a:extLst>
          </p:cNvPr>
          <p:cNvPicPr>
            <a:picLocks noChangeAspect="1"/>
          </p:cNvPicPr>
          <p:nvPr/>
        </p:nvPicPr>
        <p:blipFill>
          <a:blip r:embed="rId4"/>
          <a:stretch>
            <a:fillRect/>
          </a:stretch>
        </p:blipFill>
        <p:spPr>
          <a:xfrm>
            <a:off x="15576816" y="1850147"/>
            <a:ext cx="15140011" cy="15706304"/>
          </a:xfrm>
          <a:prstGeom prst="rect">
            <a:avLst/>
          </a:prstGeom>
        </p:spPr>
      </p:pic>
      <p:sp>
        <p:nvSpPr>
          <p:cNvPr id="2" name="TextBox 1">
            <a:extLst>
              <a:ext uri="{FF2B5EF4-FFF2-40B4-BE49-F238E27FC236}">
                <a16:creationId xmlns:a16="http://schemas.microsoft.com/office/drawing/2014/main" id="{545F19B6-DB6D-A7CA-D4D2-461AE0E4388C}"/>
              </a:ext>
            </a:extLst>
          </p:cNvPr>
          <p:cNvSpPr txBox="1"/>
          <p:nvPr/>
        </p:nvSpPr>
        <p:spPr>
          <a:xfrm>
            <a:off x="7562575" y="6589059"/>
            <a:ext cx="12640235" cy="1015663"/>
          </a:xfrm>
          <a:prstGeom prst="rect">
            <a:avLst/>
          </a:prstGeom>
          <a:noFill/>
        </p:spPr>
        <p:txBody>
          <a:bodyPr wrap="square" rtlCol="0">
            <a:spAutoFit/>
          </a:bodyPr>
          <a:lstStyle/>
          <a:p>
            <a:r>
              <a:rPr lang="en-GB" sz="6000" b="1" dirty="0">
                <a:highlight>
                  <a:srgbClr val="FFFF00"/>
                </a:highlight>
              </a:rPr>
              <a:t>KingsSchoolHove2027</a:t>
            </a:r>
          </a:p>
        </p:txBody>
      </p:sp>
    </p:spTree>
    <p:custDataLst>
      <p:tags r:id="rId1"/>
    </p:custDataLst>
    <p:extLst>
      <p:ext uri="{BB962C8B-B14F-4D97-AF65-F5344CB8AC3E}">
        <p14:creationId xmlns:p14="http://schemas.microsoft.com/office/powerpoint/2010/main" val="3606559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E509-EEE7-5F59-F148-CE79C5EAF46A}"/>
              </a:ext>
            </a:extLst>
          </p:cNvPr>
          <p:cNvSpPr>
            <a:spLocks noGrp="1"/>
          </p:cNvSpPr>
          <p:nvPr>
            <p:ph type="title"/>
          </p:nvPr>
        </p:nvSpPr>
        <p:spPr>
          <a:xfrm>
            <a:off x="1559078" y="1126363"/>
            <a:ext cx="30892751" cy="2064769"/>
          </a:xfrm>
        </p:spPr>
        <p:txBody>
          <a:bodyPr vert="horz" wrap="square" lIns="0" tIns="108000" rIns="0" bIns="108000" rtlCol="0" anchor="b" anchorCtr="0">
            <a:normAutofit/>
          </a:bodyPr>
          <a:lstStyle/>
          <a:p>
            <a:r>
              <a:rPr lang="en-GB" sz="13900" b="1" i="0" kern="1200" dirty="0">
                <a:latin typeface="Apricus Black" pitchFamily="2" charset="0"/>
                <a:ea typeface="+mj-ea"/>
                <a:cs typeface="+mj-cs"/>
              </a:rPr>
              <a:t>the </a:t>
            </a:r>
            <a:r>
              <a:rPr lang="en-GB" sz="13900" b="1" i="0" kern="1200" dirty="0" err="1">
                <a:latin typeface="Apricus Black" pitchFamily="2" charset="0"/>
                <a:ea typeface="+mj-ea"/>
                <a:cs typeface="+mj-cs"/>
              </a:rPr>
              <a:t>ucas</a:t>
            </a:r>
            <a:r>
              <a:rPr lang="en-GB" sz="13900" b="1" i="0" kern="1200" dirty="0">
                <a:latin typeface="Apricus Black" pitchFamily="2" charset="0"/>
                <a:ea typeface="+mj-ea"/>
                <a:cs typeface="+mj-cs"/>
              </a:rPr>
              <a:t> application</a:t>
            </a:r>
          </a:p>
        </p:txBody>
      </p:sp>
      <p:sp>
        <p:nvSpPr>
          <p:cNvPr id="3" name="Text Placeholder 2">
            <a:extLst>
              <a:ext uri="{FF2B5EF4-FFF2-40B4-BE49-F238E27FC236}">
                <a16:creationId xmlns:a16="http://schemas.microsoft.com/office/drawing/2014/main" id="{EE2C7342-D082-AA67-7E60-51993EF1E48B}"/>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sp>
        <p:nvSpPr>
          <p:cNvPr id="40" name="Text Placeholder 3">
            <a:extLst>
              <a:ext uri="{FF2B5EF4-FFF2-40B4-BE49-F238E27FC236}">
                <a16:creationId xmlns:a16="http://schemas.microsoft.com/office/drawing/2014/main" id="{6A17F122-D17B-E87E-A0F9-5DABD7848BD1}"/>
              </a:ext>
            </a:extLst>
          </p:cNvPr>
          <p:cNvSpPr>
            <a:spLocks noGrp="1"/>
          </p:cNvSpPr>
          <p:nvPr>
            <p:ph type="body" sz="quarter" idx="30"/>
          </p:nvPr>
        </p:nvSpPr>
        <p:spPr>
          <a:xfrm>
            <a:off x="1559078" y="6680114"/>
            <a:ext cx="4876800" cy="590550"/>
          </a:xfrm>
        </p:spPr>
        <p:txBody>
          <a:bodyPr/>
          <a:lstStyle/>
          <a:p>
            <a:r>
              <a:rPr lang="en-GB" dirty="0"/>
              <a:t>Start your application</a:t>
            </a:r>
            <a:endParaRPr lang="en-US" dirty="0"/>
          </a:p>
        </p:txBody>
      </p:sp>
      <p:sp>
        <p:nvSpPr>
          <p:cNvPr id="41" name="Text Placeholder 4">
            <a:extLst>
              <a:ext uri="{FF2B5EF4-FFF2-40B4-BE49-F238E27FC236}">
                <a16:creationId xmlns:a16="http://schemas.microsoft.com/office/drawing/2014/main" id="{CF170CA8-B4E8-3F62-AAF7-CFBD5B5475CC}"/>
              </a:ext>
            </a:extLst>
          </p:cNvPr>
          <p:cNvSpPr>
            <a:spLocks noGrp="1"/>
          </p:cNvSpPr>
          <p:nvPr>
            <p:ph type="body" sz="quarter" idx="31"/>
          </p:nvPr>
        </p:nvSpPr>
        <p:spPr>
          <a:xfrm>
            <a:off x="3543871" y="12461890"/>
            <a:ext cx="4876800" cy="590550"/>
          </a:xfrm>
        </p:spPr>
        <p:txBody>
          <a:bodyPr/>
          <a:lstStyle/>
          <a:p>
            <a:r>
              <a:rPr lang="en-GB" dirty="0"/>
              <a:t>Complete all sections and submit your UCAS application to your school or college.  </a:t>
            </a:r>
          </a:p>
          <a:p>
            <a:endParaRPr lang="en-US" dirty="0"/>
          </a:p>
        </p:txBody>
      </p:sp>
      <p:sp>
        <p:nvSpPr>
          <p:cNvPr id="42" name="Text Placeholder 5">
            <a:extLst>
              <a:ext uri="{FF2B5EF4-FFF2-40B4-BE49-F238E27FC236}">
                <a16:creationId xmlns:a16="http://schemas.microsoft.com/office/drawing/2014/main" id="{20A6B2BF-C8F9-DA30-FDBB-55DF7FE03FE4}"/>
              </a:ext>
            </a:extLst>
          </p:cNvPr>
          <p:cNvSpPr>
            <a:spLocks noGrp="1"/>
          </p:cNvSpPr>
          <p:nvPr>
            <p:ph type="body" sz="quarter" idx="32"/>
          </p:nvPr>
        </p:nvSpPr>
        <p:spPr>
          <a:xfrm>
            <a:off x="21652817" y="4093918"/>
            <a:ext cx="5172758" cy="419496"/>
          </a:xfrm>
        </p:spPr>
        <p:txBody>
          <a:bodyPr/>
          <a:lstStyle/>
          <a:p>
            <a:r>
              <a:rPr lang="en-GB" dirty="0"/>
              <a:t>Your application is checked by your school or college, adding your reference and UCAS predicted grades.</a:t>
            </a:r>
            <a:endParaRPr lang="en-US" dirty="0"/>
          </a:p>
        </p:txBody>
      </p:sp>
      <p:sp>
        <p:nvSpPr>
          <p:cNvPr id="9" name="Rectangle: Rounded Corners 8">
            <a:extLst>
              <a:ext uri="{FF2B5EF4-FFF2-40B4-BE49-F238E27FC236}">
                <a16:creationId xmlns:a16="http://schemas.microsoft.com/office/drawing/2014/main" id="{755B80F6-3172-A08B-7716-7E5298780FD4}"/>
              </a:ext>
            </a:extLst>
          </p:cNvPr>
          <p:cNvSpPr/>
          <p:nvPr/>
        </p:nvSpPr>
        <p:spPr>
          <a:xfrm>
            <a:off x="27184169" y="11940747"/>
            <a:ext cx="4876800" cy="590550"/>
          </a:xfrm>
          <a:prstGeom prst="rect">
            <a:avLst/>
          </a:prstGeom>
        </p:spPr>
        <p:txBody>
          <a:bodyPr vert="horz" lIns="91440" tIns="45720" rIns="91440" bIns="45720" rtlCol="0">
            <a:noAutofit/>
          </a:bodyPr>
          <a:lstStyle/>
          <a:p>
            <a:pPr defTabSz="2438430">
              <a:lnSpc>
                <a:spcPct val="90000"/>
              </a:lnSpc>
              <a:spcBef>
                <a:spcPts val="2667"/>
              </a:spcBef>
            </a:pPr>
            <a:r>
              <a:rPr lang="en-GB" sz="4000" dirty="0">
                <a:solidFill>
                  <a:schemeClr val="bg1"/>
                </a:solidFill>
                <a:latin typeface="Roboto" panose="02000000000000000000" pitchFamily="2" charset="0"/>
                <a:ea typeface="Roboto" panose="02000000000000000000" pitchFamily="2" charset="0"/>
              </a:rPr>
              <a:t>Universities and colleges review your application. </a:t>
            </a:r>
          </a:p>
        </p:txBody>
      </p:sp>
      <p:sp>
        <p:nvSpPr>
          <p:cNvPr id="8" name="Rectangle: Rounded Corners 7">
            <a:extLst>
              <a:ext uri="{FF2B5EF4-FFF2-40B4-BE49-F238E27FC236}">
                <a16:creationId xmlns:a16="http://schemas.microsoft.com/office/drawing/2014/main" id="{4FF4BE96-1F3C-F56C-6A49-6DC852D45BC5}"/>
              </a:ext>
            </a:extLst>
          </p:cNvPr>
          <p:cNvSpPr/>
          <p:nvPr/>
        </p:nvSpPr>
        <p:spPr>
          <a:xfrm>
            <a:off x="16870128" y="13293798"/>
            <a:ext cx="4876800" cy="590550"/>
          </a:xfrm>
          <a:prstGeom prst="rect">
            <a:avLst/>
          </a:prstGeom>
        </p:spPr>
        <p:txBody>
          <a:bodyPr vert="horz" lIns="91440" tIns="45720" rIns="91440" bIns="45720" rtlCol="0">
            <a:noAutofit/>
          </a:bodyPr>
          <a:lstStyle/>
          <a:p>
            <a:pPr defTabSz="2438430">
              <a:lnSpc>
                <a:spcPct val="90000"/>
              </a:lnSpc>
              <a:spcBef>
                <a:spcPts val="2667"/>
              </a:spcBef>
            </a:pPr>
            <a:r>
              <a:rPr lang="en-GB" sz="4000" dirty="0">
                <a:solidFill>
                  <a:schemeClr val="bg1"/>
                </a:solidFill>
                <a:latin typeface="Roboto" panose="02000000000000000000" pitchFamily="2" charset="0"/>
                <a:ea typeface="Roboto" panose="02000000000000000000" pitchFamily="2" charset="0"/>
              </a:rPr>
              <a:t>Your school or college sends your application to UCAS. </a:t>
            </a:r>
          </a:p>
        </p:txBody>
      </p:sp>
      <p:pic>
        <p:nvPicPr>
          <p:cNvPr id="15" name="Graphic 14" descr="Marker with solid fill">
            <a:extLst>
              <a:ext uri="{FF2B5EF4-FFF2-40B4-BE49-F238E27FC236}">
                <a16:creationId xmlns:a16="http://schemas.microsoft.com/office/drawing/2014/main" id="{96F57893-44B0-BCE2-E8B9-AACD3F7B280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31339" y="4372830"/>
            <a:ext cx="2149643" cy="2149643"/>
          </a:xfrm>
          <a:prstGeom prst="rect">
            <a:avLst/>
          </a:prstGeom>
        </p:spPr>
      </p:pic>
      <p:pic>
        <p:nvPicPr>
          <p:cNvPr id="17" name="Graphic 16" descr="Marker with solid fill">
            <a:extLst>
              <a:ext uri="{FF2B5EF4-FFF2-40B4-BE49-F238E27FC236}">
                <a16:creationId xmlns:a16="http://schemas.microsoft.com/office/drawing/2014/main" id="{2F9F1DBE-E410-4AF8-6352-578147DF9A9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20671" y="10086379"/>
            <a:ext cx="2149643" cy="2149643"/>
          </a:xfrm>
          <a:prstGeom prst="rect">
            <a:avLst/>
          </a:prstGeom>
        </p:spPr>
      </p:pic>
      <p:pic>
        <p:nvPicPr>
          <p:cNvPr id="19" name="Graphic 18" descr="Marker with solid fill">
            <a:extLst>
              <a:ext uri="{FF2B5EF4-FFF2-40B4-BE49-F238E27FC236}">
                <a16:creationId xmlns:a16="http://schemas.microsoft.com/office/drawing/2014/main" id="{4496DAAE-E616-A327-F6F0-37142F8C4AC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497367" y="3674553"/>
            <a:ext cx="2149643" cy="2149643"/>
          </a:xfrm>
          <a:prstGeom prst="rect">
            <a:avLst/>
          </a:prstGeom>
        </p:spPr>
      </p:pic>
      <p:pic>
        <p:nvPicPr>
          <p:cNvPr id="21" name="Graphic 20" descr="Marker with solid fill">
            <a:extLst>
              <a:ext uri="{FF2B5EF4-FFF2-40B4-BE49-F238E27FC236}">
                <a16:creationId xmlns:a16="http://schemas.microsoft.com/office/drawing/2014/main" id="{EFC41B54-314E-2A09-C630-E98D8004CC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911326" y="13414890"/>
            <a:ext cx="2149643" cy="2149643"/>
          </a:xfrm>
          <a:prstGeom prst="rect">
            <a:avLst/>
          </a:prstGeom>
        </p:spPr>
      </p:pic>
      <p:pic>
        <p:nvPicPr>
          <p:cNvPr id="31" name="Graphic 30" descr="Marker with solid fill">
            <a:extLst>
              <a:ext uri="{FF2B5EF4-FFF2-40B4-BE49-F238E27FC236}">
                <a16:creationId xmlns:a16="http://schemas.microsoft.com/office/drawing/2014/main" id="{4DC0EECA-11A0-B165-3749-F643ACF195D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952327" y="12461890"/>
            <a:ext cx="2149643" cy="2149643"/>
          </a:xfrm>
          <a:prstGeom prst="rect">
            <a:avLst/>
          </a:prstGeom>
        </p:spPr>
      </p:pic>
    </p:spTree>
    <p:extLst>
      <p:ext uri="{BB962C8B-B14F-4D97-AF65-F5344CB8AC3E}">
        <p14:creationId xmlns:p14="http://schemas.microsoft.com/office/powerpoint/2010/main" val="3529119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0CDA9-CB79-A06C-8D13-0EFFD6B78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AB9DF-645C-0EC1-924D-FE8CB2CC12D5}"/>
              </a:ext>
            </a:extLst>
          </p:cNvPr>
          <p:cNvSpPr>
            <a:spLocks noGrp="1"/>
          </p:cNvSpPr>
          <p:nvPr>
            <p:ph type="title"/>
          </p:nvPr>
        </p:nvSpPr>
        <p:spPr/>
        <p:txBody>
          <a:bodyPr/>
          <a:lstStyle/>
          <a:p>
            <a:r>
              <a:rPr lang="en-GB"/>
              <a:t>application </a:t>
            </a:r>
            <a:r>
              <a:rPr lang="en-GB">
                <a:solidFill>
                  <a:srgbClr val="FFC000"/>
                </a:solidFill>
              </a:rPr>
              <a:t>profile</a:t>
            </a:r>
          </a:p>
        </p:txBody>
      </p:sp>
      <p:sp>
        <p:nvSpPr>
          <p:cNvPr id="3" name="Text Placeholder 2">
            <a:extLst>
              <a:ext uri="{FF2B5EF4-FFF2-40B4-BE49-F238E27FC236}">
                <a16:creationId xmlns:a16="http://schemas.microsoft.com/office/drawing/2014/main" id="{AA57CA00-18CC-C78C-E684-FD9E93BCCB29}"/>
              </a:ext>
            </a:extLst>
          </p:cNvPr>
          <p:cNvSpPr>
            <a:spLocks noGrp="1"/>
          </p:cNvSpPr>
          <p:nvPr>
            <p:ph type="body" sz="quarter" idx="10"/>
          </p:nvPr>
        </p:nvSpPr>
        <p:spPr/>
        <p:txBody>
          <a:bodyPr/>
          <a:lstStyle/>
          <a:p>
            <a:r>
              <a:rPr lang="en-GB"/>
              <a:t>Public</a:t>
            </a:r>
          </a:p>
        </p:txBody>
      </p:sp>
      <p:sp>
        <p:nvSpPr>
          <p:cNvPr id="7" name="TextBox 6">
            <a:extLst>
              <a:ext uri="{FF2B5EF4-FFF2-40B4-BE49-F238E27FC236}">
                <a16:creationId xmlns:a16="http://schemas.microsoft.com/office/drawing/2014/main" id="{708E8F8A-6A02-10DA-EFCF-FC3AEE9D42A5}"/>
              </a:ext>
            </a:extLst>
          </p:cNvPr>
          <p:cNvSpPr txBox="1"/>
          <p:nvPr/>
        </p:nvSpPr>
        <p:spPr>
          <a:xfrm>
            <a:off x="2169893" y="5610486"/>
            <a:ext cx="11353770" cy="9223038"/>
          </a:xfrm>
          <a:prstGeom prst="rect">
            <a:avLst/>
          </a:prstGeom>
          <a:noFill/>
        </p:spPr>
        <p:txBody>
          <a:bodyPr wrap="square" rtlCol="0">
            <a:spAutoFit/>
          </a:bodyPr>
          <a:lstStyle/>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Personal details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Nationality details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Where you live</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Contact details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Supporting information</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Finance and funding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Diversity and inclusion</a:t>
            </a:r>
            <a:endParaRPr lang="en-GB" sz="6000" strike="sngStrike" dirty="0">
              <a:solidFill>
                <a:srgbClr val="FF0000"/>
              </a:solidFill>
              <a:highlight>
                <a:srgbClr val="FFFF00"/>
              </a:highlight>
              <a:latin typeface="Roboto Light" panose="02000000000000000000" pitchFamily="2" charset="0"/>
            </a:endParaRP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More about you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endParaRPr lang="en-GB" sz="6000" dirty="0">
              <a:solidFill>
                <a:schemeClr val="bg1"/>
              </a:solidFill>
              <a:latin typeface="Roboto Light" panose="02000000000000000000" pitchFamily="2" charset="0"/>
            </a:endParaRPr>
          </a:p>
        </p:txBody>
      </p:sp>
      <p:pic>
        <p:nvPicPr>
          <p:cNvPr id="5" name="Picture 4" descr="A screenshot of a computer screen&#10;&#10;AI-generated content may be incorrect.">
            <a:extLst>
              <a:ext uri="{FF2B5EF4-FFF2-40B4-BE49-F238E27FC236}">
                <a16:creationId xmlns:a16="http://schemas.microsoft.com/office/drawing/2014/main" id="{F7076177-BDC0-7D7A-E9B6-9567B9F3F3FB}"/>
              </a:ext>
            </a:extLst>
          </p:cNvPr>
          <p:cNvPicPr>
            <a:picLocks noChangeAspect="1"/>
          </p:cNvPicPr>
          <p:nvPr/>
        </p:nvPicPr>
        <p:blipFill>
          <a:blip r:embed="rId4"/>
          <a:stretch>
            <a:fillRect/>
          </a:stretch>
        </p:blipFill>
        <p:spPr>
          <a:xfrm>
            <a:off x="14147950" y="3627504"/>
            <a:ext cx="16556002" cy="12378138"/>
          </a:xfrm>
          <a:prstGeom prst="rect">
            <a:avLst/>
          </a:prstGeom>
        </p:spPr>
      </p:pic>
    </p:spTree>
    <p:custDataLst>
      <p:tags r:id="rId1"/>
    </p:custDataLst>
    <p:extLst>
      <p:ext uri="{BB962C8B-B14F-4D97-AF65-F5344CB8AC3E}">
        <p14:creationId xmlns:p14="http://schemas.microsoft.com/office/powerpoint/2010/main" val="1974526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ADA28-79AF-EA45-B4EE-67A3BC726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D7676-4D28-516F-33CE-F90FE01FC3B0}"/>
              </a:ext>
            </a:extLst>
          </p:cNvPr>
          <p:cNvSpPr>
            <a:spLocks noGrp="1"/>
          </p:cNvSpPr>
          <p:nvPr>
            <p:ph type="title"/>
          </p:nvPr>
        </p:nvSpPr>
        <p:spPr/>
        <p:txBody>
          <a:bodyPr/>
          <a:lstStyle/>
          <a:p>
            <a:r>
              <a:rPr lang="en-GB"/>
              <a:t>application </a:t>
            </a:r>
            <a:r>
              <a:rPr lang="en-GB">
                <a:solidFill>
                  <a:srgbClr val="FFC000"/>
                </a:solidFill>
              </a:rPr>
              <a:t>experiences</a:t>
            </a:r>
          </a:p>
        </p:txBody>
      </p:sp>
      <p:sp>
        <p:nvSpPr>
          <p:cNvPr id="3" name="Text Placeholder 2">
            <a:extLst>
              <a:ext uri="{FF2B5EF4-FFF2-40B4-BE49-F238E27FC236}">
                <a16:creationId xmlns:a16="http://schemas.microsoft.com/office/drawing/2014/main" id="{C323C48D-550A-DCC2-9D1C-4A053BDAB8FE}"/>
              </a:ext>
            </a:extLst>
          </p:cNvPr>
          <p:cNvSpPr>
            <a:spLocks noGrp="1"/>
          </p:cNvSpPr>
          <p:nvPr>
            <p:ph type="body" sz="quarter" idx="10"/>
          </p:nvPr>
        </p:nvSpPr>
        <p:spPr/>
        <p:txBody>
          <a:bodyPr/>
          <a:lstStyle/>
          <a:p>
            <a:r>
              <a:rPr lang="en-GB"/>
              <a:t>Public</a:t>
            </a:r>
          </a:p>
        </p:txBody>
      </p:sp>
      <p:sp>
        <p:nvSpPr>
          <p:cNvPr id="7" name="TextBox 6">
            <a:extLst>
              <a:ext uri="{FF2B5EF4-FFF2-40B4-BE49-F238E27FC236}">
                <a16:creationId xmlns:a16="http://schemas.microsoft.com/office/drawing/2014/main" id="{DDB6A29E-46C7-20B4-07DE-267769EAA0F9}"/>
              </a:ext>
            </a:extLst>
          </p:cNvPr>
          <p:cNvSpPr txBox="1"/>
          <p:nvPr/>
        </p:nvSpPr>
        <p:spPr>
          <a:xfrm>
            <a:off x="2445357" y="5818993"/>
            <a:ext cx="11353770" cy="8976816"/>
          </a:xfrm>
          <a:prstGeom prst="rect">
            <a:avLst/>
          </a:prstGeom>
          <a:noFill/>
        </p:spPr>
        <p:txBody>
          <a:bodyPr wrap="square" rtlCol="0">
            <a:spAutoFit/>
          </a:bodyPr>
          <a:lstStyle/>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a:solidFill>
                  <a:srgbClr val="FFFFFF"/>
                </a:solidFill>
                <a:latin typeface="Roboto Light "/>
                <a:ea typeface="Roboto" panose="02000000000000000000" pitchFamily="2" charset="0"/>
                <a:cs typeface="Roboto" panose="02000000000000000000" pitchFamily="2" charset="0"/>
              </a:rPr>
              <a:t> Education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a:solidFill>
                  <a:srgbClr val="FFFFFF"/>
                </a:solidFill>
                <a:latin typeface="Roboto Light "/>
                <a:ea typeface="Roboto" panose="02000000000000000000" pitchFamily="2" charset="0"/>
                <a:cs typeface="Roboto" panose="02000000000000000000" pitchFamily="2" charset="0"/>
              </a:rPr>
              <a:t> Employment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a:solidFill>
                  <a:srgbClr val="FFFFFF"/>
                </a:solidFill>
                <a:latin typeface="Roboto Light "/>
                <a:ea typeface="Roboto" panose="02000000000000000000" pitchFamily="2" charset="0"/>
                <a:cs typeface="Roboto" panose="02000000000000000000" pitchFamily="2" charset="0"/>
              </a:rPr>
              <a:t> Extra activities*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a:solidFill>
                  <a:srgbClr val="FFFFFF"/>
                </a:solidFill>
                <a:latin typeface="Roboto Light "/>
                <a:ea typeface="Roboto" panose="02000000000000000000" pitchFamily="2" charset="0"/>
                <a:cs typeface="Roboto" panose="02000000000000000000" pitchFamily="2" charset="0"/>
              </a:rPr>
              <a:t> Personal statement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a:solidFill>
                  <a:srgbClr val="FFFFFF"/>
                </a:solidFill>
                <a:latin typeface="Roboto Light "/>
                <a:ea typeface="Roboto" panose="02000000000000000000" pitchFamily="2" charset="0"/>
                <a:cs typeface="Roboto" panose="02000000000000000000" pitchFamily="2" charset="0"/>
              </a:rPr>
              <a:t> Reference**</a:t>
            </a:r>
          </a:p>
          <a:p>
            <a:pPr marL="0" indent="0" defTabSz="914354">
              <a:spcBef>
                <a:spcPts val="400"/>
              </a:spcBef>
              <a:spcAft>
                <a:spcPts val="400"/>
              </a:spcAft>
              <a:buClr>
                <a:srgbClr val="1F2834"/>
              </a:buClr>
              <a:buNone/>
              <a:tabLst>
                <a:tab pos="2268950" algn="l"/>
                <a:tab pos="3938916" algn="l"/>
              </a:tabLst>
              <a:defRPr/>
            </a:pPr>
            <a:endParaRPr lang="en-GB" sz="8000">
              <a:solidFill>
                <a:srgbClr val="FFFFFF"/>
              </a:solidFill>
              <a:latin typeface="Roboto" panose="02000000000000000000" pitchFamily="2" charset="0"/>
              <a:ea typeface="Roboto" panose="02000000000000000000" pitchFamily="2" charset="0"/>
              <a:cs typeface="Roboto" panose="02000000000000000000" pitchFamily="2" charset="0"/>
            </a:endParaRPr>
          </a:p>
          <a:p>
            <a:pPr marL="0" indent="0" defTabSz="609570">
              <a:spcBef>
                <a:spcPts val="400"/>
              </a:spcBef>
              <a:spcAft>
                <a:spcPts val="400"/>
              </a:spcAft>
              <a:buClr>
                <a:srgbClr val="FBC651"/>
              </a:buClr>
              <a:buNone/>
              <a:tabLst>
                <a:tab pos="2268950" algn="l"/>
                <a:tab pos="3938916" algn="l"/>
              </a:tabLst>
              <a:defRPr/>
            </a:pPr>
            <a:r>
              <a:rPr lang="en-GB">
                <a:solidFill>
                  <a:srgbClr val="FFFFFF"/>
                </a:solidFill>
                <a:latin typeface="Calibri Light" panose="020F0302020204030204"/>
                <a:ea typeface="MS PGothic"/>
                <a:cs typeface="Calibri"/>
              </a:rPr>
              <a:t>*(for students with a UK home address)</a:t>
            </a:r>
          </a:p>
          <a:p>
            <a:pPr marL="0" indent="0" defTabSz="609570">
              <a:spcBef>
                <a:spcPts val="400"/>
              </a:spcBef>
              <a:spcAft>
                <a:spcPts val="400"/>
              </a:spcAft>
              <a:buClr>
                <a:srgbClr val="FBC651"/>
              </a:buClr>
              <a:buNone/>
              <a:tabLst>
                <a:tab pos="2268950" algn="l"/>
                <a:tab pos="3938916" algn="l"/>
              </a:tabLst>
              <a:defRPr/>
            </a:pPr>
            <a:r>
              <a:rPr lang="en-GB">
                <a:solidFill>
                  <a:srgbClr val="FFFFFF"/>
                </a:solidFill>
                <a:latin typeface="Calibri Light" panose="020F0302020204030204"/>
                <a:ea typeface="MS PGothic"/>
                <a:cs typeface="Calibri"/>
              </a:rPr>
              <a:t>**(not visible if linked to your school/college)</a:t>
            </a:r>
          </a:p>
          <a:p>
            <a:pPr defTabSz="914354">
              <a:spcBef>
                <a:spcPts val="400"/>
              </a:spcBef>
              <a:spcAft>
                <a:spcPts val="400"/>
              </a:spcAft>
              <a:buClr>
                <a:srgbClr val="FBAF17"/>
              </a:buClr>
              <a:tabLst>
                <a:tab pos="2268950" algn="l"/>
                <a:tab pos="3938916" algn="l"/>
              </a:tabLst>
            </a:pPr>
            <a:endParaRPr lang="en-GB">
              <a:solidFill>
                <a:schemeClr val="bg1"/>
              </a:solidFill>
              <a:latin typeface="Roboto Light" panose="02000000000000000000" pitchFamily="2" charset="0"/>
            </a:endParaRPr>
          </a:p>
        </p:txBody>
      </p:sp>
      <p:pic>
        <p:nvPicPr>
          <p:cNvPr id="6" name="Picture 5" descr="A screenshot of a computer&#10;&#10;AI-generated content may be incorrect.">
            <a:extLst>
              <a:ext uri="{FF2B5EF4-FFF2-40B4-BE49-F238E27FC236}">
                <a16:creationId xmlns:a16="http://schemas.microsoft.com/office/drawing/2014/main" id="{0E7B1A9E-43A9-B10F-B199-ED3EB2A616F8}"/>
              </a:ext>
            </a:extLst>
          </p:cNvPr>
          <p:cNvPicPr>
            <a:picLocks noChangeAspect="1"/>
          </p:cNvPicPr>
          <p:nvPr/>
        </p:nvPicPr>
        <p:blipFill>
          <a:blip r:embed="rId4"/>
          <a:stretch>
            <a:fillRect/>
          </a:stretch>
        </p:blipFill>
        <p:spPr>
          <a:xfrm>
            <a:off x="14847958" y="4207621"/>
            <a:ext cx="16606230" cy="11281761"/>
          </a:xfrm>
          <a:prstGeom prst="rect">
            <a:avLst/>
          </a:prstGeom>
        </p:spPr>
      </p:pic>
    </p:spTree>
    <p:custDataLst>
      <p:tags r:id="rId1"/>
    </p:custDataLst>
    <p:extLst>
      <p:ext uri="{BB962C8B-B14F-4D97-AF65-F5344CB8AC3E}">
        <p14:creationId xmlns:p14="http://schemas.microsoft.com/office/powerpoint/2010/main" val="383658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66023-BE9B-C475-9C0C-B95EC092CB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ADB5B2-2857-D1E5-FA0F-60663CB5F982}"/>
              </a:ext>
            </a:extLst>
          </p:cNvPr>
          <p:cNvSpPr>
            <a:spLocks noGrp="1"/>
          </p:cNvSpPr>
          <p:nvPr>
            <p:ph type="title"/>
          </p:nvPr>
        </p:nvSpPr>
        <p:spPr/>
        <p:txBody>
          <a:bodyPr/>
          <a:lstStyle/>
          <a:p>
            <a:r>
              <a:rPr lang="en-GB"/>
              <a:t>the</a:t>
            </a:r>
            <a:r>
              <a:rPr lang="en-GB">
                <a:solidFill>
                  <a:schemeClr val="accent6"/>
                </a:solidFill>
              </a:rPr>
              <a:t> personal </a:t>
            </a:r>
            <a:r>
              <a:rPr lang="en-GB">
                <a:solidFill>
                  <a:schemeClr val="tx1"/>
                </a:solidFill>
              </a:rPr>
              <a:t>Statement</a:t>
            </a:r>
          </a:p>
        </p:txBody>
      </p:sp>
      <p:sp>
        <p:nvSpPr>
          <p:cNvPr id="6" name="Text Placeholder 5">
            <a:extLst>
              <a:ext uri="{FF2B5EF4-FFF2-40B4-BE49-F238E27FC236}">
                <a16:creationId xmlns:a16="http://schemas.microsoft.com/office/drawing/2014/main" id="{2CA27144-62C3-8000-EE6D-B7D224C999DD}"/>
              </a:ext>
            </a:extLst>
          </p:cNvPr>
          <p:cNvSpPr>
            <a:spLocks noGrp="1"/>
          </p:cNvSpPr>
          <p:nvPr>
            <p:ph type="body" sz="quarter" idx="10"/>
          </p:nvPr>
        </p:nvSpPr>
        <p:spPr/>
        <p:txBody>
          <a:bodyPr/>
          <a:lstStyle/>
          <a:p>
            <a:r>
              <a:rPr lang="en-GB"/>
              <a:t>Public</a:t>
            </a:r>
          </a:p>
        </p:txBody>
      </p:sp>
      <p:sp>
        <p:nvSpPr>
          <p:cNvPr id="64" name="Freeform: Shape 63">
            <a:extLst>
              <a:ext uri="{FF2B5EF4-FFF2-40B4-BE49-F238E27FC236}">
                <a16:creationId xmlns:a16="http://schemas.microsoft.com/office/drawing/2014/main" id="{BA44B8B1-EB52-EF30-CAE9-1671DDB998CC}"/>
              </a:ext>
            </a:extLst>
          </p:cNvPr>
          <p:cNvSpPr>
            <a:spLocks/>
          </p:cNvSpPr>
          <p:nvPr/>
        </p:nvSpPr>
        <p:spPr>
          <a:xfrm>
            <a:off x="3761227" y="6631873"/>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t>
            </a:r>
          </a:p>
        </p:txBody>
      </p:sp>
      <p:pic>
        <p:nvPicPr>
          <p:cNvPr id="67" name="Picture 66" descr="A screenshot of a computer&#10;&#10;AI-generated content may be incorrect.">
            <a:extLst>
              <a:ext uri="{FF2B5EF4-FFF2-40B4-BE49-F238E27FC236}">
                <a16:creationId xmlns:a16="http://schemas.microsoft.com/office/drawing/2014/main" id="{48D3CA99-D9F3-078A-3236-B4006563BB67}"/>
              </a:ext>
            </a:extLst>
          </p:cNvPr>
          <p:cNvPicPr/>
          <p:nvPr/>
        </p:nvPicPr>
        <p:blipFill>
          <a:blip r:embed="rId4">
            <a:extLst>
              <a:ext uri="{28A0092B-C50C-407E-A947-70E740481C1C}">
                <a14:useLocalDpi xmlns:a14="http://schemas.microsoft.com/office/drawing/2010/main" val="0"/>
              </a:ext>
            </a:extLst>
          </a:blip>
          <a:srcRect l="18786" t="21702" r="32404" b="4882"/>
          <a:stretch/>
        </p:blipFill>
        <p:spPr>
          <a:xfrm>
            <a:off x="16908920" y="1462785"/>
            <a:ext cx="14956781" cy="15262479"/>
          </a:xfrm>
          <a:prstGeom prst="rect">
            <a:avLst/>
          </a:prstGeom>
        </p:spPr>
      </p:pic>
      <p:grpSp>
        <p:nvGrpSpPr>
          <p:cNvPr id="72" name="Group 71">
            <a:extLst>
              <a:ext uri="{FF2B5EF4-FFF2-40B4-BE49-F238E27FC236}">
                <a16:creationId xmlns:a16="http://schemas.microsoft.com/office/drawing/2014/main" id="{7DD9546E-2EE5-14F2-E4E8-7B97E9789389}"/>
              </a:ext>
            </a:extLst>
          </p:cNvPr>
          <p:cNvGrpSpPr/>
          <p:nvPr/>
        </p:nvGrpSpPr>
        <p:grpSpPr>
          <a:xfrm>
            <a:off x="1545604" y="5639340"/>
            <a:ext cx="15762681" cy="10166717"/>
            <a:chOff x="877418" y="2053946"/>
            <a:chExt cx="6910152" cy="4029691"/>
          </a:xfrm>
        </p:grpSpPr>
        <p:grpSp>
          <p:nvGrpSpPr>
            <p:cNvPr id="73" name="Group 72">
              <a:extLst>
                <a:ext uri="{FF2B5EF4-FFF2-40B4-BE49-F238E27FC236}">
                  <a16:creationId xmlns:a16="http://schemas.microsoft.com/office/drawing/2014/main" id="{332F6196-9309-393E-A4B5-94C1BF5148E4}"/>
                </a:ext>
              </a:extLst>
            </p:cNvPr>
            <p:cNvGrpSpPr/>
            <p:nvPr/>
          </p:nvGrpSpPr>
          <p:grpSpPr>
            <a:xfrm>
              <a:off x="877418" y="2053946"/>
              <a:ext cx="6910152" cy="4029691"/>
              <a:chOff x="877418" y="2053946"/>
              <a:chExt cx="6910152" cy="4029691"/>
            </a:xfrm>
          </p:grpSpPr>
          <p:grpSp>
            <p:nvGrpSpPr>
              <p:cNvPr id="79" name="Group 78">
                <a:extLst>
                  <a:ext uri="{FF2B5EF4-FFF2-40B4-BE49-F238E27FC236}">
                    <a16:creationId xmlns:a16="http://schemas.microsoft.com/office/drawing/2014/main" id="{33FF0DB3-ED54-8A9A-B0C0-67C3E338373E}"/>
                  </a:ext>
                </a:extLst>
              </p:cNvPr>
              <p:cNvGrpSpPr/>
              <p:nvPr/>
            </p:nvGrpSpPr>
            <p:grpSpPr>
              <a:xfrm>
                <a:off x="877418" y="2053946"/>
                <a:ext cx="6910152" cy="4029691"/>
                <a:chOff x="877418" y="2053946"/>
                <a:chExt cx="6910152" cy="4029691"/>
              </a:xfrm>
            </p:grpSpPr>
            <p:grpSp>
              <p:nvGrpSpPr>
                <p:cNvPr id="83" name="Group 82">
                  <a:extLst>
                    <a:ext uri="{FF2B5EF4-FFF2-40B4-BE49-F238E27FC236}">
                      <a16:creationId xmlns:a16="http://schemas.microsoft.com/office/drawing/2014/main" id="{3B7D881B-4396-5DD8-6504-55B3B7610AD8}"/>
                    </a:ext>
                  </a:extLst>
                </p:cNvPr>
                <p:cNvGrpSpPr/>
                <p:nvPr/>
              </p:nvGrpSpPr>
              <p:grpSpPr>
                <a:xfrm>
                  <a:off x="877418" y="2053946"/>
                  <a:ext cx="6370984" cy="4006019"/>
                  <a:chOff x="877418" y="2053946"/>
                  <a:chExt cx="6370984" cy="4006019"/>
                </a:xfrm>
              </p:grpSpPr>
              <p:sp>
                <p:nvSpPr>
                  <p:cNvPr id="91" name="Freeform: Shape 90">
                    <a:extLst>
                      <a:ext uri="{FF2B5EF4-FFF2-40B4-BE49-F238E27FC236}">
                        <a16:creationId xmlns:a16="http://schemas.microsoft.com/office/drawing/2014/main" id="{A8DF9B3B-5BFA-E9CD-66BF-DA6F6FF35247}"/>
                      </a:ext>
                    </a:extLst>
                  </p:cNvPr>
                  <p:cNvSpPr>
                    <a:spLocks/>
                  </p:cNvSpPr>
                  <p:nvPr/>
                </p:nvSpPr>
                <p:spPr>
                  <a:xfrm>
                    <a:off x="877418" y="2053946"/>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2" name="Freeform: Shape 91">
                    <a:extLst>
                      <a:ext uri="{FF2B5EF4-FFF2-40B4-BE49-F238E27FC236}">
                        <a16:creationId xmlns:a16="http://schemas.microsoft.com/office/drawing/2014/main" id="{F39D9319-770F-8516-B74A-83F6B10ECA46}"/>
                      </a:ext>
                    </a:extLst>
                  </p:cNvPr>
                  <p:cNvSpPr>
                    <a:spLocks/>
                  </p:cNvSpPr>
                  <p:nvPr/>
                </p:nvSpPr>
                <p:spPr>
                  <a:xfrm>
                    <a:off x="877418" y="2648040"/>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3" name="Freeform: Shape 92">
                    <a:extLst>
                      <a:ext uri="{FF2B5EF4-FFF2-40B4-BE49-F238E27FC236}">
                        <a16:creationId xmlns:a16="http://schemas.microsoft.com/office/drawing/2014/main" id="{3AF0378E-00D1-5D55-4F73-4FB34AD8037C}"/>
                      </a:ext>
                    </a:extLst>
                  </p:cNvPr>
                  <p:cNvSpPr>
                    <a:spLocks/>
                  </p:cNvSpPr>
                  <p:nvPr/>
                </p:nvSpPr>
                <p:spPr>
                  <a:xfrm>
                    <a:off x="877418" y="3242133"/>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4" name="Freeform: Shape 93">
                    <a:extLst>
                      <a:ext uri="{FF2B5EF4-FFF2-40B4-BE49-F238E27FC236}">
                        <a16:creationId xmlns:a16="http://schemas.microsoft.com/office/drawing/2014/main" id="{F5B87B86-8B5E-29EC-46EE-CE3D85430B2E}"/>
                      </a:ext>
                    </a:extLst>
                  </p:cNvPr>
                  <p:cNvSpPr>
                    <a:spLocks/>
                  </p:cNvSpPr>
                  <p:nvPr/>
                </p:nvSpPr>
                <p:spPr>
                  <a:xfrm>
                    <a:off x="877418" y="3836228"/>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5" name="Freeform: Shape 94">
                    <a:extLst>
                      <a:ext uri="{FF2B5EF4-FFF2-40B4-BE49-F238E27FC236}">
                        <a16:creationId xmlns:a16="http://schemas.microsoft.com/office/drawing/2014/main" id="{DF4036F1-41B1-6FBC-77C1-2D9A9D61420A}"/>
                      </a:ext>
                    </a:extLst>
                  </p:cNvPr>
                  <p:cNvSpPr>
                    <a:spLocks/>
                  </p:cNvSpPr>
                  <p:nvPr/>
                </p:nvSpPr>
                <p:spPr>
                  <a:xfrm>
                    <a:off x="877418" y="4430322"/>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6" name="Freeform: Shape 95">
                    <a:extLst>
                      <a:ext uri="{FF2B5EF4-FFF2-40B4-BE49-F238E27FC236}">
                        <a16:creationId xmlns:a16="http://schemas.microsoft.com/office/drawing/2014/main" id="{0B4FA047-9061-24ED-F15D-96FCC69563F6}"/>
                      </a:ext>
                    </a:extLst>
                  </p:cNvPr>
                  <p:cNvSpPr>
                    <a:spLocks/>
                  </p:cNvSpPr>
                  <p:nvPr/>
                </p:nvSpPr>
                <p:spPr>
                  <a:xfrm>
                    <a:off x="877418" y="5024416"/>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7" name="Freeform: Shape 96">
                    <a:extLst>
                      <a:ext uri="{FF2B5EF4-FFF2-40B4-BE49-F238E27FC236}">
                        <a16:creationId xmlns:a16="http://schemas.microsoft.com/office/drawing/2014/main" id="{3B549A72-72BF-392F-995F-9300C1A04B01}"/>
                      </a:ext>
                    </a:extLst>
                  </p:cNvPr>
                  <p:cNvSpPr>
                    <a:spLocks/>
                  </p:cNvSpPr>
                  <p:nvPr/>
                </p:nvSpPr>
                <p:spPr>
                  <a:xfrm>
                    <a:off x="877418" y="5584692"/>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84" name="Freeform: Shape 83">
                  <a:extLst>
                    <a:ext uri="{FF2B5EF4-FFF2-40B4-BE49-F238E27FC236}">
                      <a16:creationId xmlns:a16="http://schemas.microsoft.com/office/drawing/2014/main" id="{68CEBED6-918D-6D26-CF72-E640ED4905A3}"/>
                    </a:ext>
                  </a:extLst>
                </p:cNvPr>
                <p:cNvSpPr>
                  <a:spLocks/>
                </p:cNvSpPr>
                <p:nvPr/>
              </p:nvSpPr>
              <p:spPr>
                <a:xfrm>
                  <a:off x="1369116" y="2053946"/>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lang="en-GB" sz="3200">
                      <a:solidFill>
                        <a:srgbClr val="1F2834"/>
                      </a:solidFill>
                      <a:latin typeface="Roboto Light" panose="02000000000000000000" pitchFamily="2" charset="0"/>
                      <a:ea typeface="Roboto Light" panose="02000000000000000000" pitchFamily="2" charset="0"/>
                      <a:cs typeface="Roboto Light" panose="02000000000000000000" pitchFamily="2" charset="0"/>
                    </a:rPr>
                    <a:t>Your chance to show your passion, curiosity, interest.</a:t>
                  </a:r>
                  <a:endParaRPr lang="en-US" sz="320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85" name="Freeform: Shape 84">
                  <a:extLst>
                    <a:ext uri="{FF2B5EF4-FFF2-40B4-BE49-F238E27FC236}">
                      <a16:creationId xmlns:a16="http://schemas.microsoft.com/office/drawing/2014/main" id="{9D1F3E47-84B4-1527-FE05-B63B3FD58C12}"/>
                    </a:ext>
                  </a:extLst>
                </p:cNvPr>
                <p:cNvSpPr>
                  <a:spLocks/>
                </p:cNvSpPr>
                <p:nvPr/>
              </p:nvSpPr>
              <p:spPr>
                <a:xfrm>
                  <a:off x="1311122" y="2666226"/>
                  <a:ext cx="6476448" cy="475273"/>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 Three separate sections with question prompts.</a:t>
                  </a:r>
                  <a:endParaRPr kumimoji="0" lang="en-US"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6" name="Freeform: Shape 85">
                  <a:extLst>
                    <a:ext uri="{FF2B5EF4-FFF2-40B4-BE49-F238E27FC236}">
                      <a16:creationId xmlns:a16="http://schemas.microsoft.com/office/drawing/2014/main" id="{C04AF6E7-4E2D-3CC4-1787-DDF1EE2B4F6F}"/>
                    </a:ext>
                  </a:extLst>
                </p:cNvPr>
                <p:cNvSpPr>
                  <a:spLocks/>
                </p:cNvSpPr>
                <p:nvPr/>
              </p:nvSpPr>
              <p:spPr>
                <a:xfrm>
                  <a:off x="1368123" y="3218606"/>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 maximum of 4,000 characters, minimum of 350 characters per section.</a:t>
                  </a:r>
                  <a:endParaRPr kumimoji="0" lang="en-US"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7" name="Freeform: Shape 86">
                  <a:extLst>
                    <a:ext uri="{FF2B5EF4-FFF2-40B4-BE49-F238E27FC236}">
                      <a16:creationId xmlns:a16="http://schemas.microsoft.com/office/drawing/2014/main" id="{44D41880-7CFE-C82F-EBAE-55541BD6D7FB}"/>
                    </a:ext>
                  </a:extLst>
                </p:cNvPr>
                <p:cNvSpPr>
                  <a:spLocks/>
                </p:cNvSpPr>
                <p:nvPr/>
              </p:nvSpPr>
              <p:spPr>
                <a:xfrm>
                  <a:off x="1400716" y="3834637"/>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The same for all your choices.</a:t>
                  </a:r>
                </a:p>
              </p:txBody>
            </p:sp>
            <p:sp>
              <p:nvSpPr>
                <p:cNvPr id="88" name="Freeform: Shape 87">
                  <a:extLst>
                    <a:ext uri="{FF2B5EF4-FFF2-40B4-BE49-F238E27FC236}">
                      <a16:creationId xmlns:a16="http://schemas.microsoft.com/office/drawing/2014/main" id="{678D98E9-5AA2-A639-7B22-260E59C4C444}"/>
                    </a:ext>
                  </a:extLst>
                </p:cNvPr>
                <p:cNvSpPr>
                  <a:spLocks/>
                </p:cNvSpPr>
                <p:nvPr/>
              </p:nvSpPr>
              <p:spPr>
                <a:xfrm>
                  <a:off x="1394580" y="4469451"/>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There isn’t a spelling or grammar check.</a:t>
                  </a:r>
                </a:p>
              </p:txBody>
            </p:sp>
            <p:sp>
              <p:nvSpPr>
                <p:cNvPr id="89" name="Freeform: Shape 88">
                  <a:extLst>
                    <a:ext uri="{FF2B5EF4-FFF2-40B4-BE49-F238E27FC236}">
                      <a16:creationId xmlns:a16="http://schemas.microsoft.com/office/drawing/2014/main" id="{E7BB8791-6078-AB59-FCAE-879C988DAA57}"/>
                    </a:ext>
                  </a:extLst>
                </p:cNvPr>
                <p:cNvSpPr>
                  <a:spLocks/>
                </p:cNvSpPr>
                <p:nvPr/>
              </p:nvSpPr>
              <p:spPr>
                <a:xfrm>
                  <a:off x="1362972" y="5045964"/>
                  <a:ext cx="5804725" cy="453725"/>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No formatting allowed.</a:t>
                  </a:r>
                </a:p>
              </p:txBody>
            </p:sp>
            <p:sp>
              <p:nvSpPr>
                <p:cNvPr id="90" name="Freeform: Shape 89">
                  <a:extLst>
                    <a:ext uri="{FF2B5EF4-FFF2-40B4-BE49-F238E27FC236}">
                      <a16:creationId xmlns:a16="http://schemas.microsoft.com/office/drawing/2014/main" id="{FA3F4208-EB5B-A984-D5F5-F829F21F973D}"/>
                    </a:ext>
                  </a:extLst>
                </p:cNvPr>
                <p:cNvSpPr/>
                <p:nvPr/>
              </p:nvSpPr>
              <p:spPr>
                <a:xfrm>
                  <a:off x="1368123" y="5629912"/>
                  <a:ext cx="5804725" cy="453725"/>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sz="3200">
                      <a:solidFill>
                        <a:srgbClr val="132433"/>
                      </a:solidFill>
                      <a:latin typeface="Roboto Light" panose="02000000000000000000" pitchFamily="2" charset="0"/>
                      <a:ea typeface="Roboto Light" panose="02000000000000000000" pitchFamily="2" charset="0"/>
                      <a:cs typeface="Roboto Light" panose="02000000000000000000" pitchFamily="2" charset="0"/>
                    </a:rPr>
                    <a:t>E</a:t>
                  </a:r>
                  <a:r>
                    <a:rPr kumimoji="0" lang="en-US" altLang="en-US" sz="3200" i="0" u="none" strike="noStrike" kern="1200" cap="none" spc="0" normalizeH="0" baseline="0" noProof="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very personal statement is run through </a:t>
                  </a:r>
                  <a:r>
                    <a:rPr kumimoji="0" lang="en-GB" altLang="en-US" sz="3200" i="0" u="none" strike="noStrike" kern="1200" cap="none" spc="0" normalizeH="0" baseline="0" noProof="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similarity detection </a:t>
                  </a:r>
                  <a:r>
                    <a:rPr kumimoji="0" lang="en-US" altLang="en-US" sz="3200" i="0" u="none" strike="noStrike" kern="1200" cap="none" spc="0" normalizeH="0" baseline="0" noProof="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software</a:t>
                  </a:r>
                  <a:r>
                    <a:rPr lang="en-US" altLang="en-US" sz="3200" b="1">
                      <a:solidFill>
                        <a:srgbClr val="132433"/>
                      </a:solidFill>
                      <a:latin typeface="Roboto Light" panose="02000000000000000000" pitchFamily="2" charset="0"/>
                      <a:ea typeface="Roboto Light" panose="02000000000000000000" pitchFamily="2" charset="0"/>
                      <a:cs typeface="Roboto Light" panose="02000000000000000000" pitchFamily="2" charset="0"/>
                    </a:rPr>
                    <a:t>.</a:t>
                  </a:r>
                  <a:endParaRPr kumimoji="0" lang="en-US" altLang="en-US" sz="3200" b="1" i="0" u="none" strike="noStrike" kern="1200" cap="none" spc="0" normalizeH="0" baseline="0" noProof="0">
                    <a:ln>
                      <a:noFill/>
                    </a:ln>
                    <a:solidFill>
                      <a:srgbClr val="595959"/>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80" name="Rectangle 79" descr="Cheers">
                <a:extLst>
                  <a:ext uri="{FF2B5EF4-FFF2-40B4-BE49-F238E27FC236}">
                    <a16:creationId xmlns:a16="http://schemas.microsoft.com/office/drawing/2014/main" id="{19F960E5-C804-D5CE-5746-10CE68BD168E}"/>
                  </a:ext>
                </a:extLst>
              </p:cNvPr>
              <p:cNvSpPr>
                <a:spLocks/>
              </p:cNvSpPr>
              <p:nvPr/>
            </p:nvSpPr>
            <p:spPr>
              <a:xfrm>
                <a:off x="1025433" y="2754981"/>
                <a:ext cx="269121" cy="261401"/>
              </a:xfrm>
              <a:prstGeom prst="rect">
                <a:avLst/>
              </a:prstGeom>
              <a:blipFill>
                <a:blip>
                  <a:alphaModFix/>
                  <a:extLst>
                    <a:ext uri="{96DAC541-7B7A-43D3-8B79-37D633B846F1}">
                      <asvg:svgBlip xmlns:asvg="http://schemas.microsoft.com/office/drawing/2016/SVG/main" r:embed="rId5"/>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1" name="Rectangle 80" descr="Irritant">
                <a:extLst>
                  <a:ext uri="{FF2B5EF4-FFF2-40B4-BE49-F238E27FC236}">
                    <a16:creationId xmlns:a16="http://schemas.microsoft.com/office/drawing/2014/main" id="{713C174D-D93B-4CE4-9545-1A0F60944A91}"/>
                  </a:ext>
                </a:extLst>
              </p:cNvPr>
              <p:cNvSpPr>
                <a:spLocks/>
              </p:cNvSpPr>
              <p:nvPr/>
            </p:nvSpPr>
            <p:spPr>
              <a:xfrm>
                <a:off x="1013147" y="5129708"/>
                <a:ext cx="269121" cy="261401"/>
              </a:xfrm>
              <a:prstGeom prst="rect">
                <a:avLst/>
              </a:prstGeom>
              <a:blipFill>
                <a:blip>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2" name="Rectangle 81" descr="Group">
                <a:extLst>
                  <a:ext uri="{FF2B5EF4-FFF2-40B4-BE49-F238E27FC236}">
                    <a16:creationId xmlns:a16="http://schemas.microsoft.com/office/drawing/2014/main" id="{39E3AD48-638E-A1E3-52A5-E892D66B06A3}"/>
                  </a:ext>
                </a:extLst>
              </p:cNvPr>
              <p:cNvSpPr/>
              <p:nvPr/>
            </p:nvSpPr>
            <p:spPr>
              <a:xfrm>
                <a:off x="1003901" y="3954348"/>
                <a:ext cx="269121" cy="261401"/>
              </a:xfrm>
              <a:prstGeom prst="rect">
                <a:avLst/>
              </a:prstGeom>
              <a:blipFill>
                <a:blip>
                  <a:alphaModFix/>
                  <a:extLst>
                    <a:ext uri="{96DAC541-7B7A-43D3-8B79-37D633B846F1}">
                      <asvg:svgBlip xmlns:asvg="http://schemas.microsoft.com/office/drawing/2016/SVG/main" r:embed="rId7"/>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74" name="Group 73">
              <a:extLst>
                <a:ext uri="{FF2B5EF4-FFF2-40B4-BE49-F238E27FC236}">
                  <a16:creationId xmlns:a16="http://schemas.microsoft.com/office/drawing/2014/main" id="{6E229594-BD30-5C27-B678-82C280CD8929}"/>
                </a:ext>
              </a:extLst>
            </p:cNvPr>
            <p:cNvGrpSpPr/>
            <p:nvPr/>
          </p:nvGrpSpPr>
          <p:grpSpPr>
            <a:xfrm>
              <a:off x="1003900" y="2160887"/>
              <a:ext cx="290654" cy="3803326"/>
              <a:chOff x="1003900" y="2160887"/>
              <a:chExt cx="290654" cy="3803326"/>
            </a:xfrm>
          </p:grpSpPr>
          <p:sp>
            <p:nvSpPr>
              <p:cNvPr id="75" name="Rectangle 74" descr="Gavel">
                <a:extLst>
                  <a:ext uri="{FF2B5EF4-FFF2-40B4-BE49-F238E27FC236}">
                    <a16:creationId xmlns:a16="http://schemas.microsoft.com/office/drawing/2014/main" id="{38F25724-3495-1DC5-4106-F2C8BE58D0C0}"/>
                  </a:ext>
                </a:extLst>
              </p:cNvPr>
              <p:cNvSpPr>
                <a:spLocks/>
              </p:cNvSpPr>
              <p:nvPr/>
            </p:nvSpPr>
            <p:spPr>
              <a:xfrm>
                <a:off x="1025433" y="2160887"/>
                <a:ext cx="269121" cy="261401"/>
              </a:xfrm>
              <a:prstGeom prst="rect">
                <a:avLst/>
              </a:prstGeom>
              <a:blipFill>
                <a:blip>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76" name="Rectangle 75" descr="Joker Hat">
                <a:extLst>
                  <a:ext uri="{FF2B5EF4-FFF2-40B4-BE49-F238E27FC236}">
                    <a16:creationId xmlns:a16="http://schemas.microsoft.com/office/drawing/2014/main" id="{AA25E615-07E2-EA8B-D0C7-5F07F40365C7}"/>
                  </a:ext>
                </a:extLst>
              </p:cNvPr>
              <p:cNvSpPr>
                <a:spLocks/>
              </p:cNvSpPr>
              <p:nvPr/>
            </p:nvSpPr>
            <p:spPr>
              <a:xfrm>
                <a:off x="1025433" y="3349075"/>
                <a:ext cx="269121" cy="261401"/>
              </a:xfrm>
              <a:prstGeom prst="rect">
                <a:avLst/>
              </a:prstGeom>
              <a:blipFill>
                <a:blip>
                  <a:alphaModFix/>
                  <a:extLst>
                    <a:ext uri="{96DAC541-7B7A-43D3-8B79-37D633B846F1}">
                      <asvg:svgBlip xmlns:asvg="http://schemas.microsoft.com/office/drawing/2016/SVG/main" r:embed="rId9"/>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77" name="Graphic 29" descr="Close with solid fill">
                <a:extLst>
                  <a:ext uri="{FF2B5EF4-FFF2-40B4-BE49-F238E27FC236}">
                    <a16:creationId xmlns:a16="http://schemas.microsoft.com/office/drawing/2014/main" id="{8DEC6A23-A4B5-0A64-C54D-EB3FD723B491}"/>
                  </a:ext>
                </a:extLst>
              </p:cNvPr>
              <p:cNvSpPr>
                <a:spLocks/>
              </p:cNvSpPr>
              <p:nvPr/>
            </p:nvSpPr>
            <p:spPr>
              <a:xfrm>
                <a:off x="1040744" y="4587606"/>
                <a:ext cx="200934" cy="200934"/>
              </a:xfrm>
              <a:custGeom>
                <a:avLst/>
                <a:gdLst>
                  <a:gd name="connsiteX0" fmla="*/ 200934 w 200934"/>
                  <a:gd name="connsiteY0" fmla="*/ 24123 h 200934"/>
                  <a:gd name="connsiteX1" fmla="*/ 176811 w 200934"/>
                  <a:gd name="connsiteY1" fmla="*/ 0 h 200934"/>
                  <a:gd name="connsiteX2" fmla="*/ 100467 w 200934"/>
                  <a:gd name="connsiteY2" fmla="*/ 76344 h 200934"/>
                  <a:gd name="connsiteX3" fmla="*/ 24123 w 200934"/>
                  <a:gd name="connsiteY3" fmla="*/ 0 h 200934"/>
                  <a:gd name="connsiteX4" fmla="*/ 0 w 200934"/>
                  <a:gd name="connsiteY4" fmla="*/ 24123 h 200934"/>
                  <a:gd name="connsiteX5" fmla="*/ 76344 w 200934"/>
                  <a:gd name="connsiteY5" fmla="*/ 100467 h 200934"/>
                  <a:gd name="connsiteX6" fmla="*/ 0 w 200934"/>
                  <a:gd name="connsiteY6" fmla="*/ 176811 h 200934"/>
                  <a:gd name="connsiteX7" fmla="*/ 24123 w 200934"/>
                  <a:gd name="connsiteY7" fmla="*/ 200934 h 200934"/>
                  <a:gd name="connsiteX8" fmla="*/ 100467 w 200934"/>
                  <a:gd name="connsiteY8" fmla="*/ 124590 h 200934"/>
                  <a:gd name="connsiteX9" fmla="*/ 176811 w 200934"/>
                  <a:gd name="connsiteY9" fmla="*/ 200934 h 200934"/>
                  <a:gd name="connsiteX10" fmla="*/ 200934 w 200934"/>
                  <a:gd name="connsiteY10" fmla="*/ 176811 h 200934"/>
                  <a:gd name="connsiteX11" fmla="*/ 124590 w 200934"/>
                  <a:gd name="connsiteY11" fmla="*/ 100467 h 20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934" h="200934">
                    <a:moveTo>
                      <a:pt x="200934" y="24123"/>
                    </a:moveTo>
                    <a:lnTo>
                      <a:pt x="176811" y="0"/>
                    </a:lnTo>
                    <a:lnTo>
                      <a:pt x="100467" y="76344"/>
                    </a:lnTo>
                    <a:lnTo>
                      <a:pt x="24123" y="0"/>
                    </a:lnTo>
                    <a:lnTo>
                      <a:pt x="0" y="24123"/>
                    </a:lnTo>
                    <a:lnTo>
                      <a:pt x="76344" y="100467"/>
                    </a:lnTo>
                    <a:lnTo>
                      <a:pt x="0" y="176811"/>
                    </a:lnTo>
                    <a:lnTo>
                      <a:pt x="24123" y="200934"/>
                    </a:lnTo>
                    <a:lnTo>
                      <a:pt x="100467" y="124590"/>
                    </a:lnTo>
                    <a:lnTo>
                      <a:pt x="176811" y="200934"/>
                    </a:lnTo>
                    <a:lnTo>
                      <a:pt x="200934" y="176811"/>
                    </a:lnTo>
                    <a:lnTo>
                      <a:pt x="124590" y="100467"/>
                    </a:lnTo>
                    <a:close/>
                  </a:path>
                </a:pathLst>
              </a:custGeom>
              <a:solidFill>
                <a:srgbClr val="FBC651"/>
              </a:solidFill>
              <a:ln w="2778" cap="flat">
                <a:noFill/>
                <a:prstDash val="solid"/>
                <a:miter/>
              </a:ln>
            </p:spPr>
            <p:txBody>
              <a:bodyPr rtlCol="0" anchor="ctr"/>
              <a:lstStyle/>
              <a:p>
                <a:endParaRPr lang="en-GB" sz="8800"/>
              </a:p>
            </p:txBody>
          </p:sp>
          <p:sp>
            <p:nvSpPr>
              <p:cNvPr id="78" name="Rectangle 77" descr="Magnifying glass with solid fill">
                <a:extLst>
                  <a:ext uri="{FF2B5EF4-FFF2-40B4-BE49-F238E27FC236}">
                    <a16:creationId xmlns:a16="http://schemas.microsoft.com/office/drawing/2014/main" id="{734CAAA2-B479-DFCF-53E6-F8F0385CBDD2}"/>
                  </a:ext>
                </a:extLst>
              </p:cNvPr>
              <p:cNvSpPr/>
              <p:nvPr/>
            </p:nvSpPr>
            <p:spPr>
              <a:xfrm>
                <a:off x="1003900" y="5702812"/>
                <a:ext cx="269121" cy="261401"/>
              </a:xfrm>
              <a:prstGeom prst="rect">
                <a:avLst/>
              </a:prstGeom>
              <a:blipFill>
                <a:blip>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spTree>
    <p:custDataLst>
      <p:tags r:id="rId1"/>
    </p:custDataLst>
    <p:extLst>
      <p:ext uri="{BB962C8B-B14F-4D97-AF65-F5344CB8AC3E}">
        <p14:creationId xmlns:p14="http://schemas.microsoft.com/office/powerpoint/2010/main" val="2853569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EA764E2-F019-097B-FF3B-02FDBFF4E655}"/>
              </a:ext>
            </a:extLst>
          </p:cNvPr>
          <p:cNvSpPr>
            <a:spLocks noGrp="1"/>
          </p:cNvSpPr>
          <p:nvPr>
            <p:ph type="body" sz="quarter" idx="10"/>
          </p:nvPr>
        </p:nvSpPr>
        <p:spPr/>
        <p:txBody>
          <a:bodyPr/>
          <a:lstStyle/>
          <a:p>
            <a:r>
              <a:rPr lang="en-GB"/>
              <a:t>Public</a:t>
            </a:r>
          </a:p>
        </p:txBody>
      </p:sp>
      <p:sp>
        <p:nvSpPr>
          <p:cNvPr id="6" name="Subtitle 5">
            <a:extLst>
              <a:ext uri="{FF2B5EF4-FFF2-40B4-BE49-F238E27FC236}">
                <a16:creationId xmlns:a16="http://schemas.microsoft.com/office/drawing/2014/main" id="{28C8AE7E-C8F7-64C7-3D1D-28971FC9FFA6}"/>
              </a:ext>
            </a:extLst>
          </p:cNvPr>
          <p:cNvSpPr>
            <a:spLocks noGrp="1"/>
          </p:cNvSpPr>
          <p:nvPr>
            <p:ph type="subTitle" idx="1"/>
          </p:nvPr>
        </p:nvSpPr>
        <p:spPr/>
        <p:txBody>
          <a:bodyPr/>
          <a:lstStyle/>
          <a:p>
            <a:r>
              <a:rPr lang="en-GB"/>
              <a:t>Explore all your options</a:t>
            </a:r>
          </a:p>
        </p:txBody>
      </p:sp>
      <p:sp>
        <p:nvSpPr>
          <p:cNvPr id="5" name="Title 4">
            <a:extLst>
              <a:ext uri="{FF2B5EF4-FFF2-40B4-BE49-F238E27FC236}">
                <a16:creationId xmlns:a16="http://schemas.microsoft.com/office/drawing/2014/main" id="{D8A0F97E-E09B-1D96-354A-F4585BF2A0E9}"/>
              </a:ext>
            </a:extLst>
          </p:cNvPr>
          <p:cNvSpPr>
            <a:spLocks noGrp="1"/>
          </p:cNvSpPr>
          <p:nvPr>
            <p:ph type="ctrTitle"/>
          </p:nvPr>
        </p:nvSpPr>
        <p:spPr/>
        <p:txBody>
          <a:bodyPr/>
          <a:lstStyle/>
          <a:p>
            <a:r>
              <a:rPr lang="en-GB" dirty="0"/>
              <a:t>Discover</a:t>
            </a:r>
          </a:p>
        </p:txBody>
      </p:sp>
    </p:spTree>
    <p:custDataLst>
      <p:tags r:id="rId1"/>
    </p:custDataLst>
    <p:extLst>
      <p:ext uri="{BB962C8B-B14F-4D97-AF65-F5344CB8AC3E}">
        <p14:creationId xmlns:p14="http://schemas.microsoft.com/office/powerpoint/2010/main" val="2411828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2AE186-C419-EF1D-445C-E65CD7A1A17A}"/>
              </a:ext>
            </a:extLst>
          </p:cNvPr>
          <p:cNvSpPr>
            <a:spLocks noGrp="1"/>
          </p:cNvSpPr>
          <p:nvPr>
            <p:ph type="title"/>
          </p:nvPr>
        </p:nvSpPr>
        <p:spPr/>
        <p:txBody>
          <a:bodyPr/>
          <a:lstStyle/>
          <a:p>
            <a:r>
              <a:rPr lang="en-GB"/>
              <a:t>What are the </a:t>
            </a:r>
            <a:r>
              <a:rPr lang="en-GB">
                <a:solidFill>
                  <a:schemeClr val="accent6"/>
                </a:solidFill>
              </a:rPr>
              <a:t>questions</a:t>
            </a:r>
            <a:r>
              <a:rPr lang="en-GB"/>
              <a:t>?</a:t>
            </a:r>
          </a:p>
        </p:txBody>
      </p:sp>
      <p:sp>
        <p:nvSpPr>
          <p:cNvPr id="5" name="Text Placeholder 4">
            <a:extLst>
              <a:ext uri="{FF2B5EF4-FFF2-40B4-BE49-F238E27FC236}">
                <a16:creationId xmlns:a16="http://schemas.microsoft.com/office/drawing/2014/main" id="{A0536BC0-AC6C-B3F8-9196-99AAF29E4050}"/>
              </a:ext>
            </a:extLst>
          </p:cNvPr>
          <p:cNvSpPr>
            <a:spLocks noGrp="1"/>
          </p:cNvSpPr>
          <p:nvPr>
            <p:ph type="body" sz="quarter" idx="10"/>
          </p:nvPr>
        </p:nvSpPr>
        <p:spPr/>
        <p:txBody>
          <a:bodyPr/>
          <a:lstStyle/>
          <a:p>
            <a:r>
              <a:rPr lang="en-GB"/>
              <a:t>Public </a:t>
            </a:r>
          </a:p>
        </p:txBody>
      </p:sp>
      <p:graphicFrame>
        <p:nvGraphicFramePr>
          <p:cNvPr id="6" name="Rectangle 1">
            <a:extLst>
              <a:ext uri="{FF2B5EF4-FFF2-40B4-BE49-F238E27FC236}">
                <a16:creationId xmlns:a16="http://schemas.microsoft.com/office/drawing/2014/main" id="{97355E7F-BE8C-ED86-769B-BABCE51AFADC}"/>
              </a:ext>
            </a:extLst>
          </p:cNvPr>
          <p:cNvGraphicFramePr>
            <a:graphicFrameLocks/>
          </p:cNvGraphicFramePr>
          <p:nvPr>
            <p:extLst>
              <p:ext uri="{D42A27DB-BD31-4B8C-83A1-F6EECF244321}">
                <p14:modId xmlns:p14="http://schemas.microsoft.com/office/powerpoint/2010/main" val="337416015"/>
              </p:ext>
            </p:extLst>
          </p:nvPr>
        </p:nvGraphicFramePr>
        <p:xfrm>
          <a:off x="1545605" y="4358514"/>
          <a:ext cx="29707281" cy="12623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1917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86148-8C20-AB64-4244-0675ADC574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8FC27F-1C56-D1A4-973F-39F99F6DD371}"/>
              </a:ext>
            </a:extLst>
          </p:cNvPr>
          <p:cNvSpPr>
            <a:spLocks noGrp="1"/>
          </p:cNvSpPr>
          <p:nvPr>
            <p:ph type="title"/>
          </p:nvPr>
        </p:nvSpPr>
        <p:spPr/>
        <p:txBody>
          <a:bodyPr/>
          <a:lstStyle/>
          <a:p>
            <a:r>
              <a:rPr lang="en-GB" dirty="0">
                <a:solidFill>
                  <a:schemeClr val="tx1"/>
                </a:solidFill>
              </a:rPr>
              <a:t>Build A </a:t>
            </a:r>
            <a:r>
              <a:rPr lang="en-GB" dirty="0">
                <a:solidFill>
                  <a:schemeClr val="accent6"/>
                </a:solidFill>
              </a:rPr>
              <a:t>personal </a:t>
            </a:r>
            <a:r>
              <a:rPr lang="en-GB" dirty="0">
                <a:solidFill>
                  <a:schemeClr val="tx1"/>
                </a:solidFill>
              </a:rPr>
              <a:t>Statement</a:t>
            </a:r>
          </a:p>
        </p:txBody>
      </p:sp>
      <p:sp>
        <p:nvSpPr>
          <p:cNvPr id="6" name="Text Placeholder 5">
            <a:extLst>
              <a:ext uri="{FF2B5EF4-FFF2-40B4-BE49-F238E27FC236}">
                <a16:creationId xmlns:a16="http://schemas.microsoft.com/office/drawing/2014/main" id="{4DC5FDA5-A714-DCE5-C3BA-4EF85FC1A415}"/>
              </a:ext>
            </a:extLst>
          </p:cNvPr>
          <p:cNvSpPr>
            <a:spLocks noGrp="1"/>
          </p:cNvSpPr>
          <p:nvPr>
            <p:ph type="body" sz="quarter" idx="10"/>
          </p:nvPr>
        </p:nvSpPr>
        <p:spPr/>
        <p:txBody>
          <a:bodyPr/>
          <a:lstStyle/>
          <a:p>
            <a:r>
              <a:rPr lang="en-GB"/>
              <a:t>Public</a:t>
            </a:r>
          </a:p>
        </p:txBody>
      </p:sp>
      <p:sp>
        <p:nvSpPr>
          <p:cNvPr id="24" name="TextBox 23">
            <a:extLst>
              <a:ext uri="{FF2B5EF4-FFF2-40B4-BE49-F238E27FC236}">
                <a16:creationId xmlns:a16="http://schemas.microsoft.com/office/drawing/2014/main" id="{035CB726-F05C-6152-96FB-C4BE77D80CC3}"/>
              </a:ext>
            </a:extLst>
          </p:cNvPr>
          <p:cNvSpPr txBox="1"/>
          <p:nvPr/>
        </p:nvSpPr>
        <p:spPr>
          <a:xfrm>
            <a:off x="14066982" y="8343642"/>
            <a:ext cx="15446375" cy="3939540"/>
          </a:xfrm>
          <a:prstGeom prst="rect">
            <a:avLst/>
          </a:prstGeom>
          <a:noFill/>
        </p:spPr>
        <p:txBody>
          <a:bodyPr wrap="square" rtlCol="0">
            <a:sp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lang="en-GB" sz="8000" dirty="0">
                <a:latin typeface="Roboto Light "/>
                <a:ea typeface="Roboto" panose="02000000000000000000" pitchFamily="2" charset="0"/>
                <a:cs typeface="Roboto" panose="02000000000000000000" pitchFamily="2" charset="0"/>
              </a:rPr>
              <a:t>Ultimately, think of it like a jigsaw.</a:t>
            </a:r>
          </a:p>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endParaRPr lang="en-GB" sz="8000" dirty="0">
              <a:latin typeface="Roboto Light "/>
              <a:ea typeface="Roboto" panose="02000000000000000000" pitchFamily="2" charset="0"/>
              <a:cs typeface="Roboto" panose="02000000000000000000" pitchFamily="2" charset="0"/>
            </a:endParaRPr>
          </a:p>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lang="en-GB" sz="8000" dirty="0">
                <a:latin typeface="Roboto Light "/>
                <a:ea typeface="Roboto" panose="02000000000000000000" pitchFamily="2" charset="0"/>
                <a:cs typeface="Roboto" panose="02000000000000000000" pitchFamily="2" charset="0"/>
              </a:rPr>
              <a:t>Each piece is </a:t>
            </a:r>
            <a:r>
              <a:rPr lang="en-GB" sz="8000" b="1" dirty="0">
                <a:latin typeface="Roboto Light "/>
                <a:ea typeface="Roboto" panose="02000000000000000000" pitchFamily="2" charset="0"/>
                <a:cs typeface="Roboto" panose="02000000000000000000" pitchFamily="2" charset="0"/>
              </a:rPr>
              <a:t>reflective evidence</a:t>
            </a:r>
            <a:r>
              <a:rPr lang="en-GB" sz="8000" dirty="0">
                <a:latin typeface="Roboto Light "/>
                <a:ea typeface="Roboto" panose="02000000000000000000" pitchFamily="2" charset="0"/>
                <a:cs typeface="Roboto" panose="02000000000000000000" pitchFamily="2" charset="0"/>
              </a:rPr>
              <a:t>.</a:t>
            </a:r>
            <a:endParaRPr lang="en-US" sz="8000" dirty="0">
              <a:latin typeface="Roboto Light "/>
              <a:ea typeface="Roboto" panose="02000000000000000000" pitchFamily="2" charset="0"/>
              <a:cs typeface="Roboto" panose="02000000000000000000" pitchFamily="2" charset="0"/>
            </a:endParaRPr>
          </a:p>
        </p:txBody>
      </p:sp>
      <p:pic>
        <p:nvPicPr>
          <p:cNvPr id="5" name="Picture 4" descr="A puzzle pieces with different colors&#10;&#10;AI-generated content may be incorrect.">
            <a:extLst>
              <a:ext uri="{FF2B5EF4-FFF2-40B4-BE49-F238E27FC236}">
                <a16:creationId xmlns:a16="http://schemas.microsoft.com/office/drawing/2014/main" id="{EAF76E06-8801-23F5-CDD9-B3478A850715}"/>
              </a:ext>
            </a:extLst>
          </p:cNvPr>
          <p:cNvPicPr>
            <a:picLocks noChangeAspect="1"/>
          </p:cNvPicPr>
          <p:nvPr/>
        </p:nvPicPr>
        <p:blipFill>
          <a:blip r:embed="rId4"/>
          <a:stretch>
            <a:fillRect/>
          </a:stretch>
        </p:blipFill>
        <p:spPr>
          <a:xfrm rot="20599543">
            <a:off x="3090442" y="4278405"/>
            <a:ext cx="10758573" cy="12344651"/>
          </a:xfrm>
          <a:prstGeom prst="rect">
            <a:avLst/>
          </a:prstGeom>
        </p:spPr>
      </p:pic>
    </p:spTree>
    <p:custDataLst>
      <p:tags r:id="rId1"/>
    </p:custDataLst>
    <p:extLst>
      <p:ext uri="{BB962C8B-B14F-4D97-AF65-F5344CB8AC3E}">
        <p14:creationId xmlns:p14="http://schemas.microsoft.com/office/powerpoint/2010/main" val="398523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517DE-9B59-9147-52ED-95217EB97E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2C3344-0594-3D93-BC8B-1E5272626E60}"/>
              </a:ext>
            </a:extLst>
          </p:cNvPr>
          <p:cNvSpPr>
            <a:spLocks noGrp="1"/>
          </p:cNvSpPr>
          <p:nvPr>
            <p:ph type="title"/>
          </p:nvPr>
        </p:nvSpPr>
        <p:spPr/>
        <p:txBody>
          <a:bodyPr/>
          <a:lstStyle/>
          <a:p>
            <a:r>
              <a:rPr lang="en-GB">
                <a:solidFill>
                  <a:schemeClr val="tx1"/>
                </a:solidFill>
              </a:rPr>
              <a:t>personal</a:t>
            </a:r>
            <a:r>
              <a:rPr lang="en-GB">
                <a:solidFill>
                  <a:schemeClr val="accent6"/>
                </a:solidFill>
              </a:rPr>
              <a:t> </a:t>
            </a:r>
            <a:r>
              <a:rPr lang="en-GB">
                <a:solidFill>
                  <a:schemeClr val="tx1"/>
                </a:solidFill>
              </a:rPr>
              <a:t>Statement </a:t>
            </a:r>
            <a:r>
              <a:rPr lang="en-GB">
                <a:solidFill>
                  <a:schemeClr val="accent6"/>
                </a:solidFill>
              </a:rPr>
              <a:t>support</a:t>
            </a:r>
          </a:p>
        </p:txBody>
      </p:sp>
      <p:sp>
        <p:nvSpPr>
          <p:cNvPr id="6" name="Text Placeholder 5">
            <a:extLst>
              <a:ext uri="{FF2B5EF4-FFF2-40B4-BE49-F238E27FC236}">
                <a16:creationId xmlns:a16="http://schemas.microsoft.com/office/drawing/2014/main" id="{F2D91CF1-7864-047A-8EAD-BEA497B2B03E}"/>
              </a:ext>
            </a:extLst>
          </p:cNvPr>
          <p:cNvSpPr>
            <a:spLocks noGrp="1"/>
          </p:cNvSpPr>
          <p:nvPr>
            <p:ph type="body" sz="quarter" idx="10"/>
          </p:nvPr>
        </p:nvSpPr>
        <p:spPr/>
        <p:txBody>
          <a:bodyPr/>
          <a:lstStyle/>
          <a:p>
            <a:r>
              <a:rPr lang="en-GB"/>
              <a:t>Public</a:t>
            </a:r>
          </a:p>
        </p:txBody>
      </p:sp>
      <p:pic>
        <p:nvPicPr>
          <p:cNvPr id="3" name="Picture 2" descr="A yellow and black cover with a pen and a black pen&#10;&#10;AI-generated content may be incorrect.">
            <a:extLst>
              <a:ext uri="{FF2B5EF4-FFF2-40B4-BE49-F238E27FC236}">
                <a16:creationId xmlns:a16="http://schemas.microsoft.com/office/drawing/2014/main" id="{1E61191D-3504-DADC-F495-87B4AF55E1A6}"/>
              </a:ext>
            </a:extLst>
          </p:cNvPr>
          <p:cNvPicPr>
            <a:picLocks noChangeAspect="1"/>
          </p:cNvPicPr>
          <p:nvPr/>
        </p:nvPicPr>
        <p:blipFill>
          <a:blip r:embed="rId4"/>
          <a:stretch>
            <a:fillRect/>
          </a:stretch>
        </p:blipFill>
        <p:spPr>
          <a:xfrm>
            <a:off x="2286113" y="4041779"/>
            <a:ext cx="8764522" cy="12999892"/>
          </a:xfrm>
          <a:prstGeom prst="rect">
            <a:avLst/>
          </a:prstGeom>
        </p:spPr>
      </p:pic>
      <p:pic>
        <p:nvPicPr>
          <p:cNvPr id="8" name="Picture 7" descr="A collage of images of people and animals&#10;&#10;AI-generated content may be incorrect.">
            <a:extLst>
              <a:ext uri="{FF2B5EF4-FFF2-40B4-BE49-F238E27FC236}">
                <a16:creationId xmlns:a16="http://schemas.microsoft.com/office/drawing/2014/main" id="{5BFA17FC-101D-4D48-C95E-8B87363BFE60}"/>
              </a:ext>
            </a:extLst>
          </p:cNvPr>
          <p:cNvPicPr>
            <a:picLocks noChangeAspect="1"/>
          </p:cNvPicPr>
          <p:nvPr/>
        </p:nvPicPr>
        <p:blipFill>
          <a:blip r:embed="rId5"/>
          <a:stretch>
            <a:fillRect/>
          </a:stretch>
        </p:blipFill>
        <p:spPr>
          <a:xfrm>
            <a:off x="11050635" y="4041780"/>
            <a:ext cx="19928129" cy="12999891"/>
          </a:xfrm>
          <a:prstGeom prst="rect">
            <a:avLst/>
          </a:prstGeom>
        </p:spPr>
      </p:pic>
    </p:spTree>
    <p:custDataLst>
      <p:tags r:id="rId1"/>
    </p:custDataLst>
    <p:extLst>
      <p:ext uri="{BB962C8B-B14F-4D97-AF65-F5344CB8AC3E}">
        <p14:creationId xmlns:p14="http://schemas.microsoft.com/office/powerpoint/2010/main" val="1270241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5CB3-3A5B-A45C-25FE-2A15ECD410A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BAEEF9-32C7-093B-9447-D72CCC818386}"/>
              </a:ext>
            </a:extLst>
          </p:cNvPr>
          <p:cNvSpPr>
            <a:spLocks noGrp="1"/>
          </p:cNvSpPr>
          <p:nvPr>
            <p:ph type="body" sz="quarter" idx="10"/>
          </p:nvPr>
        </p:nvSpPr>
        <p:spPr/>
        <p:txBody>
          <a:bodyPr/>
          <a:lstStyle/>
          <a:p>
            <a:r>
              <a:rPr lang="en-GB"/>
              <a:t>Public</a:t>
            </a:r>
          </a:p>
        </p:txBody>
      </p:sp>
      <p:sp>
        <p:nvSpPr>
          <p:cNvPr id="3" name="Title 2">
            <a:extLst>
              <a:ext uri="{FF2B5EF4-FFF2-40B4-BE49-F238E27FC236}">
                <a16:creationId xmlns:a16="http://schemas.microsoft.com/office/drawing/2014/main" id="{D18980CD-A409-B499-5B26-CE108E17FF6C}"/>
              </a:ext>
            </a:extLst>
          </p:cNvPr>
          <p:cNvSpPr>
            <a:spLocks noGrp="1"/>
          </p:cNvSpPr>
          <p:nvPr>
            <p:ph type="ctrTitle"/>
          </p:nvPr>
        </p:nvSpPr>
        <p:spPr>
          <a:xfrm>
            <a:off x="4063999" y="6746252"/>
            <a:ext cx="24384000" cy="2397749"/>
          </a:xfrm>
        </p:spPr>
        <p:txBody>
          <a:bodyPr/>
          <a:lstStyle/>
          <a:p>
            <a:r>
              <a:rPr lang="en-GB"/>
              <a:t>Offers and Decisions</a:t>
            </a:r>
          </a:p>
        </p:txBody>
      </p:sp>
    </p:spTree>
    <p:custDataLst>
      <p:tags r:id="rId1"/>
    </p:custDataLst>
    <p:extLst>
      <p:ext uri="{BB962C8B-B14F-4D97-AF65-F5344CB8AC3E}">
        <p14:creationId xmlns:p14="http://schemas.microsoft.com/office/powerpoint/2010/main" val="3820724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4A9FE-77D7-E74A-3553-F1ECD5B1C3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A134BF-B692-929C-74E2-281A477227AE}"/>
              </a:ext>
            </a:extLst>
          </p:cNvPr>
          <p:cNvSpPr>
            <a:spLocks noGrp="1"/>
          </p:cNvSpPr>
          <p:nvPr>
            <p:ph type="title"/>
          </p:nvPr>
        </p:nvSpPr>
        <p:spPr/>
        <p:txBody>
          <a:bodyPr/>
          <a:lstStyle/>
          <a:p>
            <a:r>
              <a:rPr lang="en-GB">
                <a:solidFill>
                  <a:schemeClr val="tx1"/>
                </a:solidFill>
              </a:rPr>
              <a:t>decisions</a:t>
            </a:r>
            <a:endParaRPr lang="en-GB">
              <a:solidFill>
                <a:schemeClr val="accent6"/>
              </a:solidFill>
            </a:endParaRPr>
          </a:p>
        </p:txBody>
      </p:sp>
      <p:sp>
        <p:nvSpPr>
          <p:cNvPr id="12" name="Text Placeholder 11">
            <a:extLst>
              <a:ext uri="{FF2B5EF4-FFF2-40B4-BE49-F238E27FC236}">
                <a16:creationId xmlns:a16="http://schemas.microsoft.com/office/drawing/2014/main" id="{DB39175D-9485-9984-C1F1-D6E459F1E4DE}"/>
              </a:ext>
            </a:extLst>
          </p:cNvPr>
          <p:cNvSpPr>
            <a:spLocks noGrp="1"/>
          </p:cNvSpPr>
          <p:nvPr>
            <p:ph type="body" sz="quarter" idx="10"/>
          </p:nvPr>
        </p:nvSpPr>
        <p:spPr/>
        <p:txBody>
          <a:bodyPr/>
          <a:lstStyle/>
          <a:p>
            <a:r>
              <a:rPr lang="en-GB"/>
              <a:t>Public</a:t>
            </a:r>
          </a:p>
        </p:txBody>
      </p:sp>
      <p:pic>
        <p:nvPicPr>
          <p:cNvPr id="79" name="Picture 78">
            <a:extLst>
              <a:ext uri="{FF2B5EF4-FFF2-40B4-BE49-F238E27FC236}">
                <a16:creationId xmlns:a16="http://schemas.microsoft.com/office/drawing/2014/main" id="{3ED33FA4-A355-07F0-B47E-A16995A73776}"/>
              </a:ext>
            </a:extLst>
          </p:cNvPr>
          <p:cNvPicPr>
            <a:picLocks noChangeAspect="1"/>
          </p:cNvPicPr>
          <p:nvPr/>
        </p:nvPicPr>
        <p:blipFill>
          <a:blip r:embed="rId4"/>
          <a:stretch>
            <a:fillRect/>
          </a:stretch>
        </p:blipFill>
        <p:spPr>
          <a:xfrm>
            <a:off x="2380701" y="4728138"/>
            <a:ext cx="28419330" cy="12286233"/>
          </a:xfrm>
          <a:prstGeom prst="rect">
            <a:avLst/>
          </a:prstGeom>
        </p:spPr>
      </p:pic>
    </p:spTree>
    <p:custDataLst>
      <p:tags r:id="rId1"/>
    </p:custDataLst>
    <p:extLst>
      <p:ext uri="{BB962C8B-B14F-4D97-AF65-F5344CB8AC3E}">
        <p14:creationId xmlns:p14="http://schemas.microsoft.com/office/powerpoint/2010/main" val="4062023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4096B-C654-9AB9-A3C1-2B9F079E6E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9ED498-A365-5751-4E61-A250B39D379F}"/>
              </a:ext>
            </a:extLst>
          </p:cNvPr>
          <p:cNvSpPr>
            <a:spLocks noGrp="1"/>
          </p:cNvSpPr>
          <p:nvPr>
            <p:ph type="title"/>
          </p:nvPr>
        </p:nvSpPr>
        <p:spPr/>
        <p:txBody>
          <a:bodyPr/>
          <a:lstStyle/>
          <a:p>
            <a:r>
              <a:rPr lang="en-GB">
                <a:solidFill>
                  <a:schemeClr val="tx1"/>
                </a:solidFill>
              </a:rPr>
              <a:t>Tracking your application</a:t>
            </a:r>
            <a:endParaRPr lang="en-GB">
              <a:solidFill>
                <a:schemeClr val="accent6"/>
              </a:solidFill>
            </a:endParaRPr>
          </a:p>
        </p:txBody>
      </p:sp>
      <p:sp>
        <p:nvSpPr>
          <p:cNvPr id="12" name="Text Placeholder 11">
            <a:extLst>
              <a:ext uri="{FF2B5EF4-FFF2-40B4-BE49-F238E27FC236}">
                <a16:creationId xmlns:a16="http://schemas.microsoft.com/office/drawing/2014/main" id="{5557A5A6-D591-965C-7D16-BEEA248C6F89}"/>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1C8F9E96-279E-9272-52F6-AB6CB3B8E86A}"/>
              </a:ext>
            </a:extLst>
          </p:cNvPr>
          <p:cNvSpPr txBox="1"/>
          <p:nvPr/>
        </p:nvSpPr>
        <p:spPr>
          <a:xfrm>
            <a:off x="2196206" y="5756124"/>
            <a:ext cx="14059794" cy="4324261"/>
          </a:xfrm>
          <a:prstGeom prst="rect">
            <a:avLst/>
          </a:prstGeom>
          <a:noFill/>
        </p:spPr>
        <p:txBody>
          <a:bodyPr wrap="square" rtlCol="0">
            <a:spAutoFit/>
          </a:bodyPr>
          <a:lstStyle/>
          <a:p>
            <a:pPr marL="268288" indent="-179388">
              <a:spcBef>
                <a:spcPts val="600"/>
              </a:spcBef>
              <a:spcAft>
                <a:spcPts val="600"/>
              </a:spcAft>
              <a:buFont typeface="Arial" panose="020B0604020202020204" pitchFamily="34" charset="0"/>
              <a:buNone/>
            </a:pPr>
            <a:r>
              <a:rPr lang="en-US" sz="5400" b="1">
                <a:latin typeface="Roboto Light "/>
                <a:ea typeface="Roboto" panose="02000000000000000000" pitchFamily="2" charset="0"/>
                <a:cs typeface="Roboto" panose="02000000000000000000" pitchFamily="2" charset="0"/>
              </a:rPr>
              <a:t>Follow your application to:</a:t>
            </a:r>
          </a:p>
          <a:p>
            <a:pPr marL="431800" indent="-342900">
              <a:lnSpc>
                <a:spcPct val="100000"/>
              </a:lnSpc>
              <a:spcBef>
                <a:spcPts val="0"/>
              </a:spcBef>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check progress</a:t>
            </a:r>
          </a:p>
          <a:p>
            <a:pPr marL="431800" indent="-342900">
              <a:lnSpc>
                <a:spcPct val="100000"/>
              </a:lnSpc>
              <a:spcBef>
                <a:spcPts val="0"/>
              </a:spcBef>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see your choices </a:t>
            </a:r>
          </a:p>
          <a:p>
            <a:pPr marL="431800" indent="-342900">
              <a:lnSpc>
                <a:spcPct val="100000"/>
              </a:lnSpc>
              <a:spcBef>
                <a:spcPts val="0"/>
              </a:spcBef>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update contact information</a:t>
            </a:r>
          </a:p>
          <a:p>
            <a:pPr marL="431800" indent="-342900">
              <a:lnSpc>
                <a:spcPct val="100000"/>
              </a:lnSpc>
              <a:spcBef>
                <a:spcPts val="0"/>
              </a:spcBef>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view and reply to your offers</a:t>
            </a:r>
          </a:p>
        </p:txBody>
      </p:sp>
      <p:sp>
        <p:nvSpPr>
          <p:cNvPr id="19" name="TextBox 18">
            <a:extLst>
              <a:ext uri="{FF2B5EF4-FFF2-40B4-BE49-F238E27FC236}">
                <a16:creationId xmlns:a16="http://schemas.microsoft.com/office/drawing/2014/main" id="{2EC6519F-AADE-86C6-FDAE-6A28CF49FDD3}"/>
              </a:ext>
            </a:extLst>
          </p:cNvPr>
          <p:cNvSpPr txBox="1"/>
          <p:nvPr/>
        </p:nvSpPr>
        <p:spPr>
          <a:xfrm>
            <a:off x="2196206" y="11997407"/>
            <a:ext cx="14059794" cy="3531736"/>
          </a:xfrm>
          <a:prstGeom prst="rect">
            <a:avLst/>
          </a:prstGeom>
          <a:noFill/>
        </p:spPr>
        <p:txBody>
          <a:bodyPr wrap="square" rtlCol="0">
            <a:spAutoFit/>
          </a:bodyPr>
          <a:lstStyle/>
          <a:p>
            <a:pPr marL="88900">
              <a:spcBef>
                <a:spcPts val="300"/>
              </a:spcBef>
              <a:spcAft>
                <a:spcPts val="300"/>
              </a:spcAft>
              <a:buClr>
                <a:srgbClr val="12BCBC"/>
              </a:buClr>
            </a:pPr>
            <a:r>
              <a:rPr lang="en-GB" sz="5400" b="1">
                <a:latin typeface="Roboto Light "/>
                <a:ea typeface="Roboto" panose="02000000000000000000" pitchFamily="2" charset="0"/>
                <a:cs typeface="Roboto" panose="02000000000000000000" pitchFamily="2" charset="0"/>
              </a:rPr>
              <a:t>One of three decisions:</a:t>
            </a:r>
          </a:p>
          <a:p>
            <a:pPr marL="431800" indent="-342900">
              <a:lnSpc>
                <a:spcPct val="100000"/>
              </a:lnSpc>
              <a:spcBef>
                <a:spcPts val="0"/>
              </a:spcBef>
              <a:spcAft>
                <a:spcPts val="300"/>
              </a:spcAft>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unconditional offer</a:t>
            </a:r>
          </a:p>
          <a:p>
            <a:pPr marL="431800" indent="-342900">
              <a:lnSpc>
                <a:spcPct val="100000"/>
              </a:lnSpc>
              <a:spcBef>
                <a:spcPts val="0"/>
              </a:spcBef>
              <a:spcAft>
                <a:spcPts val="300"/>
              </a:spcAft>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conditional offer</a:t>
            </a:r>
          </a:p>
          <a:p>
            <a:pPr marL="431800" indent="-342900">
              <a:lnSpc>
                <a:spcPct val="100000"/>
              </a:lnSpc>
              <a:spcBef>
                <a:spcPts val="0"/>
              </a:spcBef>
              <a:spcAft>
                <a:spcPts val="300"/>
              </a:spcAft>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unsuccessful</a:t>
            </a:r>
          </a:p>
        </p:txBody>
      </p:sp>
      <p:pic>
        <p:nvPicPr>
          <p:cNvPr id="8" name="Picture 7" descr="A white background with black text&#10;&#10;AI-generated content may be incorrect.">
            <a:extLst>
              <a:ext uri="{FF2B5EF4-FFF2-40B4-BE49-F238E27FC236}">
                <a16:creationId xmlns:a16="http://schemas.microsoft.com/office/drawing/2014/main" id="{098DC496-0ADC-447F-74A7-78F9593BE738}"/>
              </a:ext>
            </a:extLst>
          </p:cNvPr>
          <p:cNvPicPr>
            <a:picLocks noChangeAspect="1"/>
          </p:cNvPicPr>
          <p:nvPr/>
        </p:nvPicPr>
        <p:blipFill>
          <a:blip r:embed="rId4"/>
          <a:stretch>
            <a:fillRect/>
          </a:stretch>
        </p:blipFill>
        <p:spPr>
          <a:xfrm>
            <a:off x="12978636" y="5066278"/>
            <a:ext cx="19178426" cy="10739918"/>
          </a:xfrm>
          <a:prstGeom prst="rect">
            <a:avLst/>
          </a:prstGeom>
        </p:spPr>
      </p:pic>
    </p:spTree>
    <p:custDataLst>
      <p:tags r:id="rId1"/>
    </p:custDataLst>
    <p:extLst>
      <p:ext uri="{BB962C8B-B14F-4D97-AF65-F5344CB8AC3E}">
        <p14:creationId xmlns:p14="http://schemas.microsoft.com/office/powerpoint/2010/main" val="2821246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09C30-117F-AB0C-D51D-29E6F6A9B0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018502-DE2C-C943-BCCE-B14E8D156A7A}"/>
              </a:ext>
            </a:extLst>
          </p:cNvPr>
          <p:cNvSpPr>
            <a:spLocks noGrp="1"/>
          </p:cNvSpPr>
          <p:nvPr>
            <p:ph type="title"/>
          </p:nvPr>
        </p:nvSpPr>
        <p:spPr/>
        <p:txBody>
          <a:bodyPr/>
          <a:lstStyle/>
          <a:p>
            <a:r>
              <a:rPr lang="en-GB">
                <a:solidFill>
                  <a:srgbClr val="12BCBC"/>
                </a:solidFill>
              </a:rPr>
              <a:t>Replies</a:t>
            </a:r>
            <a:r>
              <a:rPr lang="en-GB">
                <a:solidFill>
                  <a:schemeClr val="tx1"/>
                </a:solidFill>
              </a:rPr>
              <a:t> to offers</a:t>
            </a:r>
            <a:endParaRPr lang="en-GB">
              <a:solidFill>
                <a:schemeClr val="accent6"/>
              </a:solidFill>
            </a:endParaRPr>
          </a:p>
        </p:txBody>
      </p:sp>
      <p:sp>
        <p:nvSpPr>
          <p:cNvPr id="12" name="Text Placeholder 11">
            <a:extLst>
              <a:ext uri="{FF2B5EF4-FFF2-40B4-BE49-F238E27FC236}">
                <a16:creationId xmlns:a16="http://schemas.microsoft.com/office/drawing/2014/main" id="{C8EF029D-2383-9F59-6F07-7FCDB7C8C0F2}"/>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63BC9766-540A-3FB3-6AF4-618BD3C56858}"/>
              </a:ext>
            </a:extLst>
          </p:cNvPr>
          <p:cNvSpPr txBox="1"/>
          <p:nvPr/>
        </p:nvSpPr>
        <p:spPr>
          <a:xfrm>
            <a:off x="2116232" y="6282825"/>
            <a:ext cx="12918540" cy="8402300"/>
          </a:xfrm>
          <a:prstGeom prst="rect">
            <a:avLst/>
          </a:prstGeom>
          <a:noFill/>
        </p:spPr>
        <p:txBody>
          <a:bodyPr wrap="square" rtlCol="0">
            <a:spAutoFit/>
          </a:bodyPr>
          <a:lstStyle/>
          <a:p>
            <a:pPr marL="685800" indent="-685800">
              <a:buClr>
                <a:srgbClr val="12BCBC"/>
              </a:buClr>
              <a:buFont typeface="Wingdings" panose="05000000000000000000" pitchFamily="2" charset="2"/>
              <a:buChar char="§"/>
            </a:pPr>
            <a:r>
              <a:rPr lang="en-GB" sz="6000">
                <a:latin typeface="Roboto Light "/>
                <a:ea typeface="Roboto" panose="02000000000000000000" pitchFamily="2" charset="0"/>
                <a:cs typeface="Roboto" panose="02000000000000000000" pitchFamily="2" charset="0"/>
              </a:rPr>
              <a:t>Once you've made your decisions, choose a 'firm' and 'insurance' choice. </a:t>
            </a:r>
          </a:p>
          <a:p>
            <a:pPr marL="685800" indent="-685800">
              <a:buClr>
                <a:srgbClr val="12BCBC"/>
              </a:buClr>
              <a:buFont typeface="Wingdings" panose="05000000000000000000" pitchFamily="2" charset="2"/>
              <a:buChar char="§"/>
            </a:pPr>
            <a:endParaRPr lang="en-GB" sz="6000">
              <a:latin typeface="Roboto Light "/>
              <a:ea typeface="Roboto" panose="02000000000000000000" pitchFamily="2" charset="0"/>
              <a:cs typeface="Roboto" panose="02000000000000000000" pitchFamily="2" charset="0"/>
            </a:endParaRPr>
          </a:p>
          <a:p>
            <a:pPr marL="685800" indent="-685800">
              <a:buClr>
                <a:srgbClr val="12BCBC"/>
              </a:buClr>
              <a:buFont typeface="Wingdings" panose="05000000000000000000" pitchFamily="2" charset="2"/>
              <a:buChar char="§"/>
            </a:pPr>
            <a:r>
              <a:rPr lang="en-GB" sz="6000">
                <a:latin typeface="Roboto Light "/>
                <a:ea typeface="Roboto" panose="02000000000000000000" pitchFamily="2" charset="0"/>
                <a:cs typeface="Roboto" panose="02000000000000000000" pitchFamily="2" charset="0"/>
              </a:rPr>
              <a:t>Decline any remaining offers. </a:t>
            </a:r>
          </a:p>
          <a:p>
            <a:pPr marL="685800" indent="-685800">
              <a:buClr>
                <a:srgbClr val="12BCBC"/>
              </a:buClr>
              <a:buFont typeface="Wingdings" panose="05000000000000000000" pitchFamily="2" charset="2"/>
              <a:buChar char="§"/>
            </a:pPr>
            <a:endParaRPr lang="en-GB" sz="6000">
              <a:latin typeface="Roboto Light "/>
              <a:ea typeface="Roboto" panose="02000000000000000000" pitchFamily="2" charset="0"/>
              <a:cs typeface="Roboto" panose="02000000000000000000" pitchFamily="2" charset="0"/>
            </a:endParaRPr>
          </a:p>
          <a:p>
            <a:pPr marL="685800" indent="-685800">
              <a:buClr>
                <a:srgbClr val="12BCBC"/>
              </a:buClr>
              <a:buFont typeface="Wingdings" panose="05000000000000000000" pitchFamily="2" charset="2"/>
              <a:buChar char="§"/>
            </a:pPr>
            <a:r>
              <a:rPr lang="en-GB" sz="6000">
                <a:latin typeface="Roboto Light "/>
                <a:ea typeface="Roboto" panose="02000000000000000000" pitchFamily="2" charset="0"/>
                <a:cs typeface="Roboto" panose="02000000000000000000" pitchFamily="2" charset="0"/>
              </a:rPr>
              <a:t>If you're not holding an offer, use Extra or Clearing to find available places.</a:t>
            </a:r>
          </a:p>
        </p:txBody>
      </p:sp>
      <p:pic>
        <p:nvPicPr>
          <p:cNvPr id="3" name="Picture 2" descr="A screenshot of a website&#10;&#10;AI-generated content may be incorrect.">
            <a:extLst>
              <a:ext uri="{FF2B5EF4-FFF2-40B4-BE49-F238E27FC236}">
                <a16:creationId xmlns:a16="http://schemas.microsoft.com/office/drawing/2014/main" id="{5368A2AD-1F8D-D148-705F-33BCCA504A1C}"/>
              </a:ext>
            </a:extLst>
          </p:cNvPr>
          <p:cNvPicPr>
            <a:picLocks noChangeAspect="1"/>
          </p:cNvPicPr>
          <p:nvPr/>
        </p:nvPicPr>
        <p:blipFill>
          <a:blip r:embed="rId4"/>
          <a:stretch>
            <a:fillRect/>
          </a:stretch>
        </p:blipFill>
        <p:spPr>
          <a:xfrm>
            <a:off x="16914372" y="266202"/>
            <a:ext cx="15597628" cy="18021798"/>
          </a:xfrm>
          <a:prstGeom prst="rect">
            <a:avLst/>
          </a:prstGeom>
        </p:spPr>
      </p:pic>
    </p:spTree>
    <p:custDataLst>
      <p:tags r:id="rId1"/>
    </p:custDataLst>
    <p:extLst>
      <p:ext uri="{BB962C8B-B14F-4D97-AF65-F5344CB8AC3E}">
        <p14:creationId xmlns:p14="http://schemas.microsoft.com/office/powerpoint/2010/main" val="2624023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E05B8-67E9-87D2-9429-9BEB0CE702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64C2C4-EAD5-7F57-E215-89605F532B12}"/>
              </a:ext>
            </a:extLst>
          </p:cNvPr>
          <p:cNvSpPr>
            <a:spLocks noGrp="1"/>
          </p:cNvSpPr>
          <p:nvPr>
            <p:ph type="title"/>
          </p:nvPr>
        </p:nvSpPr>
        <p:spPr>
          <a:xfrm>
            <a:off x="1545605" y="-503446"/>
            <a:ext cx="14710393" cy="3875077"/>
          </a:xfrm>
        </p:spPr>
        <p:txBody>
          <a:bodyPr/>
          <a:lstStyle/>
          <a:p>
            <a:r>
              <a:rPr lang="en-GB">
                <a:solidFill>
                  <a:schemeClr val="tx1"/>
                </a:solidFill>
              </a:rPr>
              <a:t>Other</a:t>
            </a:r>
            <a:r>
              <a:rPr lang="en-GB">
                <a:solidFill>
                  <a:srgbClr val="12BCBC"/>
                </a:solidFill>
              </a:rPr>
              <a:t> options</a:t>
            </a:r>
            <a:endParaRPr lang="en-GB">
              <a:solidFill>
                <a:schemeClr val="accent6"/>
              </a:solidFill>
            </a:endParaRPr>
          </a:p>
        </p:txBody>
      </p:sp>
      <p:sp>
        <p:nvSpPr>
          <p:cNvPr id="12" name="Text Placeholder 11">
            <a:extLst>
              <a:ext uri="{FF2B5EF4-FFF2-40B4-BE49-F238E27FC236}">
                <a16:creationId xmlns:a16="http://schemas.microsoft.com/office/drawing/2014/main" id="{635245D8-D8F2-789C-16AD-14DF032B187E}"/>
              </a:ext>
            </a:extLst>
          </p:cNvPr>
          <p:cNvSpPr>
            <a:spLocks noGrp="1"/>
          </p:cNvSpPr>
          <p:nvPr>
            <p:ph type="body" sz="quarter" idx="10"/>
          </p:nvPr>
        </p:nvSpPr>
        <p:spPr/>
        <p:txBody>
          <a:bodyPr/>
          <a:lstStyle/>
          <a:p>
            <a:r>
              <a:rPr lang="en-GB"/>
              <a:t>Public</a:t>
            </a:r>
          </a:p>
        </p:txBody>
      </p:sp>
      <p:pic>
        <p:nvPicPr>
          <p:cNvPr id="7" name="Picture Placeholder 6" descr="A person sitting on the ground with her computer&#10;&#10;AI-generated content may be incorrect.">
            <a:extLst>
              <a:ext uri="{FF2B5EF4-FFF2-40B4-BE49-F238E27FC236}">
                <a16:creationId xmlns:a16="http://schemas.microsoft.com/office/drawing/2014/main" id="{8342EFCC-DB18-F2D9-1264-79CBB32F5E15}"/>
              </a:ext>
            </a:extLst>
          </p:cNvPr>
          <p:cNvPicPr>
            <a:picLocks noGrp="1" noChangeAspect="1"/>
          </p:cNvPicPr>
          <p:nvPr>
            <p:ph type="pic" sz="quarter" idx="13"/>
          </p:nvPr>
        </p:nvPicPr>
        <p:blipFill>
          <a:blip r:embed="rId4"/>
          <a:srcRect l="582" r="582"/>
          <a:stretch>
            <a:fillRect/>
          </a:stretch>
        </p:blipFill>
        <p:spPr>
          <a:xfrm>
            <a:off x="17230725" y="1889125"/>
            <a:ext cx="13371513" cy="14517688"/>
          </a:xfrm>
          <a:prstGeom prst="rect">
            <a:avLst/>
          </a:prstGeom>
        </p:spPr>
      </p:pic>
      <p:sp>
        <p:nvSpPr>
          <p:cNvPr id="8" name="Content Placeholder 3">
            <a:extLst>
              <a:ext uri="{FF2B5EF4-FFF2-40B4-BE49-F238E27FC236}">
                <a16:creationId xmlns:a16="http://schemas.microsoft.com/office/drawing/2014/main" id="{E53F15F5-40D0-16F0-9F2C-A2E9C3133872}"/>
              </a:ext>
            </a:extLst>
          </p:cNvPr>
          <p:cNvSpPr>
            <a:spLocks noGrp="1"/>
          </p:cNvSpPr>
          <p:nvPr>
            <p:ph idx="1"/>
          </p:nvPr>
        </p:nvSpPr>
        <p:spPr>
          <a:xfrm>
            <a:off x="1545605" y="5419712"/>
            <a:ext cx="14346236" cy="11268088"/>
          </a:xfrm>
        </p:spPr>
        <p:txBody>
          <a:bodyPr/>
          <a:lstStyle/>
          <a:p>
            <a:pPr marL="0" indent="0" defTabSz="914400">
              <a:spcBef>
                <a:spcPts val="200"/>
              </a:spcBef>
              <a:buNone/>
            </a:pPr>
            <a:r>
              <a:rPr lang="en-US" sz="6000" b="1" dirty="0">
                <a:latin typeface="Roboto Light "/>
              </a:rPr>
              <a:t>Extra </a:t>
            </a:r>
            <a:r>
              <a:rPr lang="en-US" sz="6000" dirty="0">
                <a:latin typeface="Roboto Light "/>
              </a:rPr>
              <a:t>(25 Feb – 1 Jul)</a:t>
            </a:r>
          </a:p>
          <a:p>
            <a:pPr marL="285750" indent="-285750" defTabSz="914400">
              <a:spcBef>
                <a:spcPts val="600"/>
              </a:spcBef>
              <a:spcAft>
                <a:spcPts val="600"/>
              </a:spcAft>
              <a:buClr>
                <a:srgbClr val="12BCBC"/>
              </a:buClr>
              <a:buFont typeface="Arial" panose="020B0604020202020204" pitchFamily="34" charset="0"/>
              <a:buChar char="•"/>
            </a:pPr>
            <a:r>
              <a:rPr lang="en-US" sz="6000" dirty="0">
                <a:latin typeface="Roboto Light "/>
              </a:rPr>
              <a:t> Used all five choices and had no offers find a place using Extra.</a:t>
            </a:r>
          </a:p>
          <a:p>
            <a:pPr defTabSz="914400">
              <a:spcBef>
                <a:spcPts val="600"/>
              </a:spcBef>
              <a:spcAft>
                <a:spcPts val="600"/>
              </a:spcAft>
              <a:buClr>
                <a:srgbClr val="836CD8"/>
              </a:buClr>
            </a:pPr>
            <a:endParaRPr lang="en-US" sz="6000" dirty="0">
              <a:latin typeface="Roboto Light "/>
            </a:endParaRPr>
          </a:p>
          <a:p>
            <a:pPr marL="0" lvl="0" indent="0" defTabSz="914400">
              <a:spcBef>
                <a:spcPts val="200"/>
              </a:spcBef>
              <a:buNone/>
            </a:pPr>
            <a:r>
              <a:rPr lang="en-US" sz="6000" b="1" dirty="0">
                <a:latin typeface="Roboto Light "/>
              </a:rPr>
              <a:t>Clearing</a:t>
            </a:r>
            <a:r>
              <a:rPr lang="en-US" sz="6000" dirty="0">
                <a:latin typeface="Roboto Light "/>
              </a:rPr>
              <a:t> (2 Jul – 18 Oct)</a:t>
            </a:r>
            <a:endParaRPr lang="en-GB" sz="6000" dirty="0">
              <a:latin typeface="Roboto Light "/>
            </a:endParaRPr>
          </a:p>
          <a:p>
            <a:pPr marL="342900" indent="-342900">
              <a:buClr>
                <a:srgbClr val="12BCBC"/>
              </a:buClr>
              <a:buFont typeface="Arial" panose="020B0604020202020204" pitchFamily="34" charset="0"/>
              <a:buChar char="•"/>
            </a:pPr>
            <a:r>
              <a:rPr lang="en-GB" sz="6000" dirty="0">
                <a:latin typeface="Roboto Light "/>
              </a:rPr>
              <a:t>Whether you've exceeded expectations, changed your mind, or don’t have a place.</a:t>
            </a:r>
          </a:p>
          <a:p>
            <a:pPr marL="342900" indent="-342900">
              <a:buClr>
                <a:srgbClr val="12BCBC"/>
              </a:buClr>
              <a:buFont typeface="Arial" panose="020B0604020202020204" pitchFamily="34" charset="0"/>
              <a:buChar char="•"/>
            </a:pPr>
            <a:r>
              <a:rPr lang="en-GB" sz="6000" b="1" dirty="0">
                <a:latin typeface="Roboto Light "/>
              </a:rPr>
              <a:t>Clearing is for everyone</a:t>
            </a:r>
            <a:r>
              <a:rPr lang="en-GB" sz="6000" dirty="0">
                <a:latin typeface="Roboto Light "/>
              </a:rPr>
              <a:t>. </a:t>
            </a:r>
          </a:p>
          <a:p>
            <a:pPr marL="342900" indent="-342900">
              <a:buClr>
                <a:srgbClr val="12BCBC"/>
              </a:buClr>
              <a:buFont typeface="Arial" panose="020B0604020202020204" pitchFamily="34" charset="0"/>
              <a:buChar char="•"/>
            </a:pPr>
            <a:r>
              <a:rPr lang="en-GB" sz="6000" dirty="0">
                <a:latin typeface="Roboto Light "/>
              </a:rPr>
              <a:t>Understand the process to take control of your options.</a:t>
            </a:r>
          </a:p>
        </p:txBody>
      </p:sp>
    </p:spTree>
    <p:custDataLst>
      <p:tags r:id="rId1"/>
    </p:custDataLst>
    <p:extLst>
      <p:ext uri="{BB962C8B-B14F-4D97-AF65-F5344CB8AC3E}">
        <p14:creationId xmlns:p14="http://schemas.microsoft.com/office/powerpoint/2010/main" val="3557200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6EEBB-C43F-2056-80DE-40BF315A79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6F3B3C-812F-A117-B252-008D67E37BE4}"/>
              </a:ext>
            </a:extLst>
          </p:cNvPr>
          <p:cNvSpPr>
            <a:spLocks noGrp="1"/>
          </p:cNvSpPr>
          <p:nvPr>
            <p:ph type="body" sz="quarter" idx="10"/>
          </p:nvPr>
        </p:nvSpPr>
        <p:spPr/>
        <p:txBody>
          <a:bodyPr/>
          <a:lstStyle/>
          <a:p>
            <a:r>
              <a:rPr lang="en-GB"/>
              <a:t>Public</a:t>
            </a:r>
          </a:p>
        </p:txBody>
      </p:sp>
      <p:sp>
        <p:nvSpPr>
          <p:cNvPr id="4" name="Subtitle 5">
            <a:extLst>
              <a:ext uri="{FF2B5EF4-FFF2-40B4-BE49-F238E27FC236}">
                <a16:creationId xmlns:a16="http://schemas.microsoft.com/office/drawing/2014/main" id="{14981D22-C9FA-A816-48AC-5EA1BD77085B}"/>
              </a:ext>
            </a:extLst>
          </p:cNvPr>
          <p:cNvSpPr>
            <a:spLocks noGrp="1"/>
          </p:cNvSpPr>
          <p:nvPr>
            <p:ph type="subTitle" idx="1"/>
          </p:nvPr>
        </p:nvSpPr>
        <p:spPr>
          <a:xfrm>
            <a:off x="4064000" y="10799237"/>
            <a:ext cx="24384000" cy="2428902"/>
          </a:xfrm>
        </p:spPr>
        <p:txBody>
          <a:bodyPr/>
          <a:lstStyle/>
          <a:p>
            <a:r>
              <a:rPr lang="en-GB" sz="6600"/>
              <a:t>What you need to know</a:t>
            </a:r>
          </a:p>
          <a:p>
            <a:r>
              <a:rPr lang="en-GB" sz="6600">
                <a:solidFill>
                  <a:schemeClr val="accent3"/>
                </a:solidFill>
              </a:rPr>
              <a:t>www.ucas.com/apprenticeships</a:t>
            </a:r>
            <a:endParaRPr lang="en-US" sz="6600">
              <a:solidFill>
                <a:schemeClr val="accent3"/>
              </a:solidFill>
            </a:endParaRPr>
          </a:p>
        </p:txBody>
      </p:sp>
      <p:sp>
        <p:nvSpPr>
          <p:cNvPr id="3" name="Title 2">
            <a:extLst>
              <a:ext uri="{FF2B5EF4-FFF2-40B4-BE49-F238E27FC236}">
                <a16:creationId xmlns:a16="http://schemas.microsoft.com/office/drawing/2014/main" id="{B0619C97-693F-E8BB-AFD5-02A9AF3398C2}"/>
              </a:ext>
            </a:extLst>
          </p:cNvPr>
          <p:cNvSpPr>
            <a:spLocks noGrp="1"/>
          </p:cNvSpPr>
          <p:nvPr>
            <p:ph type="ctrTitle"/>
          </p:nvPr>
        </p:nvSpPr>
        <p:spPr/>
        <p:txBody>
          <a:bodyPr/>
          <a:lstStyle/>
          <a:p>
            <a:r>
              <a:rPr lang="en-GB"/>
              <a:t>apprenticeships</a:t>
            </a:r>
          </a:p>
        </p:txBody>
      </p:sp>
    </p:spTree>
    <p:custDataLst>
      <p:tags r:id="rId1"/>
    </p:custDataLst>
    <p:extLst>
      <p:ext uri="{BB962C8B-B14F-4D97-AF65-F5344CB8AC3E}">
        <p14:creationId xmlns:p14="http://schemas.microsoft.com/office/powerpoint/2010/main" val="3171727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D9C05-D11A-085F-ED90-D82ACDA1E3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6384F7-D417-B96D-176D-38369FC0D19F}"/>
              </a:ext>
            </a:extLst>
          </p:cNvPr>
          <p:cNvSpPr>
            <a:spLocks noGrp="1"/>
          </p:cNvSpPr>
          <p:nvPr>
            <p:ph type="title"/>
          </p:nvPr>
        </p:nvSpPr>
        <p:spPr>
          <a:xfrm>
            <a:off x="1850572" y="258842"/>
            <a:ext cx="14710393" cy="3875077"/>
          </a:xfrm>
        </p:spPr>
        <p:txBody>
          <a:bodyPr/>
          <a:lstStyle/>
          <a:p>
            <a:r>
              <a:rPr lang="en-GB">
                <a:solidFill>
                  <a:schemeClr val="tx1"/>
                </a:solidFill>
              </a:rPr>
              <a:t>How does it </a:t>
            </a:r>
            <a:r>
              <a:rPr lang="en-GB">
                <a:solidFill>
                  <a:srgbClr val="57BF93"/>
                </a:solidFill>
              </a:rPr>
              <a:t>work</a:t>
            </a:r>
            <a:r>
              <a:rPr lang="en-GB">
                <a:solidFill>
                  <a:schemeClr val="tx1"/>
                </a:solidFill>
              </a:rPr>
              <a:t>?</a:t>
            </a:r>
            <a:endParaRPr lang="en-GB">
              <a:solidFill>
                <a:schemeClr val="accent6"/>
              </a:solidFill>
            </a:endParaRPr>
          </a:p>
        </p:txBody>
      </p:sp>
      <p:sp>
        <p:nvSpPr>
          <p:cNvPr id="12" name="Text Placeholder 11">
            <a:extLst>
              <a:ext uri="{FF2B5EF4-FFF2-40B4-BE49-F238E27FC236}">
                <a16:creationId xmlns:a16="http://schemas.microsoft.com/office/drawing/2014/main" id="{5A6E3F12-C547-4DA3-1F7E-5BA6CE27B29A}"/>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3C135D70-62B2-D225-F8AA-20097F154FF7}"/>
              </a:ext>
            </a:extLst>
          </p:cNvPr>
          <p:cNvSpPr txBox="1"/>
          <p:nvPr/>
        </p:nvSpPr>
        <p:spPr>
          <a:xfrm>
            <a:off x="1891006" y="5562144"/>
            <a:ext cx="12918540" cy="12095619"/>
          </a:xfrm>
          <a:prstGeom prst="rect">
            <a:avLst/>
          </a:prstGeom>
          <a:noFill/>
        </p:spPr>
        <p:txBody>
          <a:bodyPr wrap="square" rtlCol="0">
            <a:spAutoFit/>
          </a:bodyPr>
          <a:lstStyle/>
          <a:p>
            <a:pPr marL="857250" indent="-857250">
              <a:buClr>
                <a:srgbClr val="57BF93"/>
              </a:buClr>
              <a:buFont typeface="Wingdings" panose="05000000000000000000" pitchFamily="2" charset="2"/>
              <a:buChar char="§"/>
            </a:pPr>
            <a:r>
              <a:rPr lang="en-GB" sz="6000">
                <a:latin typeface="Roboto Light "/>
              </a:rPr>
              <a:t>It’s a real job where you </a:t>
            </a:r>
            <a:r>
              <a:rPr lang="en-GB" sz="6000" b="1">
                <a:latin typeface="Roboto Light "/>
              </a:rPr>
              <a:t>learn</a:t>
            </a:r>
            <a:r>
              <a:rPr lang="en-GB" sz="6000">
                <a:latin typeface="Roboto Light "/>
              </a:rPr>
              <a:t>, </a:t>
            </a:r>
            <a:r>
              <a:rPr lang="en-GB" sz="6000" b="1">
                <a:latin typeface="Roboto Light "/>
              </a:rPr>
              <a:t>gain experience</a:t>
            </a:r>
            <a:r>
              <a:rPr lang="en-GB" sz="6000">
                <a:latin typeface="Roboto Light "/>
              </a:rPr>
              <a:t>, </a:t>
            </a:r>
            <a:r>
              <a:rPr lang="en-GB" sz="6000" b="1">
                <a:latin typeface="Roboto Light "/>
              </a:rPr>
              <a:t>study for a qualification and</a:t>
            </a:r>
            <a:r>
              <a:rPr lang="en-GB" sz="6000">
                <a:latin typeface="Roboto Light "/>
              </a:rPr>
              <a:t> </a:t>
            </a:r>
            <a:r>
              <a:rPr lang="en-GB" sz="6000" b="1">
                <a:latin typeface="Roboto Light "/>
              </a:rPr>
              <a:t>get paid.</a:t>
            </a:r>
          </a:p>
          <a:p>
            <a:pPr marL="857250" indent="-857250">
              <a:buClr>
                <a:srgbClr val="57BF93"/>
              </a:buClr>
              <a:buFont typeface="Wingdings" panose="05000000000000000000" pitchFamily="2" charset="2"/>
              <a:buChar char="§"/>
            </a:pPr>
            <a:endParaRPr lang="en-GB" sz="6000" b="1">
              <a:latin typeface="Roboto Light "/>
            </a:endParaRPr>
          </a:p>
          <a:p>
            <a:pPr marL="857250" indent="-857250">
              <a:buClr>
                <a:srgbClr val="57BF93"/>
              </a:buClr>
              <a:buFont typeface="Wingdings" panose="05000000000000000000" pitchFamily="2" charset="2"/>
              <a:buChar char="§"/>
            </a:pPr>
            <a:r>
              <a:rPr lang="en-GB" sz="6000">
                <a:latin typeface="Roboto Light "/>
              </a:rPr>
              <a:t>An apprentice is an employee, </a:t>
            </a:r>
            <a:r>
              <a:rPr lang="en-GB" sz="6000" b="1">
                <a:latin typeface="Roboto Light "/>
              </a:rPr>
              <a:t>with a contract of employment </a:t>
            </a:r>
            <a:r>
              <a:rPr lang="en-GB" sz="6000">
                <a:latin typeface="Roboto Light "/>
              </a:rPr>
              <a:t>and holiday leave.</a:t>
            </a:r>
          </a:p>
          <a:p>
            <a:pPr marL="857250" indent="-857250">
              <a:buClr>
                <a:srgbClr val="57BF93"/>
              </a:buClr>
              <a:buFont typeface="Wingdings" panose="05000000000000000000" pitchFamily="2" charset="2"/>
              <a:buChar char="§"/>
            </a:pPr>
            <a:endParaRPr lang="en-GB" sz="6000">
              <a:latin typeface="Roboto Light "/>
            </a:endParaRPr>
          </a:p>
          <a:p>
            <a:pPr marL="857250" indent="-857250">
              <a:buClr>
                <a:srgbClr val="57BF93"/>
              </a:buClr>
              <a:buFont typeface="Wingdings" panose="05000000000000000000" pitchFamily="2" charset="2"/>
              <a:buChar char="§"/>
            </a:pPr>
            <a:r>
              <a:rPr lang="en-GB" sz="6000">
                <a:latin typeface="Roboto Light "/>
              </a:rPr>
              <a:t>Over </a:t>
            </a:r>
            <a:r>
              <a:rPr lang="en-GB" sz="6000" b="1">
                <a:latin typeface="Roboto Light "/>
              </a:rPr>
              <a:t>600</a:t>
            </a:r>
            <a:r>
              <a:rPr lang="en-GB" sz="6000">
                <a:latin typeface="Roboto Light "/>
              </a:rPr>
              <a:t> </a:t>
            </a:r>
            <a:r>
              <a:rPr lang="en-GB" sz="6000" b="1">
                <a:latin typeface="Roboto Light "/>
              </a:rPr>
              <a:t>different apprenticeships </a:t>
            </a:r>
            <a:r>
              <a:rPr lang="en-GB" sz="6000">
                <a:latin typeface="Roboto Light "/>
              </a:rPr>
              <a:t>available, from Nuclear Engineer to Architect to Digital Marketer. </a:t>
            </a:r>
          </a:p>
          <a:p>
            <a:pPr>
              <a:buClr>
                <a:srgbClr val="57BF93"/>
              </a:buClr>
            </a:pPr>
            <a:endParaRPr lang="en-GB" sz="6000">
              <a:latin typeface="Roboto Light "/>
            </a:endParaRPr>
          </a:p>
          <a:p>
            <a:pPr marL="857250" indent="-857250">
              <a:buClr>
                <a:srgbClr val="57BF93"/>
              </a:buClr>
              <a:buFont typeface="Wingdings" panose="05000000000000000000" pitchFamily="2" charset="2"/>
              <a:buChar char="§"/>
            </a:pPr>
            <a:endParaRPr lang="en-GB" sz="6000">
              <a:latin typeface="Roboto Light "/>
            </a:endParaRPr>
          </a:p>
        </p:txBody>
      </p:sp>
      <p:grpSp>
        <p:nvGrpSpPr>
          <p:cNvPr id="5" name="Group 4">
            <a:extLst>
              <a:ext uri="{FF2B5EF4-FFF2-40B4-BE49-F238E27FC236}">
                <a16:creationId xmlns:a16="http://schemas.microsoft.com/office/drawing/2014/main" id="{12AD1986-DE3D-EBBA-1929-52E31CEFEBBC}"/>
              </a:ext>
            </a:extLst>
          </p:cNvPr>
          <p:cNvGrpSpPr/>
          <p:nvPr/>
        </p:nvGrpSpPr>
        <p:grpSpPr>
          <a:xfrm>
            <a:off x="17456893" y="2185624"/>
            <a:ext cx="14710393" cy="13916751"/>
            <a:chOff x="302564" y="2726416"/>
            <a:chExt cx="6096000" cy="4064000"/>
          </a:xfrm>
        </p:grpSpPr>
        <p:graphicFrame>
          <p:nvGraphicFramePr>
            <p:cNvPr id="13" name="Diagram 12">
              <a:extLst>
                <a:ext uri="{FF2B5EF4-FFF2-40B4-BE49-F238E27FC236}">
                  <a16:creationId xmlns:a16="http://schemas.microsoft.com/office/drawing/2014/main" id="{7812B498-C62B-B1FE-8566-173B144A70ED}"/>
                </a:ext>
              </a:extLst>
            </p:cNvPr>
            <p:cNvGraphicFramePr/>
            <p:nvPr/>
          </p:nvGraphicFramePr>
          <p:xfrm>
            <a:off x="302564" y="272641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Graphic 13" descr="Money outline">
              <a:extLst>
                <a:ext uri="{FF2B5EF4-FFF2-40B4-BE49-F238E27FC236}">
                  <a16:creationId xmlns:a16="http://schemas.microsoft.com/office/drawing/2014/main" id="{F97546EB-E51A-C1F2-3225-F35AF64AC2B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461892" y="5170961"/>
              <a:ext cx="847725" cy="847725"/>
            </a:xfrm>
            <a:prstGeom prst="rect">
              <a:avLst/>
            </a:prstGeom>
          </p:spPr>
        </p:pic>
      </p:grpSp>
      <p:sp>
        <p:nvSpPr>
          <p:cNvPr id="15" name="TextBox 14">
            <a:extLst>
              <a:ext uri="{FF2B5EF4-FFF2-40B4-BE49-F238E27FC236}">
                <a16:creationId xmlns:a16="http://schemas.microsoft.com/office/drawing/2014/main" id="{328C3434-3CF5-EE70-E529-57234E04619E}"/>
              </a:ext>
            </a:extLst>
          </p:cNvPr>
          <p:cNvSpPr txBox="1"/>
          <p:nvPr/>
        </p:nvSpPr>
        <p:spPr>
          <a:xfrm>
            <a:off x="18657785" y="15717654"/>
            <a:ext cx="1350950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 Foundation apprenticeships in Scotland are unpaid</a:t>
            </a:r>
          </a:p>
        </p:txBody>
      </p:sp>
    </p:spTree>
    <p:custDataLst>
      <p:tags r:id="rId1"/>
    </p:custDataLst>
    <p:extLst>
      <p:ext uri="{BB962C8B-B14F-4D97-AF65-F5344CB8AC3E}">
        <p14:creationId xmlns:p14="http://schemas.microsoft.com/office/powerpoint/2010/main" val="215812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EBFC"/>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F2A538-FF19-B807-051B-11B80E937BC5}"/>
              </a:ext>
            </a:extLst>
          </p:cNvPr>
          <p:cNvSpPr>
            <a:spLocks noGrp="1"/>
          </p:cNvSpPr>
          <p:nvPr>
            <p:ph type="body" sz="quarter" idx="10"/>
          </p:nvPr>
        </p:nvSpPr>
        <p:spPr/>
        <p:txBody>
          <a:bodyPr/>
          <a:lstStyle/>
          <a:p>
            <a:r>
              <a:rPr lang="en-GB"/>
              <a:t>Public</a:t>
            </a:r>
          </a:p>
        </p:txBody>
      </p:sp>
      <p:pic>
        <p:nvPicPr>
          <p:cNvPr id="11" name="Picture 10" descr="A infographic of a person on a bicycle&#10;&#10;AI-generated content may be incorrect.">
            <a:extLst>
              <a:ext uri="{FF2B5EF4-FFF2-40B4-BE49-F238E27FC236}">
                <a16:creationId xmlns:a16="http://schemas.microsoft.com/office/drawing/2014/main" id="{F367FD2E-2FD5-C966-AA9B-BA74C5854B62}"/>
              </a:ext>
            </a:extLst>
          </p:cNvPr>
          <p:cNvPicPr>
            <a:picLocks noGrp="1" noRot="1" noChangeAspect="1" noMove="1" noResize="1" noEditPoints="1" noAdjustHandles="1" noChangeArrowheads="1" noChangeShapeType="1" noCrop="1"/>
          </p:cNvPicPr>
          <p:nvPr/>
        </p:nvPicPr>
        <p:blipFill>
          <a:blip r:embed="rId4"/>
          <a:stretch>
            <a:fillRect/>
          </a:stretch>
        </p:blipFill>
        <p:spPr>
          <a:xfrm>
            <a:off x="3237514" y="0"/>
            <a:ext cx="25581851" cy="18249601"/>
          </a:xfrm>
          <a:prstGeom prst="rect">
            <a:avLst/>
          </a:prstGeom>
        </p:spPr>
      </p:pic>
    </p:spTree>
    <p:custDataLst>
      <p:tags r:id="rId1"/>
    </p:custDataLst>
    <p:extLst>
      <p:ext uri="{BB962C8B-B14F-4D97-AF65-F5344CB8AC3E}">
        <p14:creationId xmlns:p14="http://schemas.microsoft.com/office/powerpoint/2010/main" val="2369503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33CB63-590C-F0DE-21ED-A64296CC9E7D}"/>
              </a:ext>
            </a:extLst>
          </p:cNvPr>
          <p:cNvSpPr>
            <a:spLocks noGrp="1"/>
          </p:cNvSpPr>
          <p:nvPr>
            <p:ph type="ctrTitle"/>
          </p:nvPr>
        </p:nvSpPr>
        <p:spPr>
          <a:xfrm>
            <a:off x="1545606" y="1665514"/>
            <a:ext cx="13225352" cy="2788356"/>
          </a:xfrm>
        </p:spPr>
        <p:txBody>
          <a:bodyPr/>
          <a:lstStyle/>
          <a:p>
            <a:r>
              <a:rPr lang="en-GB">
                <a:solidFill>
                  <a:srgbClr val="57BF93"/>
                </a:solidFill>
              </a:rPr>
              <a:t>Who</a:t>
            </a:r>
            <a:r>
              <a:rPr lang="en-GB"/>
              <a:t> are they for?</a:t>
            </a:r>
          </a:p>
        </p:txBody>
      </p:sp>
      <p:sp>
        <p:nvSpPr>
          <p:cNvPr id="6" name="Subtitle 5">
            <a:extLst>
              <a:ext uri="{FF2B5EF4-FFF2-40B4-BE49-F238E27FC236}">
                <a16:creationId xmlns:a16="http://schemas.microsoft.com/office/drawing/2014/main" id="{02B3585A-C772-0CCC-DBC1-1B0BAC49DD76}"/>
              </a:ext>
            </a:extLst>
          </p:cNvPr>
          <p:cNvSpPr>
            <a:spLocks noGrp="1"/>
          </p:cNvSpPr>
          <p:nvPr>
            <p:ph type="subTitle" idx="1"/>
          </p:nvPr>
        </p:nvSpPr>
        <p:spPr>
          <a:xfrm>
            <a:off x="1937492" y="5665074"/>
            <a:ext cx="13225352" cy="10873778"/>
          </a:xfrm>
        </p:spPr>
        <p:txBody>
          <a:bodyPr/>
          <a:lstStyle/>
          <a:p>
            <a:pPr marL="685800" indent="-685800">
              <a:spcAft>
                <a:spcPts val="1200"/>
              </a:spcAft>
              <a:buClr>
                <a:srgbClr val="57BF93"/>
              </a:buClr>
              <a:buFont typeface="Wingdings" panose="05000000000000000000" pitchFamily="2" charset="2"/>
              <a:buChar char="§"/>
            </a:pPr>
            <a:r>
              <a:rPr lang="en-GB" sz="4800">
                <a:latin typeface="Roboto Light "/>
              </a:rPr>
              <a:t>Anyone 16 and over</a:t>
            </a:r>
          </a:p>
          <a:p>
            <a:pPr marL="685800" indent="-685800">
              <a:spcAft>
                <a:spcPts val="1200"/>
              </a:spcAft>
              <a:buClr>
                <a:srgbClr val="57BF93"/>
              </a:buClr>
              <a:buFont typeface="Wingdings" panose="05000000000000000000" pitchFamily="2" charset="2"/>
              <a:buChar char="§"/>
            </a:pPr>
            <a:r>
              <a:rPr lang="en-GB" sz="4800">
                <a:latin typeface="Roboto Light "/>
              </a:rPr>
              <a:t>Anyone not in full time education*</a:t>
            </a:r>
          </a:p>
          <a:p>
            <a:pPr marL="685800" indent="-685800">
              <a:spcAft>
                <a:spcPts val="1200"/>
              </a:spcAft>
              <a:buClr>
                <a:srgbClr val="57BF93"/>
              </a:buClr>
              <a:buFont typeface="Wingdings" panose="05000000000000000000" pitchFamily="2" charset="2"/>
              <a:buChar char="§"/>
            </a:pPr>
            <a:r>
              <a:rPr lang="en-GB" sz="4800">
                <a:latin typeface="Roboto Light "/>
              </a:rPr>
              <a:t>Apprenticeships in Scotland, Wales or England require you to be living in the same country as the apprenticeship</a:t>
            </a:r>
          </a:p>
          <a:p>
            <a:pPr marL="685800" indent="-685800">
              <a:spcAft>
                <a:spcPts val="1200"/>
              </a:spcAft>
              <a:buClr>
                <a:srgbClr val="57BF93"/>
              </a:buClr>
              <a:buFont typeface="Wingdings" panose="05000000000000000000" pitchFamily="2" charset="2"/>
              <a:buChar char="§"/>
            </a:pPr>
            <a:r>
              <a:rPr lang="en-GB" sz="4800">
                <a:latin typeface="Roboto Light "/>
              </a:rPr>
              <a:t>Apprenticeships in Northern Ireland require you to:</a:t>
            </a:r>
          </a:p>
          <a:p>
            <a:pPr marL="1905015" lvl="1" indent="-685800">
              <a:spcAft>
                <a:spcPts val="1200"/>
              </a:spcAft>
              <a:buClr>
                <a:srgbClr val="57BF93"/>
              </a:buClr>
              <a:buFont typeface="Wingdings" panose="05000000000000000000" pitchFamily="2" charset="2"/>
              <a:buChar char="§"/>
            </a:pPr>
            <a:r>
              <a:rPr lang="en-GB" sz="4800">
                <a:solidFill>
                  <a:schemeClr val="bg1"/>
                </a:solidFill>
                <a:latin typeface="Roboto Light "/>
              </a:rPr>
              <a:t>be employed or be about to take up paid employment in Northern Ireland</a:t>
            </a:r>
          </a:p>
          <a:p>
            <a:pPr marL="1905015" lvl="1" indent="-685800">
              <a:spcAft>
                <a:spcPts val="1200"/>
              </a:spcAft>
              <a:buClr>
                <a:srgbClr val="57BF93"/>
              </a:buClr>
              <a:buFont typeface="Wingdings" panose="05000000000000000000" pitchFamily="2" charset="2"/>
              <a:buChar char="§"/>
            </a:pPr>
            <a:r>
              <a:rPr lang="en-GB" sz="4800">
                <a:solidFill>
                  <a:schemeClr val="bg1"/>
                </a:solidFill>
                <a:latin typeface="Roboto Light "/>
              </a:rPr>
              <a:t>be working a minimum of 21 hours per week on a permanent contract</a:t>
            </a:r>
          </a:p>
          <a:p>
            <a:pPr marL="857250" indent="-857250">
              <a:buClr>
                <a:srgbClr val="57BF93"/>
              </a:buClr>
              <a:buFont typeface="Wingdings" panose="05000000000000000000" pitchFamily="2" charset="2"/>
              <a:buChar char="§"/>
            </a:pPr>
            <a:endParaRPr lang="en-GB" sz="4800">
              <a:latin typeface="Roboto Light "/>
            </a:endParaRPr>
          </a:p>
        </p:txBody>
      </p:sp>
      <p:sp>
        <p:nvSpPr>
          <p:cNvPr id="7" name="Text Placeholder 6">
            <a:extLst>
              <a:ext uri="{FF2B5EF4-FFF2-40B4-BE49-F238E27FC236}">
                <a16:creationId xmlns:a16="http://schemas.microsoft.com/office/drawing/2014/main" id="{A8C18536-BB15-817E-7F89-BE9D25E0E605}"/>
              </a:ext>
            </a:extLst>
          </p:cNvPr>
          <p:cNvSpPr>
            <a:spLocks noGrp="1"/>
          </p:cNvSpPr>
          <p:nvPr>
            <p:ph type="body" sz="quarter" idx="10"/>
          </p:nvPr>
        </p:nvSpPr>
        <p:spPr/>
        <p:txBody>
          <a:bodyPr/>
          <a:lstStyle/>
          <a:p>
            <a:r>
              <a:rPr lang="en-GB"/>
              <a:t>Public</a:t>
            </a:r>
          </a:p>
        </p:txBody>
      </p:sp>
      <p:sp>
        <p:nvSpPr>
          <p:cNvPr id="19" name="TextBox 18">
            <a:extLst>
              <a:ext uri="{FF2B5EF4-FFF2-40B4-BE49-F238E27FC236}">
                <a16:creationId xmlns:a16="http://schemas.microsoft.com/office/drawing/2014/main" id="{40069CFF-A826-B313-9CEE-FAE90BB09958}"/>
              </a:ext>
            </a:extLst>
          </p:cNvPr>
          <p:cNvSpPr txBox="1"/>
          <p:nvPr/>
        </p:nvSpPr>
        <p:spPr>
          <a:xfrm>
            <a:off x="1572083" y="16224914"/>
            <a:ext cx="13225352" cy="1077218"/>
          </a:xfrm>
          <a:prstGeom prst="rect">
            <a:avLst/>
          </a:prstGeom>
          <a:noFill/>
        </p:spPr>
        <p:txBody>
          <a:bodyPr wrap="square" rtlCol="0">
            <a:spAutoFit/>
          </a:bodyPr>
          <a:lstStyle/>
          <a:p>
            <a:r>
              <a:rPr lang="en-GB" sz="3200">
                <a:solidFill>
                  <a:schemeClr val="bg1"/>
                </a:solidFill>
                <a:latin typeface="Roboto Light "/>
              </a:rPr>
              <a:t>* </a:t>
            </a:r>
            <a:r>
              <a:rPr lang="en-GB" sz="3200">
                <a:solidFill>
                  <a:schemeClr val="bg1"/>
                </a:solidFill>
                <a:latin typeface="Roboto Light "/>
                <a:cs typeface="Calibri Light" panose="020F0302020204030204" pitchFamily="34" charset="0"/>
              </a:rPr>
              <a:t>a foundation apprenticeship in Scotland is typically taken alongside Scottish Higher and National 5s</a:t>
            </a:r>
          </a:p>
        </p:txBody>
      </p:sp>
      <p:pic>
        <p:nvPicPr>
          <p:cNvPr id="11" name="Picture Placeholder 19" descr="A group of people looking down&#10;&#10;AI-generated content may be incorrect.">
            <a:extLst>
              <a:ext uri="{FF2B5EF4-FFF2-40B4-BE49-F238E27FC236}">
                <a16:creationId xmlns:a16="http://schemas.microsoft.com/office/drawing/2014/main" id="{F2ACC155-7DB7-4251-F688-161D88EC49D2}"/>
              </a:ext>
            </a:extLst>
          </p:cNvPr>
          <p:cNvPicPr>
            <a:picLocks noChangeAspect="1"/>
          </p:cNvPicPr>
          <p:nvPr/>
        </p:nvPicPr>
        <p:blipFill>
          <a:blip r:embed="rId4">
            <a:extLst>
              <a:ext uri="{28A0092B-C50C-407E-A947-70E740481C1C}">
                <a14:useLocalDpi xmlns:a14="http://schemas.microsoft.com/office/drawing/2010/main" val="0"/>
              </a:ext>
            </a:extLst>
          </a:blip>
          <a:srcRect l="25000" r="25000"/>
          <a:stretch>
            <a:fillRect/>
          </a:stretch>
        </p:blipFill>
        <p:spPr>
          <a:xfrm>
            <a:off x="16256001" y="1"/>
            <a:ext cx="16256000" cy="18288000"/>
          </a:xfrm>
          <a:prstGeom prst="rect">
            <a:avLst/>
          </a:prstGeom>
          <a:solidFill>
            <a:srgbClr val="EFEFEF"/>
          </a:solidFill>
        </p:spPr>
      </p:pic>
    </p:spTree>
    <p:custDataLst>
      <p:tags r:id="rId1"/>
    </p:custDataLst>
    <p:extLst>
      <p:ext uri="{BB962C8B-B14F-4D97-AF65-F5344CB8AC3E}">
        <p14:creationId xmlns:p14="http://schemas.microsoft.com/office/powerpoint/2010/main" val="2327277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B44E9-1D8C-D297-71E4-A395F50D01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AB583D-98DA-3F72-2384-86203226206B}"/>
              </a:ext>
            </a:extLst>
          </p:cNvPr>
          <p:cNvSpPr>
            <a:spLocks noGrp="1"/>
          </p:cNvSpPr>
          <p:nvPr>
            <p:ph type="title"/>
          </p:nvPr>
        </p:nvSpPr>
        <p:spPr/>
        <p:txBody>
          <a:bodyPr/>
          <a:lstStyle/>
          <a:p>
            <a:r>
              <a:rPr lang="en-GB">
                <a:solidFill>
                  <a:schemeClr val="tx1"/>
                </a:solidFill>
              </a:rPr>
              <a:t>The </a:t>
            </a:r>
            <a:r>
              <a:rPr lang="en-GB">
                <a:solidFill>
                  <a:srgbClr val="57BF93"/>
                </a:solidFill>
              </a:rPr>
              <a:t>a-z</a:t>
            </a:r>
            <a:r>
              <a:rPr lang="en-GB">
                <a:solidFill>
                  <a:schemeClr val="tx1"/>
                </a:solidFill>
              </a:rPr>
              <a:t> of apprenticeships</a:t>
            </a:r>
            <a:endParaRPr lang="en-GB">
              <a:solidFill>
                <a:schemeClr val="accent6"/>
              </a:solidFill>
            </a:endParaRPr>
          </a:p>
        </p:txBody>
      </p:sp>
      <p:sp>
        <p:nvSpPr>
          <p:cNvPr id="12" name="Text Placeholder 11">
            <a:extLst>
              <a:ext uri="{FF2B5EF4-FFF2-40B4-BE49-F238E27FC236}">
                <a16:creationId xmlns:a16="http://schemas.microsoft.com/office/drawing/2014/main" id="{57011140-654A-784C-A1BB-2A812A52930E}"/>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68B9F712-3999-FAEB-E0B6-8792AB9BE91A}"/>
              </a:ext>
            </a:extLst>
          </p:cNvPr>
          <p:cNvSpPr txBox="1"/>
          <p:nvPr/>
        </p:nvSpPr>
        <p:spPr>
          <a:xfrm>
            <a:off x="1545605" y="3973558"/>
            <a:ext cx="29935098" cy="2308324"/>
          </a:xfrm>
          <a:prstGeom prst="rect">
            <a:avLst/>
          </a:prstGeom>
          <a:noFill/>
        </p:spPr>
        <p:txBody>
          <a:bodyPr wrap="square" rtlCol="0">
            <a:spAutoFit/>
          </a:bodyPr>
          <a:lstStyle/>
          <a:p>
            <a:pPr marL="0" indent="0">
              <a:buNone/>
            </a:pPr>
            <a:r>
              <a:rPr lang="en-GB">
                <a:solidFill>
                  <a:srgbClr val="4D5156"/>
                </a:solidFill>
                <a:latin typeface="Roboto Light "/>
                <a:ea typeface="Roboto" panose="02000000000000000000" pitchFamily="2" charset="0"/>
                <a:cs typeface="Roboto" panose="02000000000000000000" pitchFamily="2" charset="0"/>
              </a:rPr>
              <a:t>There are </a:t>
            </a:r>
            <a:r>
              <a:rPr lang="en-GB" b="1">
                <a:solidFill>
                  <a:srgbClr val="040C28"/>
                </a:solidFill>
                <a:latin typeface="Roboto Light "/>
                <a:ea typeface="Roboto" panose="02000000000000000000" pitchFamily="2" charset="0"/>
                <a:cs typeface="Roboto" panose="02000000000000000000" pitchFamily="2" charset="0"/>
              </a:rPr>
              <a:t>over 600</a:t>
            </a:r>
            <a:r>
              <a:rPr lang="en-GB" b="1">
                <a:solidFill>
                  <a:srgbClr val="4D5156"/>
                </a:solidFill>
                <a:latin typeface="Roboto Light "/>
                <a:ea typeface="Roboto" panose="02000000000000000000" pitchFamily="2" charset="0"/>
                <a:cs typeface="Roboto" panose="02000000000000000000" pitchFamily="2" charset="0"/>
              </a:rPr>
              <a:t> </a:t>
            </a:r>
            <a:r>
              <a:rPr lang="en-GB">
                <a:solidFill>
                  <a:srgbClr val="4D5156"/>
                </a:solidFill>
                <a:latin typeface="Roboto Light "/>
                <a:ea typeface="Roboto" panose="02000000000000000000" pitchFamily="2" charset="0"/>
                <a:cs typeface="Roboto" panose="02000000000000000000" pitchFamily="2" charset="0"/>
              </a:rPr>
              <a:t>possible apprenticeship 'standards' (training programmes) which exist. It’s probably easier to name an industry that doesn’t have an apprenticeship then to list all that do. Here are just a few…</a:t>
            </a:r>
            <a:endParaRPr lang="en-GB">
              <a:latin typeface="Roboto Light "/>
              <a:ea typeface="Roboto" panose="02000000000000000000" pitchFamily="2" charset="0"/>
              <a:cs typeface="Roboto" panose="02000000000000000000" pitchFamily="2" charset="0"/>
            </a:endParaRPr>
          </a:p>
          <a:p>
            <a:pPr>
              <a:buClr>
                <a:srgbClr val="57BF93"/>
              </a:buClr>
            </a:pPr>
            <a:endParaRPr lang="en-GB">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30F084DF-C5E1-45D9-C083-DF5A85B5B543}"/>
              </a:ext>
            </a:extLst>
          </p:cNvPr>
          <p:cNvSpPr txBox="1"/>
          <p:nvPr/>
        </p:nvSpPr>
        <p:spPr>
          <a:xfrm>
            <a:off x="2035833" y="5855568"/>
            <a:ext cx="8633012" cy="11172289"/>
          </a:xfrm>
          <a:prstGeom prst="rect">
            <a:avLst/>
          </a:prstGeom>
          <a:noFill/>
        </p:spPr>
        <p:txBody>
          <a:bodyPr wrap="square" rtlCol="0">
            <a:spAutoFit/>
          </a:bodyPr>
          <a:lstStyle/>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Accounting and Taxation</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Architect</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Boat Builder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Building Surveyors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Civil Engineer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Cyber Security Technician</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Data Analyst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Doctor (from 2023)</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Early Years</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Ecologist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Farrier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Food Technologist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Game Programmer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Geospatial mapping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Harbour Master </a:t>
            </a:r>
          </a:p>
        </p:txBody>
      </p:sp>
      <p:sp>
        <p:nvSpPr>
          <p:cNvPr id="5" name="TextBox 4">
            <a:extLst>
              <a:ext uri="{FF2B5EF4-FFF2-40B4-BE49-F238E27FC236}">
                <a16:creationId xmlns:a16="http://schemas.microsoft.com/office/drawing/2014/main" id="{1158049B-EC92-0DD4-3E20-77235CFE0A8B}"/>
              </a:ext>
            </a:extLst>
          </p:cNvPr>
          <p:cNvSpPr txBox="1"/>
          <p:nvPr/>
        </p:nvSpPr>
        <p:spPr>
          <a:xfrm>
            <a:off x="11388436" y="5855568"/>
            <a:ext cx="9686338" cy="11172289"/>
          </a:xfrm>
          <a:prstGeom prst="rect">
            <a:avLst/>
          </a:prstGeom>
          <a:noFill/>
        </p:spPr>
        <p:txBody>
          <a:bodyPr wrap="square" rtlCol="0">
            <a:spAutoFit/>
          </a:bodyPr>
          <a:lstStyle/>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Historic Environment Adviser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Internal audit professional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Intelligence analyst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Journalist</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Junior 2D artist (visual effects)</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Knitted product manufacturing</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Laboratory scientist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Licensed conveyor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Midwife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Marketing Manager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Nuclear Scientist and Engineer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Nursing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Operational firefighter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Orthodontic therapist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Paralegal </a:t>
            </a:r>
          </a:p>
        </p:txBody>
      </p:sp>
      <p:sp>
        <p:nvSpPr>
          <p:cNvPr id="13" name="TextBox 12">
            <a:extLst>
              <a:ext uri="{FF2B5EF4-FFF2-40B4-BE49-F238E27FC236}">
                <a16:creationId xmlns:a16="http://schemas.microsoft.com/office/drawing/2014/main" id="{B9777D0F-780D-8D2A-9C5C-B561A450F15E}"/>
              </a:ext>
            </a:extLst>
          </p:cNvPr>
          <p:cNvSpPr txBox="1"/>
          <p:nvPr/>
        </p:nvSpPr>
        <p:spPr>
          <a:xfrm>
            <a:off x="21502255" y="5855567"/>
            <a:ext cx="9978448" cy="11726287"/>
          </a:xfrm>
          <a:prstGeom prst="rect">
            <a:avLst/>
          </a:prstGeom>
          <a:noFill/>
        </p:spPr>
        <p:txBody>
          <a:bodyPr wrap="square" rtlCol="0">
            <a:spAutoFit/>
          </a:bodyPr>
          <a:lstStyle/>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Physiotherapist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Quality practitioner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Rail engineer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Research scientist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Social worker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Software Developer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Teacher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Town planning assistant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Utilities engineering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Veterinary nurse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Vehicle damage assessor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Water process technician</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Workplace pensions consultant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Youth worker  </a:t>
            </a:r>
          </a:p>
          <a:p>
            <a:pPr marL="0" marR="0" lvl="0" indent="0" algn="l" defTabSz="609585" rtl="0" eaLnBrk="1" fontAlgn="auto" latinLnBrk="0" hangingPunct="1">
              <a:lnSpc>
                <a:spcPct val="100000"/>
              </a:lnSpc>
              <a:spcBef>
                <a:spcPts val="0"/>
              </a:spcBef>
              <a:spcAft>
                <a:spcPts val="0"/>
              </a:spcAft>
              <a:buClrTx/>
              <a:buSzTx/>
              <a:buFontTx/>
              <a:buNone/>
              <a:tabLst>
                <a:tab pos="609585" algn="l"/>
              </a:tabLst>
              <a:defRPr/>
            </a:pPr>
            <a:endParaRPr kumimoji="0" lang="en-GB" sz="3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09585" rtl="0" eaLnBrk="1" fontAlgn="auto" latinLnBrk="0" hangingPunct="1">
              <a:lnSpc>
                <a:spcPct val="100000"/>
              </a:lnSpc>
              <a:spcBef>
                <a:spcPts val="0"/>
              </a:spcBef>
              <a:spcAft>
                <a:spcPts val="0"/>
              </a:spcAft>
              <a:buClrTx/>
              <a:buSzTx/>
              <a:buFontTx/>
              <a:buNone/>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www.apprenticeships.gov.uk/#</a:t>
            </a:r>
          </a:p>
        </p:txBody>
      </p:sp>
    </p:spTree>
    <p:custDataLst>
      <p:tags r:id="rId1"/>
    </p:custDataLst>
    <p:extLst>
      <p:ext uri="{BB962C8B-B14F-4D97-AF65-F5344CB8AC3E}">
        <p14:creationId xmlns:p14="http://schemas.microsoft.com/office/powerpoint/2010/main" val="1349384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17EE-B7EF-6517-7D47-8AAE1C3BCCE4}"/>
              </a:ext>
            </a:extLst>
          </p:cNvPr>
          <p:cNvSpPr>
            <a:spLocks noGrp="1"/>
          </p:cNvSpPr>
          <p:nvPr>
            <p:ph type="title"/>
          </p:nvPr>
        </p:nvSpPr>
        <p:spPr/>
        <p:txBody>
          <a:bodyPr/>
          <a:lstStyle/>
          <a:p>
            <a:r>
              <a:rPr lang="en-GB"/>
              <a:t>What am I doing now? </a:t>
            </a:r>
          </a:p>
        </p:txBody>
      </p:sp>
      <p:sp>
        <p:nvSpPr>
          <p:cNvPr id="3" name="Text Placeholder 2">
            <a:extLst>
              <a:ext uri="{FF2B5EF4-FFF2-40B4-BE49-F238E27FC236}">
                <a16:creationId xmlns:a16="http://schemas.microsoft.com/office/drawing/2014/main" id="{1906ACA3-309C-1F8A-D957-0FE525A281D2}"/>
              </a:ext>
            </a:extLst>
          </p:cNvPr>
          <p:cNvSpPr>
            <a:spLocks noGrp="1"/>
          </p:cNvSpPr>
          <p:nvPr>
            <p:ph type="body" sz="quarter" idx="10"/>
          </p:nvPr>
        </p:nvSpPr>
        <p:spPr/>
        <p:txBody>
          <a:bodyPr/>
          <a:lstStyle/>
          <a:p>
            <a:r>
              <a:rPr lang="en-GB"/>
              <a:t>Public </a:t>
            </a:r>
          </a:p>
        </p:txBody>
      </p:sp>
      <p:grpSp>
        <p:nvGrpSpPr>
          <p:cNvPr id="4" name="Group 3">
            <a:extLst>
              <a:ext uri="{FF2B5EF4-FFF2-40B4-BE49-F238E27FC236}">
                <a16:creationId xmlns:a16="http://schemas.microsoft.com/office/drawing/2014/main" id="{2488BCEA-0B4E-4098-7549-86F93822D3CE}"/>
              </a:ext>
            </a:extLst>
          </p:cNvPr>
          <p:cNvGrpSpPr/>
          <p:nvPr/>
        </p:nvGrpSpPr>
        <p:grpSpPr>
          <a:xfrm>
            <a:off x="1904834" y="4313303"/>
            <a:ext cx="12431652" cy="11520395"/>
            <a:chOff x="4670319" y="769441"/>
            <a:chExt cx="4097959" cy="3867154"/>
          </a:xfrm>
        </p:grpSpPr>
        <p:grpSp>
          <p:nvGrpSpPr>
            <p:cNvPr id="5" name="Group 4">
              <a:extLst>
                <a:ext uri="{FF2B5EF4-FFF2-40B4-BE49-F238E27FC236}">
                  <a16:creationId xmlns:a16="http://schemas.microsoft.com/office/drawing/2014/main" id="{BE73C5AB-F745-7C33-A7A2-C477FC775EA3}"/>
                </a:ext>
              </a:extLst>
            </p:cNvPr>
            <p:cNvGrpSpPr/>
            <p:nvPr/>
          </p:nvGrpSpPr>
          <p:grpSpPr>
            <a:xfrm>
              <a:off x="5133149" y="1768343"/>
              <a:ext cx="3100063" cy="1556489"/>
              <a:chOff x="743440" y="2155963"/>
              <a:chExt cx="3100063" cy="1556489"/>
            </a:xfrm>
          </p:grpSpPr>
          <p:grpSp>
            <p:nvGrpSpPr>
              <p:cNvPr id="8" name="Group 7">
                <a:extLst>
                  <a:ext uri="{FF2B5EF4-FFF2-40B4-BE49-F238E27FC236}">
                    <a16:creationId xmlns:a16="http://schemas.microsoft.com/office/drawing/2014/main" id="{8F448D79-243F-3AA3-E3FF-C98A277177BE}"/>
                  </a:ext>
                </a:extLst>
              </p:cNvPr>
              <p:cNvGrpSpPr/>
              <p:nvPr/>
            </p:nvGrpSpPr>
            <p:grpSpPr>
              <a:xfrm>
                <a:off x="743440" y="2209266"/>
                <a:ext cx="500456" cy="500456"/>
                <a:chOff x="1503755" y="1825461"/>
                <a:chExt cx="500456" cy="500456"/>
              </a:xfrm>
              <a:solidFill>
                <a:srgbClr val="1F2834"/>
              </a:solidFill>
            </p:grpSpPr>
            <p:sp>
              <p:nvSpPr>
                <p:cNvPr id="14" name="Oval 13">
                  <a:extLst>
                    <a:ext uri="{FF2B5EF4-FFF2-40B4-BE49-F238E27FC236}">
                      <a16:creationId xmlns:a16="http://schemas.microsoft.com/office/drawing/2014/main" id="{CDCA64FA-C09D-7CFA-2169-4996E69A7B96}"/>
                    </a:ext>
                  </a:extLst>
                </p:cNvPr>
                <p:cNvSpPr/>
                <p:nvPr/>
              </p:nvSpPr>
              <p:spPr>
                <a:xfrm>
                  <a:off x="1503755" y="1825461"/>
                  <a:ext cx="500456" cy="500456"/>
                </a:xfrm>
                <a:prstGeom prst="ellipse">
                  <a:avLst/>
                </a:prstGeom>
                <a:grp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52966A1D-EB9E-5370-118C-C4DC4217F4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9" name="TextBox 8">
                <a:extLst>
                  <a:ext uri="{FF2B5EF4-FFF2-40B4-BE49-F238E27FC236}">
                    <a16:creationId xmlns:a16="http://schemas.microsoft.com/office/drawing/2014/main" id="{FB609E73-C255-451E-B871-E7624BFF3150}"/>
                  </a:ext>
                </a:extLst>
              </p:cNvPr>
              <p:cNvSpPr txBox="1"/>
              <p:nvPr/>
            </p:nvSpPr>
            <p:spPr>
              <a:xfrm>
                <a:off x="1347106" y="2155963"/>
                <a:ext cx="2496397" cy="5269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1F2834"/>
                    </a:solidFill>
                    <a:effectLst/>
                    <a:uLnTx/>
                    <a:uFillTx/>
                    <a:latin typeface="Roboto Light "/>
                    <a:ea typeface="+mn-ea"/>
                    <a:cs typeface="+mn-cs"/>
                  </a:rPr>
                  <a:t>GCSE grade 9-4 is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srgbClr val="1F2834"/>
                    </a:solidFill>
                    <a:effectLst/>
                    <a:uLnTx/>
                    <a:uFillTx/>
                    <a:latin typeface="Roboto Light "/>
                    <a:ea typeface="+mn-ea"/>
                    <a:cs typeface="+mn-cs"/>
                  </a:rPr>
                  <a:t>Level 2 qualification</a:t>
                </a:r>
                <a:endParaRPr kumimoji="0" lang="en-GB" b="0" i="0" u="none" strike="noStrike" kern="0" cap="none" spc="0" normalizeH="0" baseline="0" noProof="0">
                  <a:ln>
                    <a:noFill/>
                  </a:ln>
                  <a:solidFill>
                    <a:srgbClr val="1F2834"/>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0BE5780-49A5-1060-3B2B-495D3F6F370B}"/>
                  </a:ext>
                </a:extLst>
              </p:cNvPr>
              <p:cNvGrpSpPr/>
              <p:nvPr/>
            </p:nvGrpSpPr>
            <p:grpSpPr>
              <a:xfrm>
                <a:off x="743440" y="3211996"/>
                <a:ext cx="500456" cy="500456"/>
                <a:chOff x="1503755" y="1825461"/>
                <a:chExt cx="500456" cy="500456"/>
              </a:xfrm>
              <a:solidFill>
                <a:srgbClr val="1F2834"/>
              </a:solidFill>
            </p:grpSpPr>
            <p:sp>
              <p:nvSpPr>
                <p:cNvPr id="12" name="Oval 11">
                  <a:extLst>
                    <a:ext uri="{FF2B5EF4-FFF2-40B4-BE49-F238E27FC236}">
                      <a16:creationId xmlns:a16="http://schemas.microsoft.com/office/drawing/2014/main" id="{BFE9F2C3-49C8-050E-009B-2ACFBE4C8AEF}"/>
                    </a:ext>
                  </a:extLst>
                </p:cNvPr>
                <p:cNvSpPr/>
                <p:nvPr/>
              </p:nvSpPr>
              <p:spPr>
                <a:xfrm>
                  <a:off x="1503755" y="1825461"/>
                  <a:ext cx="500456" cy="500456"/>
                </a:xfrm>
                <a:prstGeom prst="ellipse">
                  <a:avLst/>
                </a:prstGeom>
                <a:grp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5894B61-7D73-0F92-320D-892740339B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11" name="TextBox 10">
                <a:extLst>
                  <a:ext uri="{FF2B5EF4-FFF2-40B4-BE49-F238E27FC236}">
                    <a16:creationId xmlns:a16="http://schemas.microsoft.com/office/drawing/2014/main" id="{4DABDDF0-8B6C-4CEA-FD1A-B21F91219757}"/>
                  </a:ext>
                </a:extLst>
              </p:cNvPr>
              <p:cNvSpPr txBox="1"/>
              <p:nvPr/>
            </p:nvSpPr>
            <p:spPr>
              <a:xfrm>
                <a:off x="1347106" y="3178002"/>
                <a:ext cx="2328211" cy="5269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1F2834"/>
                    </a:solidFill>
                    <a:effectLst/>
                    <a:uLnTx/>
                    <a:uFillTx/>
                    <a:latin typeface="Roboto Light "/>
                    <a:ea typeface="+mn-ea"/>
                    <a:cs typeface="+mn-cs"/>
                  </a:rPr>
                  <a:t>A level or T level is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srgbClr val="1F2834"/>
                    </a:solidFill>
                    <a:effectLst/>
                    <a:uLnTx/>
                    <a:uFillTx/>
                    <a:latin typeface="Roboto Light "/>
                    <a:ea typeface="+mn-ea"/>
                    <a:cs typeface="+mn-cs"/>
                  </a:rPr>
                  <a:t>Level 3 qualification</a:t>
                </a:r>
                <a:endParaRPr kumimoji="0" lang="en-GB" b="0" i="0" u="none" strike="noStrike" kern="0" cap="none" spc="0" normalizeH="0" baseline="0" noProof="0">
                  <a:ln>
                    <a:noFill/>
                  </a:ln>
                  <a:solidFill>
                    <a:srgbClr val="1F2834"/>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7E0AC849-AC47-A49E-69E7-1D606A16421A}"/>
                </a:ext>
              </a:extLst>
            </p:cNvPr>
            <p:cNvSpPr txBox="1"/>
            <p:nvPr/>
          </p:nvSpPr>
          <p:spPr>
            <a:xfrm>
              <a:off x="4670319" y="769441"/>
              <a:ext cx="4025724" cy="7748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1F2834"/>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For example, in England, Northern Ireland and Wales: </a:t>
              </a:r>
            </a:p>
          </p:txBody>
        </p:sp>
        <p:sp>
          <p:nvSpPr>
            <p:cNvPr id="7" name="Text Placeholder 7">
              <a:extLst>
                <a:ext uri="{FF2B5EF4-FFF2-40B4-BE49-F238E27FC236}">
                  <a16:creationId xmlns:a16="http://schemas.microsoft.com/office/drawing/2014/main" id="{5CA124CE-B3FA-9B02-E5F9-7B0391A12C32}"/>
                </a:ext>
              </a:extLst>
            </p:cNvPr>
            <p:cNvSpPr txBox="1">
              <a:spLocks/>
            </p:cNvSpPr>
            <p:nvPr/>
          </p:nvSpPr>
          <p:spPr>
            <a:xfrm>
              <a:off x="4758255" y="3575904"/>
              <a:ext cx="4010023" cy="1060691"/>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endParaRPr kumimoji="0" lang="en-GB" sz="4800" b="1"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r>
                <a:rPr kumimoji="0" lang="en-GB" sz="4800" b="1"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Did you know?</a:t>
              </a:r>
            </a:p>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r>
                <a:rPr kumimoji="0" lang="en-GB" sz="4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An apprenticeship offering a degree may also be called a Level 6 or Higher Apprenticeship</a:t>
              </a:r>
            </a:p>
          </p:txBody>
        </p:sp>
      </p:grpSp>
      <p:sp>
        <p:nvSpPr>
          <p:cNvPr id="29" name="TextBox 28">
            <a:extLst>
              <a:ext uri="{FF2B5EF4-FFF2-40B4-BE49-F238E27FC236}">
                <a16:creationId xmlns:a16="http://schemas.microsoft.com/office/drawing/2014/main" id="{C35486EB-201E-4A7A-BB5D-F73D2720D2B4}"/>
              </a:ext>
            </a:extLst>
          </p:cNvPr>
          <p:cNvSpPr txBox="1"/>
          <p:nvPr/>
        </p:nvSpPr>
        <p:spPr>
          <a:xfrm>
            <a:off x="17552440" y="3627504"/>
            <a:ext cx="909563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Apprenticeships work in levels too!</a:t>
            </a:r>
          </a:p>
        </p:txBody>
      </p:sp>
      <p:pic>
        <p:nvPicPr>
          <p:cNvPr id="20" name="Picture 19" descr="A chart of different levels of a skill&#10;&#10;AI-generated content may be incorrect.">
            <a:extLst>
              <a:ext uri="{FF2B5EF4-FFF2-40B4-BE49-F238E27FC236}">
                <a16:creationId xmlns:a16="http://schemas.microsoft.com/office/drawing/2014/main" id="{BC2A28EB-B45E-FD36-E9B7-66280D30FEBD}"/>
              </a:ext>
            </a:extLst>
          </p:cNvPr>
          <p:cNvPicPr>
            <a:picLocks noChangeAspect="1"/>
          </p:cNvPicPr>
          <p:nvPr/>
        </p:nvPicPr>
        <p:blipFill>
          <a:blip r:embed="rId4"/>
          <a:stretch>
            <a:fillRect/>
          </a:stretch>
        </p:blipFill>
        <p:spPr>
          <a:xfrm>
            <a:off x="17552440" y="4962184"/>
            <a:ext cx="14242781" cy="11609277"/>
          </a:xfrm>
          <a:prstGeom prst="rect">
            <a:avLst/>
          </a:prstGeom>
        </p:spPr>
      </p:pic>
    </p:spTree>
    <p:extLst>
      <p:ext uri="{BB962C8B-B14F-4D97-AF65-F5344CB8AC3E}">
        <p14:creationId xmlns:p14="http://schemas.microsoft.com/office/powerpoint/2010/main" val="1750073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F8480-0D15-A7F9-6CBB-56DE29E21259}"/>
            </a:ext>
          </a:extLst>
        </p:cNvPr>
        <p:cNvGrpSpPr/>
        <p:nvPr/>
      </p:nvGrpSpPr>
      <p:grpSpPr>
        <a:xfrm>
          <a:off x="0" y="0"/>
          <a:ext cx="0" cy="0"/>
          <a:chOff x="0" y="0"/>
          <a:chExt cx="0" cy="0"/>
        </a:xfrm>
      </p:grpSpPr>
      <p:pic>
        <p:nvPicPr>
          <p:cNvPr id="8" name="Picture Placeholder 7" descr="A person looking through a microscope&#10;&#10;AI-generated content may be incorrect.">
            <a:extLst>
              <a:ext uri="{FF2B5EF4-FFF2-40B4-BE49-F238E27FC236}">
                <a16:creationId xmlns:a16="http://schemas.microsoft.com/office/drawing/2014/main" id="{7C50E4B1-EBC3-8855-AF39-4FE1BA75E176}"/>
              </a:ext>
            </a:extLst>
          </p:cNvPr>
          <p:cNvPicPr>
            <a:picLocks noGrp="1" noChangeAspect="1"/>
          </p:cNvPicPr>
          <p:nvPr>
            <p:ph type="pic" sz="quarter" idx="13"/>
          </p:nvPr>
        </p:nvPicPr>
        <p:blipFill>
          <a:blip r:embed="rId4"/>
          <a:srcRect l="20373" r="20373"/>
          <a:stretch/>
        </p:blipFill>
        <p:spPr/>
      </p:pic>
      <p:sp>
        <p:nvSpPr>
          <p:cNvPr id="5" name="Title 4">
            <a:extLst>
              <a:ext uri="{FF2B5EF4-FFF2-40B4-BE49-F238E27FC236}">
                <a16:creationId xmlns:a16="http://schemas.microsoft.com/office/drawing/2014/main" id="{4415CE3C-ECA6-1644-B903-4DB456A084F6}"/>
              </a:ext>
            </a:extLst>
          </p:cNvPr>
          <p:cNvSpPr>
            <a:spLocks noGrp="1"/>
          </p:cNvSpPr>
          <p:nvPr>
            <p:ph type="ctrTitle"/>
          </p:nvPr>
        </p:nvSpPr>
        <p:spPr>
          <a:xfrm>
            <a:off x="1572083" y="1959428"/>
            <a:ext cx="13225352" cy="2711401"/>
          </a:xfrm>
        </p:spPr>
        <p:txBody>
          <a:bodyPr/>
          <a:lstStyle/>
          <a:p>
            <a:r>
              <a:rPr lang="en-GB">
                <a:solidFill>
                  <a:srgbClr val="57BF93"/>
                </a:solidFill>
              </a:rPr>
              <a:t>When </a:t>
            </a:r>
            <a:r>
              <a:rPr lang="en-GB"/>
              <a:t>can I apply?</a:t>
            </a:r>
          </a:p>
        </p:txBody>
      </p:sp>
      <p:sp>
        <p:nvSpPr>
          <p:cNvPr id="6" name="Subtitle 5">
            <a:extLst>
              <a:ext uri="{FF2B5EF4-FFF2-40B4-BE49-F238E27FC236}">
                <a16:creationId xmlns:a16="http://schemas.microsoft.com/office/drawing/2014/main" id="{91842847-B394-B054-1792-5C368E5647EB}"/>
              </a:ext>
            </a:extLst>
          </p:cNvPr>
          <p:cNvSpPr>
            <a:spLocks noGrp="1"/>
          </p:cNvSpPr>
          <p:nvPr>
            <p:ph type="subTitle" idx="1"/>
          </p:nvPr>
        </p:nvSpPr>
        <p:spPr>
          <a:xfrm>
            <a:off x="1572083" y="6025906"/>
            <a:ext cx="13225352" cy="10988682"/>
          </a:xfrm>
        </p:spPr>
        <p:txBody>
          <a:bodyPr/>
          <a:lstStyle/>
          <a:p>
            <a:pPr marL="685800" indent="-685800">
              <a:spcAft>
                <a:spcPts val="1800"/>
              </a:spcAft>
              <a:buClr>
                <a:srgbClr val="57BF93"/>
              </a:buClr>
              <a:buFont typeface="Wingdings" panose="05000000000000000000" pitchFamily="2" charset="2"/>
              <a:buChar char="§"/>
              <a:defRPr/>
            </a:pPr>
            <a:r>
              <a:rPr kumimoji="0" lang="en-GB" b="0" i="0" u="none" strike="noStrike" kern="1200" cap="none" spc="0" normalizeH="0" baseline="0" noProof="0">
                <a:ln>
                  <a:noFill/>
                </a:ln>
                <a:effectLst/>
                <a:uLnTx/>
                <a:uFillTx/>
                <a:latin typeface="Roboto Light "/>
              </a:rPr>
              <a:t>Advertised throughout the year</a:t>
            </a:r>
            <a:r>
              <a:rPr lang="en-GB">
                <a:latin typeface="Roboto Light "/>
              </a:rPr>
              <a:t>; </a:t>
            </a:r>
            <a:r>
              <a:rPr kumimoji="0" lang="en-GB" b="0" i="0" u="none" strike="noStrike" kern="1200" cap="none" spc="0" normalizeH="0" baseline="0" noProof="0">
                <a:ln>
                  <a:noFill/>
                </a:ln>
                <a:effectLst/>
                <a:uLnTx/>
                <a:uFillTx/>
                <a:latin typeface="Roboto Light "/>
              </a:rPr>
              <a:t>with no single application deadline.</a:t>
            </a:r>
          </a:p>
          <a:p>
            <a:pPr marL="685800" marR="0" lvl="0" indent="-685800" algn="l" defTabSz="685800" rtl="0" eaLnBrk="1" fontAlgn="auto" latinLnBrk="0" hangingPunct="1">
              <a:lnSpc>
                <a:spcPct val="100000"/>
              </a:lnSpc>
              <a:spcBef>
                <a:spcPts val="750"/>
              </a:spcBef>
              <a:spcAft>
                <a:spcPts val="1800"/>
              </a:spcAft>
              <a:buClr>
                <a:srgbClr val="57BF93"/>
              </a:buClr>
              <a:buSzTx/>
              <a:buFont typeface="Wingdings" panose="05000000000000000000" pitchFamily="2" charset="2"/>
              <a:buChar char="§"/>
              <a:tabLst/>
              <a:defRPr/>
            </a:pPr>
            <a:r>
              <a:rPr kumimoji="0" lang="en-GB" b="0" i="0" u="none" strike="noStrike" kern="1200" cap="none" spc="0" normalizeH="0" baseline="0" noProof="0">
                <a:ln>
                  <a:noFill/>
                </a:ln>
                <a:effectLst/>
                <a:uLnTx/>
                <a:uFillTx/>
                <a:latin typeface="Roboto Light "/>
              </a:rPr>
              <a:t>Larger organisations with multiple application processes may recruit earlier than smaller local organisations.</a:t>
            </a:r>
          </a:p>
          <a:p>
            <a:pPr marL="685800" marR="0" lvl="0" indent="-685800" algn="l" defTabSz="685800" rtl="0" eaLnBrk="1" fontAlgn="auto" latinLnBrk="0" hangingPunct="1">
              <a:lnSpc>
                <a:spcPct val="100000"/>
              </a:lnSpc>
              <a:spcBef>
                <a:spcPts val="750"/>
              </a:spcBef>
              <a:spcAft>
                <a:spcPts val="1800"/>
              </a:spcAft>
              <a:buClr>
                <a:srgbClr val="57BF93"/>
              </a:buClr>
              <a:buSzTx/>
              <a:buFont typeface="Wingdings" panose="05000000000000000000" pitchFamily="2" charset="2"/>
              <a:buChar char="§"/>
              <a:tabLst/>
              <a:defRPr/>
            </a:pPr>
            <a:r>
              <a:rPr kumimoji="0" lang="en-GB" b="0" i="0" u="none" strike="noStrike" kern="1200" cap="none" spc="0" normalizeH="0" baseline="0" noProof="0">
                <a:ln>
                  <a:noFill/>
                </a:ln>
                <a:effectLst/>
                <a:uLnTx/>
                <a:uFillTx/>
                <a:latin typeface="Roboto Light "/>
              </a:rPr>
              <a:t>Higher apprenticeships with a Sep/Oct start tend to recruit in the previous academic year.</a:t>
            </a:r>
          </a:p>
          <a:p>
            <a:pPr marR="0" lvl="0" algn="l" defTabSz="685800" rtl="0" eaLnBrk="1" fontAlgn="auto" latinLnBrk="0" hangingPunct="1">
              <a:lnSpc>
                <a:spcPct val="100000"/>
              </a:lnSpc>
              <a:spcBef>
                <a:spcPts val="750"/>
              </a:spcBef>
              <a:spcAft>
                <a:spcPts val="1800"/>
              </a:spcAft>
              <a:buClr>
                <a:srgbClr val="57BF93"/>
              </a:buClr>
              <a:buSzTx/>
              <a:tabLst/>
              <a:defRPr/>
            </a:pPr>
            <a:endParaRPr lang="en-GB">
              <a:latin typeface="Roboto Light "/>
            </a:endParaRPr>
          </a:p>
          <a:p>
            <a:pPr defTabSz="685800">
              <a:lnSpc>
                <a:spcPct val="100000"/>
              </a:lnSpc>
              <a:spcBef>
                <a:spcPts val="750"/>
              </a:spcBef>
              <a:spcAft>
                <a:spcPts val="1800"/>
              </a:spcAft>
              <a:buClr>
                <a:srgbClr val="57BF93"/>
              </a:buClr>
              <a:defRPr/>
            </a:pPr>
            <a:r>
              <a:rPr lang="en-GB" sz="4800">
                <a:solidFill>
                  <a:schemeClr val="bg1"/>
                </a:solidFill>
                <a:latin typeface="Roboto Light "/>
              </a:rPr>
              <a:t>www.ucas.com/apprenticeships</a:t>
            </a:r>
          </a:p>
          <a:p>
            <a:pPr marR="0" lvl="0" algn="l" defTabSz="685800" rtl="0" eaLnBrk="1" fontAlgn="auto" latinLnBrk="0" hangingPunct="1">
              <a:lnSpc>
                <a:spcPct val="100000"/>
              </a:lnSpc>
              <a:spcBef>
                <a:spcPts val="750"/>
              </a:spcBef>
              <a:spcAft>
                <a:spcPts val="1800"/>
              </a:spcAft>
              <a:buClr>
                <a:srgbClr val="57BF93"/>
              </a:buClr>
              <a:buSzTx/>
              <a:tabLst/>
              <a:defRPr/>
            </a:pPr>
            <a:endParaRPr kumimoji="0" lang="en-GB" b="0" i="0" u="none" strike="noStrike" kern="1200" cap="none" spc="0" normalizeH="0" baseline="0" noProof="0">
              <a:ln>
                <a:noFill/>
              </a:ln>
              <a:effectLst/>
              <a:uLnTx/>
              <a:uFillTx/>
              <a:latin typeface="Roboto Light "/>
            </a:endParaRPr>
          </a:p>
        </p:txBody>
      </p:sp>
      <p:sp>
        <p:nvSpPr>
          <p:cNvPr id="7" name="Text Placeholder 6">
            <a:extLst>
              <a:ext uri="{FF2B5EF4-FFF2-40B4-BE49-F238E27FC236}">
                <a16:creationId xmlns:a16="http://schemas.microsoft.com/office/drawing/2014/main" id="{AF636FBF-0CC2-05FB-4D83-D56AB4BDCFF1}"/>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3364676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5D6D10D-C48B-414E-4837-E33C80EC52F4}"/>
              </a:ext>
            </a:extLst>
          </p:cNvPr>
          <p:cNvSpPr>
            <a:spLocks noGrp="1"/>
          </p:cNvSpPr>
          <p:nvPr>
            <p:ph type="ctrTitle"/>
          </p:nvPr>
        </p:nvSpPr>
        <p:spPr>
          <a:xfrm>
            <a:off x="1545606" y="3168618"/>
            <a:ext cx="13225352" cy="2151528"/>
          </a:xfrm>
        </p:spPr>
        <p:txBody>
          <a:bodyPr/>
          <a:lstStyle/>
          <a:p>
            <a:r>
              <a:rPr lang="en-GB">
                <a:solidFill>
                  <a:srgbClr val="57BF93"/>
                </a:solidFill>
              </a:rPr>
              <a:t>How</a:t>
            </a:r>
            <a:r>
              <a:rPr lang="en-GB"/>
              <a:t> do I apply?</a:t>
            </a:r>
          </a:p>
        </p:txBody>
      </p:sp>
      <p:sp>
        <p:nvSpPr>
          <p:cNvPr id="17" name="Subtitle 16">
            <a:extLst>
              <a:ext uri="{FF2B5EF4-FFF2-40B4-BE49-F238E27FC236}">
                <a16:creationId xmlns:a16="http://schemas.microsoft.com/office/drawing/2014/main" id="{BD91F3AC-4C49-61C1-F09E-E6B7ADAAB37F}"/>
              </a:ext>
            </a:extLst>
          </p:cNvPr>
          <p:cNvSpPr>
            <a:spLocks noGrp="1"/>
          </p:cNvSpPr>
          <p:nvPr>
            <p:ph type="subTitle" idx="1"/>
          </p:nvPr>
        </p:nvSpPr>
        <p:spPr>
          <a:xfrm>
            <a:off x="1545606" y="5936392"/>
            <a:ext cx="13225352" cy="11105124"/>
          </a:xfrm>
        </p:spPr>
        <p:txBody>
          <a:bodyPr/>
          <a:lstStyle/>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a:ln>
                  <a:noFill/>
                </a:ln>
                <a:solidFill>
                  <a:srgbClr val="FFFFFF"/>
                </a:solidFill>
                <a:effectLst/>
                <a:uLnTx/>
                <a:uFillTx/>
                <a:latin typeface="Roboto Light "/>
              </a:rPr>
              <a:t>Applications are made directly through the company or training provider.</a:t>
            </a:r>
          </a:p>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a:ln>
                  <a:noFill/>
                </a:ln>
                <a:solidFill>
                  <a:srgbClr val="FFFFFF"/>
                </a:solidFill>
                <a:effectLst/>
                <a:uLnTx/>
                <a:uFillTx/>
                <a:latin typeface="Roboto Light "/>
              </a:rPr>
              <a:t>There is no limit on the number of applications you can make.</a:t>
            </a:r>
          </a:p>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a:ln>
                  <a:noFill/>
                </a:ln>
                <a:solidFill>
                  <a:srgbClr val="FFFFFF"/>
                </a:solidFill>
                <a:effectLst/>
                <a:uLnTx/>
                <a:uFillTx/>
                <a:latin typeface="Roboto Light "/>
              </a:rPr>
              <a:t>The application process might vary across vacancies, you could be asked for:</a:t>
            </a:r>
          </a:p>
          <a:p>
            <a:pPr marL="1312863"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tab pos="627063" algn="l"/>
              </a:tabLst>
              <a:defRPr/>
            </a:pPr>
            <a:r>
              <a:rPr kumimoji="0" lang="en-GB" sz="5400" b="0" i="0" u="none" strike="noStrike" kern="1200" cap="none" spc="0" normalizeH="0" baseline="0" noProof="0">
                <a:ln>
                  <a:noFill/>
                </a:ln>
                <a:solidFill>
                  <a:srgbClr val="FFFFFF"/>
                </a:solidFill>
                <a:effectLst/>
                <a:uLnTx/>
                <a:uFillTx/>
                <a:latin typeface="Roboto Light "/>
              </a:rPr>
              <a:t>CV and Covering Letter</a:t>
            </a:r>
          </a:p>
          <a:p>
            <a:pPr marL="1312863"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tab pos="627063" algn="l"/>
              </a:tabLst>
              <a:defRPr/>
            </a:pPr>
            <a:r>
              <a:rPr kumimoji="0" lang="en-GB" sz="5400" b="0" i="0" u="none" strike="noStrike" kern="1200" cap="none" spc="0" normalizeH="0" baseline="0" noProof="0">
                <a:ln>
                  <a:noFill/>
                </a:ln>
                <a:solidFill>
                  <a:srgbClr val="FFFFFF"/>
                </a:solidFill>
                <a:effectLst/>
                <a:uLnTx/>
                <a:uFillTx/>
                <a:latin typeface="Roboto Light "/>
              </a:rPr>
              <a:t>Application Form</a:t>
            </a:r>
          </a:p>
          <a:p>
            <a:pPr marL="1312863"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tab pos="627063" algn="l"/>
              </a:tabLst>
              <a:defRPr/>
            </a:pPr>
            <a:r>
              <a:rPr kumimoji="0" lang="en-GB" sz="5400" b="0" i="0" u="none" strike="noStrike" kern="1200" cap="none" spc="0" normalizeH="0" baseline="0" noProof="0">
                <a:ln>
                  <a:noFill/>
                </a:ln>
                <a:solidFill>
                  <a:srgbClr val="FFFFFF"/>
                </a:solidFill>
                <a:effectLst/>
                <a:uLnTx/>
                <a:uFillTx/>
                <a:latin typeface="Roboto Light "/>
              </a:rPr>
              <a:t>In App/Site application</a:t>
            </a:r>
          </a:p>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a:ln>
                  <a:noFill/>
                </a:ln>
                <a:solidFill>
                  <a:srgbClr val="FFFFFF"/>
                </a:solidFill>
                <a:effectLst/>
                <a:uLnTx/>
                <a:uFillTx/>
                <a:latin typeface="Roboto Light "/>
              </a:rPr>
              <a:t>You can apply for universities and apprenticeships at the same time!</a:t>
            </a:r>
          </a:p>
          <a:p>
            <a:endParaRPr lang="en-GB">
              <a:latin typeface="Roboto Light "/>
            </a:endParaRPr>
          </a:p>
        </p:txBody>
      </p:sp>
      <p:sp>
        <p:nvSpPr>
          <p:cNvPr id="18" name="Text Placeholder 17">
            <a:extLst>
              <a:ext uri="{FF2B5EF4-FFF2-40B4-BE49-F238E27FC236}">
                <a16:creationId xmlns:a16="http://schemas.microsoft.com/office/drawing/2014/main" id="{662C9048-ECB2-C352-2D1E-21587E65F69D}"/>
              </a:ext>
            </a:extLst>
          </p:cNvPr>
          <p:cNvSpPr>
            <a:spLocks noGrp="1"/>
          </p:cNvSpPr>
          <p:nvPr>
            <p:ph type="body" sz="quarter" idx="10"/>
          </p:nvPr>
        </p:nvSpPr>
        <p:spPr/>
        <p:txBody>
          <a:bodyPr/>
          <a:lstStyle/>
          <a:p>
            <a:r>
              <a:rPr lang="en-GB"/>
              <a:t>Public</a:t>
            </a:r>
          </a:p>
        </p:txBody>
      </p:sp>
      <p:pic>
        <p:nvPicPr>
          <p:cNvPr id="4" name="Content Placeholder 9">
            <a:extLst>
              <a:ext uri="{FF2B5EF4-FFF2-40B4-BE49-F238E27FC236}">
                <a16:creationId xmlns:a16="http://schemas.microsoft.com/office/drawing/2014/main" id="{B4454246-5A08-6E0B-1EFB-9BACA1CE385F}"/>
              </a:ext>
            </a:extLst>
          </p:cNvPr>
          <p:cNvPicPr>
            <a:picLocks noChangeAspect="1"/>
          </p:cNvPicPr>
          <p:nvPr/>
        </p:nvPicPr>
        <p:blipFill>
          <a:blip r:embed="rId4">
            <a:extLst>
              <a:ext uri="{28A0092B-C50C-407E-A947-70E740481C1C}">
                <a14:useLocalDpi xmlns:a14="http://schemas.microsoft.com/office/drawing/2010/main" val="0"/>
              </a:ext>
            </a:extLst>
          </a:blip>
          <a:srcRect t="12894" b="12894"/>
          <a:stretch/>
        </p:blipFill>
        <p:spPr>
          <a:xfrm>
            <a:off x="16256000" y="0"/>
            <a:ext cx="16428509" cy="18288000"/>
          </a:xfrm>
          <a:prstGeom prst="rect">
            <a:avLst/>
          </a:prstGeom>
        </p:spPr>
      </p:pic>
    </p:spTree>
    <p:custDataLst>
      <p:tags r:id="rId1"/>
    </p:custDataLst>
    <p:extLst>
      <p:ext uri="{BB962C8B-B14F-4D97-AF65-F5344CB8AC3E}">
        <p14:creationId xmlns:p14="http://schemas.microsoft.com/office/powerpoint/2010/main" val="435627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0646D8-40A8-85DE-9654-9CAA14D77574}"/>
              </a:ext>
            </a:extLst>
          </p:cNvPr>
          <p:cNvSpPr>
            <a:spLocks noGrp="1"/>
          </p:cNvSpPr>
          <p:nvPr>
            <p:ph type="title"/>
          </p:nvPr>
        </p:nvSpPr>
        <p:spPr/>
        <p:txBody>
          <a:bodyPr/>
          <a:lstStyle/>
          <a:p>
            <a:r>
              <a:rPr lang="en-GB"/>
              <a:t>How can </a:t>
            </a:r>
            <a:r>
              <a:rPr lang="en-GB">
                <a:solidFill>
                  <a:srgbClr val="57BF93"/>
                </a:solidFill>
              </a:rPr>
              <a:t>ucas</a:t>
            </a:r>
            <a:r>
              <a:rPr lang="en-GB"/>
              <a:t> help?</a:t>
            </a:r>
          </a:p>
        </p:txBody>
      </p:sp>
      <p:sp>
        <p:nvSpPr>
          <p:cNvPr id="6" name="Text Placeholder 5">
            <a:extLst>
              <a:ext uri="{FF2B5EF4-FFF2-40B4-BE49-F238E27FC236}">
                <a16:creationId xmlns:a16="http://schemas.microsoft.com/office/drawing/2014/main" id="{E888CFFF-E8A1-4EAF-E4C8-B1D7D82A5E17}"/>
              </a:ext>
            </a:extLst>
          </p:cNvPr>
          <p:cNvSpPr>
            <a:spLocks noGrp="1"/>
          </p:cNvSpPr>
          <p:nvPr>
            <p:ph type="body" sz="quarter" idx="10"/>
          </p:nvPr>
        </p:nvSpPr>
        <p:spPr/>
        <p:txBody>
          <a:bodyPr/>
          <a:lstStyle/>
          <a:p>
            <a:r>
              <a:rPr lang="en-GB"/>
              <a:t>Public</a:t>
            </a:r>
          </a:p>
        </p:txBody>
      </p:sp>
      <p:sp>
        <p:nvSpPr>
          <p:cNvPr id="7" name="TextBox 6">
            <a:extLst>
              <a:ext uri="{FF2B5EF4-FFF2-40B4-BE49-F238E27FC236}">
                <a16:creationId xmlns:a16="http://schemas.microsoft.com/office/drawing/2014/main" id="{1EF645B0-41CE-42C6-8FBB-2B3D99376092}"/>
              </a:ext>
            </a:extLst>
          </p:cNvPr>
          <p:cNvSpPr txBox="1"/>
          <p:nvPr/>
        </p:nvSpPr>
        <p:spPr>
          <a:xfrm>
            <a:off x="1956942" y="5091311"/>
            <a:ext cx="15275859" cy="11633954"/>
          </a:xfrm>
          <a:prstGeom prst="rect">
            <a:avLst/>
          </a:prstGeom>
          <a:noFill/>
        </p:spPr>
        <p:txBody>
          <a:bodyPr wrap="square" rtlCol="0">
            <a:spAutoFit/>
          </a:bodyPr>
          <a:lstStyle/>
          <a:p>
            <a:pPr algn="l">
              <a:buClr>
                <a:srgbClr val="57BF93"/>
              </a:buClr>
            </a:pPr>
            <a:r>
              <a:rPr lang="en-GB" sz="5400" b="1">
                <a:solidFill>
                  <a:schemeClr val="bg1"/>
                </a:solidFill>
                <a:effectLst/>
                <a:latin typeface="Roboto Light "/>
                <a:ea typeface="Roboto" panose="02000000000000000000" pitchFamily="2" charset="0"/>
                <a:cs typeface="Roboto" panose="02000000000000000000" pitchFamily="2" charset="0"/>
              </a:rPr>
              <a:t>Apprenticeship </a:t>
            </a:r>
            <a:r>
              <a:rPr lang="en-GB" sz="5400" b="1">
                <a:solidFill>
                  <a:srgbClr val="57BF93"/>
                </a:solidFill>
                <a:effectLst/>
                <a:latin typeface="Roboto Light "/>
                <a:ea typeface="Roboto" panose="02000000000000000000" pitchFamily="2" charset="0"/>
                <a:cs typeface="Roboto" panose="02000000000000000000" pitchFamily="2" charset="0"/>
              </a:rPr>
              <a:t>Application Guides</a:t>
            </a:r>
          </a:p>
          <a:p>
            <a:pPr marL="685800" indent="-685800" algn="l">
              <a:buClr>
                <a:srgbClr val="57BF93"/>
              </a:buClr>
              <a:buFont typeface="Arial" panose="020B0604020202020204" pitchFamily="34" charset="0"/>
              <a:buChar char="•"/>
            </a:pPr>
            <a:r>
              <a:rPr lang="en-GB" sz="5400" b="0">
                <a:solidFill>
                  <a:schemeClr val="bg1"/>
                </a:solidFill>
                <a:effectLst/>
                <a:latin typeface="Roboto Light "/>
                <a:ea typeface="Roboto" panose="02000000000000000000" pitchFamily="2" charset="0"/>
                <a:cs typeface="Roboto" panose="02000000000000000000" pitchFamily="2" charset="0"/>
              </a:rPr>
              <a:t>Get to grips with what to expect when applying for specific industries.</a:t>
            </a:r>
          </a:p>
          <a:p>
            <a:pPr marL="685800" indent="-685800" algn="l">
              <a:buClr>
                <a:srgbClr val="57BF93"/>
              </a:buClr>
              <a:buFont typeface="Wingdings" panose="05000000000000000000" pitchFamily="2" charset="2"/>
              <a:buChar char="§"/>
            </a:pPr>
            <a:endParaRPr lang="en-GB" sz="5400" b="0">
              <a:solidFill>
                <a:schemeClr val="bg1"/>
              </a:solidFill>
              <a:effectLst/>
              <a:latin typeface="Roboto Light "/>
              <a:ea typeface="Roboto" panose="02000000000000000000" pitchFamily="2" charset="0"/>
              <a:cs typeface="Roboto" panose="02000000000000000000" pitchFamily="2" charset="0"/>
            </a:endParaRPr>
          </a:p>
          <a:p>
            <a:pPr algn="l">
              <a:buClr>
                <a:srgbClr val="57BF93"/>
              </a:buClr>
            </a:pPr>
            <a:r>
              <a:rPr lang="en-GB" sz="5400" b="1" u="none" strike="noStrike">
                <a:solidFill>
                  <a:schemeClr val="bg1"/>
                </a:solidFill>
                <a:effectLst/>
                <a:latin typeface="Roboto Light "/>
                <a:ea typeface="Roboto" panose="02000000000000000000" pitchFamily="2" charset="0"/>
                <a:cs typeface="Roboto" panose="02000000000000000000" pitchFamily="2" charset="0"/>
              </a:rPr>
              <a:t>Live studio apprenticeship </a:t>
            </a:r>
            <a:r>
              <a:rPr lang="en-GB" sz="5400" b="1" u="none" strike="noStrike">
                <a:solidFill>
                  <a:srgbClr val="57BF93"/>
                </a:solidFill>
                <a:effectLst/>
                <a:latin typeface="Roboto Light "/>
                <a:ea typeface="Roboto" panose="02000000000000000000" pitchFamily="2" charset="0"/>
                <a:cs typeface="Roboto" panose="02000000000000000000" pitchFamily="2" charset="0"/>
              </a:rPr>
              <a:t>podcast</a:t>
            </a:r>
          </a:p>
          <a:p>
            <a:pPr marL="685800" indent="-685800">
              <a:buClr>
                <a:srgbClr val="57BF93"/>
              </a:buClr>
              <a:buFont typeface="Arial" panose="020B0604020202020204" pitchFamily="34" charset="0"/>
              <a:buChar char="•"/>
            </a:pPr>
            <a:r>
              <a:rPr lang="en-GB" sz="5400">
                <a:solidFill>
                  <a:schemeClr val="bg1"/>
                </a:solidFill>
                <a:latin typeface="Roboto Light "/>
                <a:ea typeface="Roboto" panose="02000000000000000000" pitchFamily="2" charset="0"/>
                <a:cs typeface="Roboto" panose="02000000000000000000" pitchFamily="2" charset="0"/>
              </a:rPr>
              <a:t>Radio 1's Katie Thistleton chats to apprentices and experts about what you need to know.</a:t>
            </a:r>
          </a:p>
          <a:p>
            <a:pPr marL="685800" indent="-685800">
              <a:buClr>
                <a:srgbClr val="57BF93"/>
              </a:buClr>
              <a:buFont typeface="Wingdings" panose="05000000000000000000" pitchFamily="2" charset="2"/>
              <a:buChar char="§"/>
            </a:pPr>
            <a:endParaRPr lang="en-GB" sz="5400">
              <a:solidFill>
                <a:schemeClr val="bg1"/>
              </a:solidFill>
              <a:latin typeface="Roboto Light "/>
              <a:ea typeface="Roboto" panose="02000000000000000000" pitchFamily="2" charset="0"/>
              <a:cs typeface="Roboto" panose="02000000000000000000" pitchFamily="2" charset="0"/>
            </a:endParaRPr>
          </a:p>
          <a:p>
            <a:pPr algn="l">
              <a:buClr>
                <a:srgbClr val="57BF93"/>
              </a:buClr>
            </a:pPr>
            <a:r>
              <a:rPr lang="en-GB" sz="5400" b="1">
                <a:solidFill>
                  <a:schemeClr val="bg1"/>
                </a:solidFill>
                <a:latin typeface="Roboto Light "/>
                <a:ea typeface="Roboto" panose="02000000000000000000" pitchFamily="2" charset="0"/>
                <a:cs typeface="Roboto" panose="02000000000000000000" pitchFamily="2" charset="0"/>
              </a:rPr>
              <a:t>UCAS </a:t>
            </a:r>
            <a:r>
              <a:rPr lang="en-GB" sz="5400" b="1">
                <a:solidFill>
                  <a:srgbClr val="57BF93"/>
                </a:solidFill>
                <a:latin typeface="Roboto Light "/>
                <a:ea typeface="Roboto" panose="02000000000000000000" pitchFamily="2" charset="0"/>
                <a:cs typeface="Roboto" panose="02000000000000000000" pitchFamily="2" charset="0"/>
              </a:rPr>
              <a:t>CV builder </a:t>
            </a:r>
          </a:p>
          <a:p>
            <a:pPr marL="685800" indent="-685800" algn="l">
              <a:buClr>
                <a:srgbClr val="57BF93"/>
              </a:buClr>
              <a:buFont typeface="Arial" panose="020B0604020202020204" pitchFamily="34" charset="0"/>
              <a:buChar char="•"/>
            </a:pPr>
            <a:r>
              <a:rPr lang="en-GB" sz="5400">
                <a:solidFill>
                  <a:schemeClr val="bg1"/>
                </a:solidFill>
                <a:latin typeface="Roboto Light "/>
                <a:ea typeface="Roboto" panose="02000000000000000000" pitchFamily="2" charset="0"/>
                <a:cs typeface="Roboto" panose="02000000000000000000" pitchFamily="2" charset="0"/>
              </a:rPr>
              <a:t>C</a:t>
            </a:r>
            <a:r>
              <a:rPr lang="en-GB" sz="5400" b="0">
                <a:solidFill>
                  <a:schemeClr val="bg1"/>
                </a:solidFill>
                <a:effectLst/>
                <a:latin typeface="Roboto Light "/>
                <a:ea typeface="Roboto" panose="02000000000000000000" pitchFamily="2" charset="0"/>
                <a:cs typeface="Roboto" panose="02000000000000000000" pitchFamily="2" charset="0"/>
              </a:rPr>
              <a:t>reate a professional CV in minutes. </a:t>
            </a:r>
          </a:p>
          <a:p>
            <a:pPr marL="685800" indent="-685800" algn="l">
              <a:buClr>
                <a:srgbClr val="57BF93"/>
              </a:buClr>
              <a:buFont typeface="Wingdings" panose="05000000000000000000" pitchFamily="2" charset="2"/>
              <a:buChar char="§"/>
            </a:pPr>
            <a:endParaRPr lang="en-GB" sz="5400">
              <a:solidFill>
                <a:schemeClr val="bg1"/>
              </a:solidFill>
              <a:latin typeface="Roboto Light "/>
              <a:ea typeface="Roboto" panose="02000000000000000000" pitchFamily="2" charset="0"/>
              <a:cs typeface="Roboto" panose="02000000000000000000" pitchFamily="2" charset="0"/>
            </a:endParaRPr>
          </a:p>
          <a:p>
            <a:pPr>
              <a:buClr>
                <a:srgbClr val="57BF93"/>
              </a:buClr>
            </a:pPr>
            <a:r>
              <a:rPr lang="en-GB" sz="5400" b="1">
                <a:solidFill>
                  <a:schemeClr val="bg1"/>
                </a:solidFill>
                <a:latin typeface="Roboto Light "/>
              </a:rPr>
              <a:t>Find it all and more </a:t>
            </a:r>
            <a:r>
              <a:rPr lang="en-GB" sz="5400" b="1">
                <a:solidFill>
                  <a:schemeClr val="accent3"/>
                </a:solidFill>
                <a:latin typeface="Roboto Light "/>
              </a:rPr>
              <a:t>ucas.com/apprenticeships</a:t>
            </a:r>
          </a:p>
          <a:p>
            <a:pPr marL="685800" indent="-685800" algn="l">
              <a:buClr>
                <a:srgbClr val="57BF93"/>
              </a:buClr>
              <a:buFont typeface="Wingdings" panose="05000000000000000000" pitchFamily="2" charset="2"/>
              <a:buChar char="§"/>
            </a:pPr>
            <a:endParaRPr lang="en-GB" sz="5400" b="0">
              <a:solidFill>
                <a:schemeClr val="bg1"/>
              </a:solidFill>
              <a:effectLst/>
              <a:latin typeface="Roboto Light "/>
              <a:ea typeface="Roboto" panose="02000000000000000000" pitchFamily="2" charset="0"/>
              <a:cs typeface="Roboto" panose="02000000000000000000" pitchFamily="2" charset="0"/>
            </a:endParaRPr>
          </a:p>
          <a:p>
            <a:endParaRPr lang="en-GB">
              <a:solidFill>
                <a:schemeClr val="bg1"/>
              </a:solidFill>
              <a:latin typeface="Roboto Light "/>
            </a:endParaRPr>
          </a:p>
        </p:txBody>
      </p:sp>
      <p:pic>
        <p:nvPicPr>
          <p:cNvPr id="9" name="Picture 8" descr="A person smiling for a picture&#10;&#10;AI-generated content may be incorrect.">
            <a:extLst>
              <a:ext uri="{FF2B5EF4-FFF2-40B4-BE49-F238E27FC236}">
                <a16:creationId xmlns:a16="http://schemas.microsoft.com/office/drawing/2014/main" id="{7F3947A1-CE52-C047-1599-7CA9000AD4D5}"/>
              </a:ext>
            </a:extLst>
          </p:cNvPr>
          <p:cNvPicPr>
            <a:picLocks noChangeAspect="1"/>
          </p:cNvPicPr>
          <p:nvPr/>
        </p:nvPicPr>
        <p:blipFill>
          <a:blip r:embed="rId4"/>
          <a:stretch>
            <a:fillRect/>
          </a:stretch>
        </p:blipFill>
        <p:spPr>
          <a:xfrm>
            <a:off x="17644137" y="2376534"/>
            <a:ext cx="13624863" cy="7398589"/>
          </a:xfrm>
          <a:prstGeom prst="rect">
            <a:avLst/>
          </a:prstGeom>
        </p:spPr>
      </p:pic>
      <p:pic>
        <p:nvPicPr>
          <p:cNvPr id="11" name="Picture 10" descr="A person smiling at camera&#10;&#10;AI-generated content may be incorrect.">
            <a:extLst>
              <a:ext uri="{FF2B5EF4-FFF2-40B4-BE49-F238E27FC236}">
                <a16:creationId xmlns:a16="http://schemas.microsoft.com/office/drawing/2014/main" id="{1A16B134-A960-3566-F305-B5331326752D}"/>
              </a:ext>
            </a:extLst>
          </p:cNvPr>
          <p:cNvPicPr>
            <a:picLocks noChangeAspect="1"/>
          </p:cNvPicPr>
          <p:nvPr/>
        </p:nvPicPr>
        <p:blipFill>
          <a:blip r:embed="rId5"/>
          <a:stretch>
            <a:fillRect/>
          </a:stretch>
        </p:blipFill>
        <p:spPr>
          <a:xfrm>
            <a:off x="18337513" y="9775123"/>
            <a:ext cx="12931487" cy="7257989"/>
          </a:xfrm>
          <a:prstGeom prst="rect">
            <a:avLst/>
          </a:prstGeom>
        </p:spPr>
      </p:pic>
    </p:spTree>
    <p:custDataLst>
      <p:tags r:id="rId1"/>
    </p:custDataLst>
    <p:extLst>
      <p:ext uri="{BB962C8B-B14F-4D97-AF65-F5344CB8AC3E}">
        <p14:creationId xmlns:p14="http://schemas.microsoft.com/office/powerpoint/2010/main" val="227866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3378D6-05F0-A93C-91C2-4C36259B006F}"/>
              </a:ext>
            </a:extLst>
          </p:cNvPr>
          <p:cNvSpPr>
            <a:spLocks noGrp="1"/>
          </p:cNvSpPr>
          <p:nvPr>
            <p:ph type="body" sz="quarter" idx="10"/>
          </p:nvPr>
        </p:nvSpPr>
        <p:spPr/>
        <p:txBody>
          <a:bodyPr/>
          <a:lstStyle/>
          <a:p>
            <a:r>
              <a:rPr lang="en-GB"/>
              <a:t>Public</a:t>
            </a:r>
          </a:p>
        </p:txBody>
      </p:sp>
      <p:sp>
        <p:nvSpPr>
          <p:cNvPr id="6" name="Subtitle 5">
            <a:extLst>
              <a:ext uri="{FF2B5EF4-FFF2-40B4-BE49-F238E27FC236}">
                <a16:creationId xmlns:a16="http://schemas.microsoft.com/office/drawing/2014/main" id="{B64C5AE6-435A-811B-0A04-7685E54A8FC9}"/>
              </a:ext>
            </a:extLst>
          </p:cNvPr>
          <p:cNvSpPr>
            <a:spLocks noGrp="1"/>
          </p:cNvSpPr>
          <p:nvPr>
            <p:ph type="subTitle" idx="1"/>
          </p:nvPr>
        </p:nvSpPr>
        <p:spPr/>
        <p:txBody>
          <a:bodyPr/>
          <a:lstStyle/>
          <a:p>
            <a:r>
              <a:rPr lang="en-GB"/>
              <a:t>UCAS Support</a:t>
            </a:r>
          </a:p>
        </p:txBody>
      </p:sp>
      <p:sp>
        <p:nvSpPr>
          <p:cNvPr id="5" name="Title 4">
            <a:extLst>
              <a:ext uri="{FF2B5EF4-FFF2-40B4-BE49-F238E27FC236}">
                <a16:creationId xmlns:a16="http://schemas.microsoft.com/office/drawing/2014/main" id="{0505C915-28BA-767F-61A6-277E2FE93811}"/>
              </a:ext>
            </a:extLst>
          </p:cNvPr>
          <p:cNvSpPr>
            <a:spLocks noGrp="1"/>
          </p:cNvSpPr>
          <p:nvPr>
            <p:ph type="ctrTitle"/>
          </p:nvPr>
        </p:nvSpPr>
        <p:spPr>
          <a:xfrm>
            <a:off x="4063999" y="6746252"/>
            <a:ext cx="24384000" cy="2397749"/>
          </a:xfrm>
        </p:spPr>
        <p:txBody>
          <a:bodyPr/>
          <a:lstStyle/>
          <a:p>
            <a:r>
              <a:rPr lang="en-GB"/>
              <a:t>Next steps</a:t>
            </a:r>
          </a:p>
        </p:txBody>
      </p:sp>
    </p:spTree>
    <p:custDataLst>
      <p:tags r:id="rId1"/>
    </p:custDataLst>
    <p:extLst>
      <p:ext uri="{BB962C8B-B14F-4D97-AF65-F5344CB8AC3E}">
        <p14:creationId xmlns:p14="http://schemas.microsoft.com/office/powerpoint/2010/main" val="728337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tanding next to bicycles&#10;&#10;AI-generated content may be incorrect.">
            <a:extLst>
              <a:ext uri="{FF2B5EF4-FFF2-40B4-BE49-F238E27FC236}">
                <a16:creationId xmlns:a16="http://schemas.microsoft.com/office/drawing/2014/main" id="{35B2700C-6FB0-254D-A537-2BE1BAE20979}"/>
              </a:ext>
            </a:extLst>
          </p:cNvPr>
          <p:cNvPicPr>
            <a:picLocks noGrp="1" noChangeAspect="1"/>
          </p:cNvPicPr>
          <p:nvPr>
            <p:ph type="pic" sz="quarter" idx="13"/>
          </p:nvPr>
        </p:nvPicPr>
        <p:blipFill>
          <a:blip r:embed="rId3"/>
          <a:srcRect l="18953" r="18953"/>
          <a:stretch>
            <a:fillRect/>
          </a:stretch>
        </p:blipFill>
        <p:spPr/>
      </p:pic>
      <p:sp>
        <p:nvSpPr>
          <p:cNvPr id="6" name="Title 5">
            <a:extLst>
              <a:ext uri="{FF2B5EF4-FFF2-40B4-BE49-F238E27FC236}">
                <a16:creationId xmlns:a16="http://schemas.microsoft.com/office/drawing/2014/main" id="{F6EE3779-2F72-656D-D4FF-776A1BAA9B0B}"/>
              </a:ext>
            </a:extLst>
          </p:cNvPr>
          <p:cNvSpPr>
            <a:spLocks noGrp="1"/>
          </p:cNvSpPr>
          <p:nvPr>
            <p:ph type="title"/>
          </p:nvPr>
        </p:nvSpPr>
        <p:spPr>
          <a:xfrm>
            <a:off x="1545605" y="3373043"/>
            <a:ext cx="14710393" cy="2064769"/>
          </a:xfrm>
        </p:spPr>
        <p:txBody>
          <a:bodyPr/>
          <a:lstStyle/>
          <a:p>
            <a:r>
              <a:rPr lang="en-GB" dirty="0"/>
              <a:t>THINGS TO DO </a:t>
            </a:r>
          </a:p>
        </p:txBody>
      </p:sp>
      <p:sp>
        <p:nvSpPr>
          <p:cNvPr id="7" name="Content Placeholder 6">
            <a:extLst>
              <a:ext uri="{FF2B5EF4-FFF2-40B4-BE49-F238E27FC236}">
                <a16:creationId xmlns:a16="http://schemas.microsoft.com/office/drawing/2014/main" id="{9C865EB0-876D-D2F7-708B-316E21A1EEBC}"/>
              </a:ext>
            </a:extLst>
          </p:cNvPr>
          <p:cNvSpPr>
            <a:spLocks noGrp="1"/>
          </p:cNvSpPr>
          <p:nvPr>
            <p:ph idx="1"/>
          </p:nvPr>
        </p:nvSpPr>
        <p:spPr>
          <a:xfrm>
            <a:off x="2033286" y="6587535"/>
            <a:ext cx="14710393" cy="9931435"/>
          </a:xfrm>
        </p:spPr>
        <p:txBody>
          <a:bodyPr/>
          <a:lstStyle/>
          <a:p>
            <a:pPr marL="342900" marR="0" lvl="0" indent="-285750" algn="l" defTabSz="914400" rtl="0" eaLnBrk="1" fontAlgn="auto" latinLnBrk="0" hangingPunct="1">
              <a:lnSpc>
                <a:spcPct val="150000"/>
              </a:lnSpc>
              <a:spcBef>
                <a:spcPts val="0"/>
              </a:spcBef>
              <a:spcAft>
                <a:spcPts val="0"/>
              </a:spcAft>
              <a:buClr>
                <a:srgbClr val="EC2880"/>
              </a:buClr>
              <a:buSzTx/>
              <a:buFont typeface="Arial" panose="020B0604020202020204" pitchFamily="34" charset="0"/>
              <a:buChar char="•"/>
              <a:tabLst/>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research, research, research</a:t>
            </a:r>
          </a:p>
          <a:p>
            <a:pPr marL="342900" marR="0" lvl="0" indent="-285750" algn="l" defTabSz="914400" rtl="0" eaLnBrk="1" fontAlgn="auto" latinLnBrk="0" hangingPunct="1">
              <a:lnSpc>
                <a:spcPct val="150000"/>
              </a:lnSpc>
              <a:spcBef>
                <a:spcPts val="0"/>
              </a:spcBef>
              <a:spcAft>
                <a:spcPts val="0"/>
              </a:spcAft>
              <a:buClr>
                <a:srgbClr val="EC2880"/>
              </a:buClr>
              <a:buSzTx/>
              <a:buFont typeface="Arial" panose="020B0604020202020204" pitchFamily="34" charset="0"/>
              <a:buChar char="•"/>
              <a:tabLst/>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attend open days and events</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independent learning outside the curriculum </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work experience</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volunteering</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focus on this year’s studies</a:t>
            </a:r>
          </a:p>
        </p:txBody>
      </p:sp>
      <p:sp>
        <p:nvSpPr>
          <p:cNvPr id="8" name="Text Placeholder 7">
            <a:extLst>
              <a:ext uri="{FF2B5EF4-FFF2-40B4-BE49-F238E27FC236}">
                <a16:creationId xmlns:a16="http://schemas.microsoft.com/office/drawing/2014/main" id="{41D8CC75-5879-8D44-1CFD-7550009B3F3A}"/>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3709167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29854-2D74-D66E-3F10-35C53B7B1062}"/>
            </a:ext>
          </a:extLst>
        </p:cNvPr>
        <p:cNvGrpSpPr/>
        <p:nvPr/>
      </p:nvGrpSpPr>
      <p:grpSpPr>
        <a:xfrm>
          <a:off x="0" y="0"/>
          <a:ext cx="0" cy="0"/>
          <a:chOff x="0" y="0"/>
          <a:chExt cx="0" cy="0"/>
        </a:xfrm>
      </p:grpSpPr>
      <p:sp>
        <p:nvSpPr>
          <p:cNvPr id="34" name="Content Placeholder 1">
            <a:extLst>
              <a:ext uri="{FF2B5EF4-FFF2-40B4-BE49-F238E27FC236}">
                <a16:creationId xmlns:a16="http://schemas.microsoft.com/office/drawing/2014/main" id="{12D8AEAC-1BFD-4B7A-320A-D904C59A3FE0}"/>
              </a:ext>
            </a:extLst>
          </p:cNvPr>
          <p:cNvSpPr>
            <a:spLocks noGrp="1"/>
          </p:cNvSpPr>
          <p:nvPr>
            <p:ph idx="1"/>
          </p:nvPr>
        </p:nvSpPr>
        <p:spPr>
          <a:xfrm>
            <a:off x="1252805" y="6335028"/>
            <a:ext cx="14710394" cy="8608194"/>
          </a:xfrm>
        </p:spPr>
        <p:txBody>
          <a:bodyPr>
            <a:normAutofit/>
          </a:bodyPr>
          <a:lstStyle/>
          <a:p>
            <a:r>
              <a:rPr lang="en-GB" sz="4000" b="1" dirty="0">
                <a:solidFill>
                  <a:schemeClr val="bg1">
                    <a:lumMod val="95000"/>
                  </a:schemeClr>
                </a:solidFill>
              </a:rPr>
              <a:t>Are you supporting someone who’s exploring their options?</a:t>
            </a:r>
          </a:p>
          <a:p>
            <a:r>
              <a:rPr lang="en-GB" sz="4000" dirty="0">
                <a:solidFill>
                  <a:schemeClr val="bg1">
                    <a:lumMod val="95000"/>
                  </a:schemeClr>
                </a:solidFill>
              </a:rPr>
              <a:t>Whether they’re set on going to </a:t>
            </a:r>
            <a:r>
              <a:rPr lang="en-GB" sz="4000" dirty="0" err="1">
                <a:solidFill>
                  <a:schemeClr val="bg1">
                    <a:lumMod val="95000"/>
                  </a:schemeClr>
                </a:solidFill>
              </a:rPr>
              <a:t>uni</a:t>
            </a:r>
            <a:r>
              <a:rPr lang="en-GB" sz="4000" dirty="0">
                <a:solidFill>
                  <a:schemeClr val="bg1">
                    <a:lumMod val="95000"/>
                  </a:schemeClr>
                </a:solidFill>
              </a:rPr>
              <a:t>, or still deciding, we can help!</a:t>
            </a:r>
          </a:p>
          <a:p>
            <a:r>
              <a:rPr lang="en-GB" sz="4000" dirty="0">
                <a:solidFill>
                  <a:schemeClr val="bg1">
                    <a:lumMod val="95000"/>
                  </a:schemeClr>
                </a:solidFill>
              </a:rPr>
              <a:t> </a:t>
            </a:r>
            <a:endParaRPr lang="en-GB" sz="4000" b="1" dirty="0">
              <a:solidFill>
                <a:schemeClr val="bg1">
                  <a:lumMod val="95000"/>
                </a:schemeClr>
              </a:solidFill>
            </a:endParaRPr>
          </a:p>
          <a:p>
            <a:pPr marL="514350" indent="-514350">
              <a:buFont typeface="+mj-lt"/>
              <a:buAutoNum type="arabicPeriod"/>
            </a:pPr>
            <a:r>
              <a:rPr lang="en-GB" sz="4000" b="1" dirty="0">
                <a:solidFill>
                  <a:schemeClr val="bg1">
                    <a:lumMod val="95000"/>
                  </a:schemeClr>
                </a:solidFill>
              </a:rPr>
              <a:t>Sign up for our parent newsletter </a:t>
            </a:r>
            <a:r>
              <a:rPr lang="en-GB" sz="4000" dirty="0">
                <a:solidFill>
                  <a:schemeClr val="bg1">
                    <a:lumMod val="95000"/>
                  </a:schemeClr>
                </a:solidFill>
              </a:rPr>
              <a:t>- we’ll send you everything you need to help them.</a:t>
            </a:r>
            <a:endParaRPr lang="en-US" sz="4000" dirty="0">
              <a:solidFill>
                <a:schemeClr val="bg1">
                  <a:lumMod val="95000"/>
                </a:schemeClr>
              </a:solidFill>
            </a:endParaRPr>
          </a:p>
          <a:p>
            <a:pPr marL="514350" indent="-514350">
              <a:buFont typeface="+mj-lt"/>
              <a:buAutoNum type="arabicPeriod"/>
            </a:pPr>
            <a:r>
              <a:rPr lang="en-GB" sz="4000" b="1" dirty="0">
                <a:solidFill>
                  <a:schemeClr val="bg1">
                    <a:lumMod val="95000"/>
                  </a:schemeClr>
                </a:solidFill>
              </a:rPr>
              <a:t>UCAS Parents' Podcast - </a:t>
            </a:r>
            <a:r>
              <a:rPr lang="en-GB" sz="4000" dirty="0">
                <a:solidFill>
                  <a:schemeClr val="bg1">
                    <a:lumMod val="95000"/>
                  </a:schemeClr>
                </a:solidFill>
              </a:rPr>
              <a:t>listen to our live studio podcasts covering everything you need to know about education and careers. </a:t>
            </a:r>
          </a:p>
          <a:p>
            <a:pPr marL="514350" indent="-514350">
              <a:buFont typeface="+mj-lt"/>
              <a:buAutoNum type="arabicPeriod"/>
            </a:pPr>
            <a:r>
              <a:rPr lang="en-GB" sz="4000" b="1" dirty="0">
                <a:solidFill>
                  <a:schemeClr val="bg1">
                    <a:lumMod val="95000"/>
                  </a:schemeClr>
                </a:solidFill>
              </a:rPr>
              <a:t>Parent, Guardian and Carer Guides - </a:t>
            </a:r>
            <a:r>
              <a:rPr lang="en-GB" sz="4000" dirty="0">
                <a:solidFill>
                  <a:schemeClr val="bg1">
                    <a:lumMod val="95000"/>
                  </a:schemeClr>
                </a:solidFill>
              </a:rPr>
              <a:t>everything you need to support a young person with their options and decision-making and help them through the UCAS application process.</a:t>
            </a:r>
          </a:p>
        </p:txBody>
      </p:sp>
      <p:pic>
        <p:nvPicPr>
          <p:cNvPr id="37" name="Picture 36" descr="A person sitting on a couch using a computer&#10;&#10;AI-generated content may be incorrect.">
            <a:extLst>
              <a:ext uri="{FF2B5EF4-FFF2-40B4-BE49-F238E27FC236}">
                <a16:creationId xmlns:a16="http://schemas.microsoft.com/office/drawing/2014/main" id="{32D07E3F-4228-AE6D-F94B-1112CFB2D49B}"/>
              </a:ext>
            </a:extLst>
          </p:cNvPr>
          <p:cNvPicPr>
            <a:picLocks noChangeAspect="1"/>
          </p:cNvPicPr>
          <p:nvPr/>
        </p:nvPicPr>
        <p:blipFill>
          <a:blip r:embed="rId4"/>
          <a:srcRect t="931" r="-1" b="2614"/>
          <a:stretch>
            <a:fillRect/>
          </a:stretch>
        </p:blipFill>
        <p:spPr>
          <a:xfrm>
            <a:off x="17231360" y="1889760"/>
            <a:ext cx="13370560" cy="7254240"/>
          </a:xfrm>
          <a:prstGeom prst="rect">
            <a:avLst/>
          </a:prstGeom>
          <a:noFill/>
        </p:spPr>
      </p:pic>
      <p:sp>
        <p:nvSpPr>
          <p:cNvPr id="4" name="Title 3">
            <a:extLst>
              <a:ext uri="{FF2B5EF4-FFF2-40B4-BE49-F238E27FC236}">
                <a16:creationId xmlns:a16="http://schemas.microsoft.com/office/drawing/2014/main" id="{744CBFB0-E0F3-1BA3-8CE7-98740BCA92A1}"/>
              </a:ext>
            </a:extLst>
          </p:cNvPr>
          <p:cNvSpPr>
            <a:spLocks noGrp="1"/>
          </p:cNvSpPr>
          <p:nvPr>
            <p:ph type="title"/>
          </p:nvPr>
        </p:nvSpPr>
        <p:spPr>
          <a:xfrm>
            <a:off x="1252805" y="3126840"/>
            <a:ext cx="14710394" cy="1610513"/>
          </a:xfrm>
        </p:spPr>
        <p:txBody>
          <a:bodyPr wrap="square" anchor="b">
            <a:noAutofit/>
          </a:bodyPr>
          <a:lstStyle/>
          <a:p>
            <a:r>
              <a:rPr lang="en-GB" dirty="0"/>
              <a:t>www.ucas.com/parents</a:t>
            </a:r>
          </a:p>
        </p:txBody>
      </p:sp>
      <p:sp>
        <p:nvSpPr>
          <p:cNvPr id="12" name="Text Placeholder 11">
            <a:extLst>
              <a:ext uri="{FF2B5EF4-FFF2-40B4-BE49-F238E27FC236}">
                <a16:creationId xmlns:a16="http://schemas.microsoft.com/office/drawing/2014/main" id="{77C6D9FB-56AE-1D85-7C7D-28E826DF01A6}"/>
              </a:ext>
            </a:extLst>
          </p:cNvPr>
          <p:cNvSpPr>
            <a:spLocks noGrp="1"/>
          </p:cNvSpPr>
          <p:nvPr>
            <p:ph type="body" sz="quarter" idx="10"/>
          </p:nvPr>
        </p:nvSpPr>
        <p:spPr>
          <a:xfrm>
            <a:off x="809625" y="17657763"/>
            <a:ext cx="5542714" cy="498475"/>
          </a:xfrm>
        </p:spPr>
        <p:txBody>
          <a:bodyPr anchor="ctr">
            <a:normAutofit/>
          </a:bodyPr>
          <a:lstStyle/>
          <a:p>
            <a:r>
              <a:rPr lang="en-GB" sz="2600"/>
              <a:t>Public</a:t>
            </a:r>
          </a:p>
        </p:txBody>
      </p:sp>
      <p:pic>
        <p:nvPicPr>
          <p:cNvPr id="33" name="Picture 32" descr="A yellow and white logo&#10;&#10;AI-generated content may be incorrect.">
            <a:extLst>
              <a:ext uri="{FF2B5EF4-FFF2-40B4-BE49-F238E27FC236}">
                <a16:creationId xmlns:a16="http://schemas.microsoft.com/office/drawing/2014/main" id="{767081D9-37FA-FB07-8D04-8709C82CB9C8}"/>
              </a:ext>
            </a:extLst>
          </p:cNvPr>
          <p:cNvPicPr>
            <a:picLocks noChangeAspect="1"/>
          </p:cNvPicPr>
          <p:nvPr/>
        </p:nvPicPr>
        <p:blipFill>
          <a:blip r:embed="rId5"/>
          <a:srcRect r="-1" b="7999"/>
          <a:stretch>
            <a:fillRect/>
          </a:stretch>
        </p:blipFill>
        <p:spPr>
          <a:xfrm>
            <a:off x="17231361" y="9806001"/>
            <a:ext cx="13370559" cy="6919264"/>
          </a:xfrm>
          <a:prstGeom prst="rect">
            <a:avLst/>
          </a:prstGeom>
          <a:noFill/>
        </p:spPr>
      </p:pic>
    </p:spTree>
    <p:custDataLst>
      <p:tags r:id="rId1"/>
    </p:custDataLst>
    <p:extLst>
      <p:ext uri="{BB962C8B-B14F-4D97-AF65-F5344CB8AC3E}">
        <p14:creationId xmlns:p14="http://schemas.microsoft.com/office/powerpoint/2010/main" val="3652291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9D274-6597-A617-D334-0693262B4840}"/>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C7FA4F6C-4AFF-9406-4021-F37D48C824C1}"/>
              </a:ext>
            </a:extLst>
          </p:cNvPr>
          <p:cNvSpPr>
            <a:spLocks noGrp="1"/>
          </p:cNvSpPr>
          <p:nvPr>
            <p:ph type="ctrTitle"/>
          </p:nvPr>
        </p:nvSpPr>
        <p:spPr>
          <a:xfrm>
            <a:off x="1572083" y="7446623"/>
            <a:ext cx="13225352" cy="2151528"/>
          </a:xfrm>
        </p:spPr>
        <p:txBody>
          <a:bodyPr/>
          <a:lstStyle/>
          <a:p>
            <a:r>
              <a:rPr lang="en-GB"/>
              <a:t>Thank you</a:t>
            </a:r>
          </a:p>
        </p:txBody>
      </p:sp>
      <p:sp>
        <p:nvSpPr>
          <p:cNvPr id="18" name="Text Placeholder 17">
            <a:extLst>
              <a:ext uri="{FF2B5EF4-FFF2-40B4-BE49-F238E27FC236}">
                <a16:creationId xmlns:a16="http://schemas.microsoft.com/office/drawing/2014/main" id="{1CA4D276-1EA5-28FD-04D9-416374322132}"/>
              </a:ext>
            </a:extLst>
          </p:cNvPr>
          <p:cNvSpPr>
            <a:spLocks noGrp="1"/>
          </p:cNvSpPr>
          <p:nvPr>
            <p:ph type="body" sz="quarter" idx="10"/>
          </p:nvPr>
        </p:nvSpPr>
        <p:spPr/>
        <p:txBody>
          <a:bodyPr/>
          <a:lstStyle/>
          <a:p>
            <a:r>
              <a:rPr lang="en-GB"/>
              <a:t>Public</a:t>
            </a:r>
          </a:p>
        </p:txBody>
      </p:sp>
      <p:pic>
        <p:nvPicPr>
          <p:cNvPr id="7" name="Picture Placeholder 6" descr="A person and person sitting on stairs looking at a computer&#10;&#10;AI-generated content may be incorrect.">
            <a:extLst>
              <a:ext uri="{FF2B5EF4-FFF2-40B4-BE49-F238E27FC236}">
                <a16:creationId xmlns:a16="http://schemas.microsoft.com/office/drawing/2014/main" id="{12BD681A-33A8-DC02-0E71-98B7697446D2}"/>
              </a:ext>
            </a:extLst>
          </p:cNvPr>
          <p:cNvPicPr>
            <a:picLocks noGrp="1" noChangeAspect="1"/>
          </p:cNvPicPr>
          <p:nvPr>
            <p:ph type="pic" sz="quarter" idx="13"/>
          </p:nvPr>
        </p:nvPicPr>
        <p:blipFill>
          <a:blip r:embed="rId4"/>
          <a:srcRect l="19222" r="19222"/>
          <a:stretch>
            <a:fillRect/>
          </a:stretch>
        </p:blipFill>
        <p:spPr/>
      </p:pic>
    </p:spTree>
    <p:custDataLst>
      <p:tags r:id="rId1"/>
    </p:custDataLst>
    <p:extLst>
      <p:ext uri="{BB962C8B-B14F-4D97-AF65-F5344CB8AC3E}">
        <p14:creationId xmlns:p14="http://schemas.microsoft.com/office/powerpoint/2010/main" val="166002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61DBEE-85CA-8D1C-DDE5-9E64711072B2}"/>
              </a:ext>
            </a:extLst>
          </p:cNvPr>
          <p:cNvSpPr>
            <a:spLocks noGrp="1"/>
          </p:cNvSpPr>
          <p:nvPr>
            <p:ph type="title"/>
          </p:nvPr>
        </p:nvSpPr>
        <p:spPr/>
        <p:txBody>
          <a:bodyPr/>
          <a:lstStyle/>
          <a:p>
            <a:r>
              <a:rPr lang="en-GB"/>
              <a:t>Discover </a:t>
            </a:r>
            <a:r>
              <a:rPr lang="en-GB">
                <a:solidFill>
                  <a:srgbClr val="E5087E"/>
                </a:solidFill>
              </a:rPr>
              <a:t>options</a:t>
            </a:r>
          </a:p>
        </p:txBody>
      </p:sp>
      <p:sp>
        <p:nvSpPr>
          <p:cNvPr id="5" name="Text Placeholder 4">
            <a:extLst>
              <a:ext uri="{FF2B5EF4-FFF2-40B4-BE49-F238E27FC236}">
                <a16:creationId xmlns:a16="http://schemas.microsoft.com/office/drawing/2014/main" id="{4E678535-D00F-C002-EA99-F661445E7B08}"/>
              </a:ext>
            </a:extLst>
          </p:cNvPr>
          <p:cNvSpPr>
            <a:spLocks noGrp="1"/>
          </p:cNvSpPr>
          <p:nvPr>
            <p:ph type="body" sz="quarter" idx="10"/>
          </p:nvPr>
        </p:nvSpPr>
        <p:spPr/>
        <p:txBody>
          <a:bodyPr/>
          <a:lstStyle/>
          <a:p>
            <a:r>
              <a:rPr lang="en-GB"/>
              <a:t>Public</a:t>
            </a:r>
          </a:p>
        </p:txBody>
      </p:sp>
      <p:graphicFrame>
        <p:nvGraphicFramePr>
          <p:cNvPr id="2" name="Diagram 1">
            <a:extLst>
              <a:ext uri="{FF2B5EF4-FFF2-40B4-BE49-F238E27FC236}">
                <a16:creationId xmlns:a16="http://schemas.microsoft.com/office/drawing/2014/main" id="{94859D4D-D903-C8BA-405A-8A7A1F9144C3}"/>
              </a:ext>
            </a:extLst>
          </p:cNvPr>
          <p:cNvGraphicFramePr/>
          <p:nvPr>
            <p:extLst>
              <p:ext uri="{D42A27DB-BD31-4B8C-83A1-F6EECF244321}">
                <p14:modId xmlns:p14="http://schemas.microsoft.com/office/powerpoint/2010/main" val="4050240642"/>
              </p:ext>
            </p:extLst>
          </p:nvPr>
        </p:nvGraphicFramePr>
        <p:xfrm>
          <a:off x="809625" y="3627504"/>
          <a:ext cx="30893657" cy="11819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BA8F4E1C-CC3A-AA7A-CBFA-5BF5B1B8EE7A}"/>
              </a:ext>
            </a:extLst>
          </p:cNvPr>
          <p:cNvSpPr>
            <a:spLocks noChangeArrowheads="1"/>
          </p:cNvSpPr>
          <p:nvPr/>
        </p:nvSpPr>
        <p:spPr bwMode="auto">
          <a:xfrm>
            <a:off x="3580982" y="14463416"/>
            <a:ext cx="24292452"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Head to UCAS to understand all your options and make the right choices for you. </a:t>
            </a:r>
            <a:endParaRPr kumimoji="0" lang="en-GB" altLang="en-US" sz="44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3615849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FCFF6-1481-3F2F-886E-CFF5FD89E0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125AA1-C817-0F3A-4FDE-E4EE0A557DE8}"/>
              </a:ext>
            </a:extLst>
          </p:cNvPr>
          <p:cNvSpPr>
            <a:spLocks noGrp="1"/>
          </p:cNvSpPr>
          <p:nvPr>
            <p:ph type="title"/>
          </p:nvPr>
        </p:nvSpPr>
        <p:spPr/>
        <p:txBody>
          <a:bodyPr/>
          <a:lstStyle/>
          <a:p>
            <a:r>
              <a:rPr lang="en-GB"/>
              <a:t>Discover </a:t>
            </a:r>
            <a:r>
              <a:rPr lang="en-GB">
                <a:solidFill>
                  <a:srgbClr val="E5087E"/>
                </a:solidFill>
              </a:rPr>
              <a:t>PATHWAYS</a:t>
            </a:r>
          </a:p>
        </p:txBody>
      </p:sp>
      <p:sp>
        <p:nvSpPr>
          <p:cNvPr id="5" name="Text Placeholder 4">
            <a:extLst>
              <a:ext uri="{FF2B5EF4-FFF2-40B4-BE49-F238E27FC236}">
                <a16:creationId xmlns:a16="http://schemas.microsoft.com/office/drawing/2014/main" id="{8A5E1F63-BDD6-63D7-0694-A24BC7A66A3E}"/>
              </a:ext>
            </a:extLst>
          </p:cNvPr>
          <p:cNvSpPr>
            <a:spLocks noGrp="1"/>
          </p:cNvSpPr>
          <p:nvPr>
            <p:ph type="body" sz="quarter" idx="10"/>
          </p:nvPr>
        </p:nvSpPr>
        <p:spPr/>
        <p:txBody>
          <a:bodyPr/>
          <a:lstStyle/>
          <a:p>
            <a:r>
              <a:rPr lang="en-GB"/>
              <a:t>Public</a:t>
            </a:r>
          </a:p>
        </p:txBody>
      </p:sp>
      <p:sp>
        <p:nvSpPr>
          <p:cNvPr id="31" name="TextBox 30">
            <a:extLst>
              <a:ext uri="{FF2B5EF4-FFF2-40B4-BE49-F238E27FC236}">
                <a16:creationId xmlns:a16="http://schemas.microsoft.com/office/drawing/2014/main" id="{D22186AA-C97F-A547-BDB7-5953515C7FD5}"/>
              </a:ext>
            </a:extLst>
          </p:cNvPr>
          <p:cNvSpPr txBox="1"/>
          <p:nvPr/>
        </p:nvSpPr>
        <p:spPr>
          <a:xfrm>
            <a:off x="2070100" y="4166679"/>
            <a:ext cx="28956438" cy="12731690"/>
          </a:xfrm>
          <a:prstGeom prst="rect">
            <a:avLst/>
          </a:prstGeom>
          <a:noFill/>
        </p:spPr>
        <p:txBody>
          <a:bodyPr wrap="square" rtlCol="0">
            <a:spAutoFit/>
          </a:bodyPr>
          <a:lstStyle/>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Certificate of Higher Education (</a:t>
            </a:r>
            <a:r>
              <a:rPr lang="en-US" altLang="en-US" b="1"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CertHE</a:t>
            </a: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and Diploma of Higher Education (DipHE):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first and second year of a degree course.</a:t>
            </a:r>
          </a:p>
          <a:p>
            <a:pPr marL="457200" indent="-457200">
              <a:spcAft>
                <a:spcPts val="800"/>
              </a:spcAft>
              <a:buClr>
                <a:schemeClr val="accent3"/>
              </a:buClr>
              <a:buFont typeface="Arial" panose="020B0604020202020204" pitchFamily="34" charset="0"/>
              <a:buChar cha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Higher National Certificate (HNC) and Higher National Diploma (HND):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HNC is a one-year industry specific course, and the HND is a two-year industry specific course. Higher technical qualifications (HTQs) in England are an example of these. </a:t>
            </a:r>
          </a:p>
          <a:p>
            <a:pPr marL="457200" indent="-457200">
              <a:spcAft>
                <a:spcPts val="800"/>
              </a:spcAft>
              <a:buClr>
                <a:schemeClr val="accent3"/>
              </a:buClr>
              <a:buFont typeface="Arial" panose="020B0604020202020204" pitchFamily="34" charset="0"/>
              <a:buChar cha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Foundation degree: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flexible vocational qualification, combining both academic study and workplace learning. It usually takes two years to complete.</a:t>
            </a:r>
          </a:p>
          <a:p>
            <a:pPr marL="457200" indent="-457200">
              <a:spcAft>
                <a:spcPts val="800"/>
              </a:spcAft>
              <a:buClr>
                <a:schemeClr val="accent3"/>
              </a:buClr>
              <a:buFont typeface="Arial" panose="020B0604020202020204" pitchFamily="34" charset="0"/>
              <a:buChar cha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Bachelor’s or undergraduate degree: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 three to four-year course which can also be available as a part-time option, allowing you to study and work.</a:t>
            </a:r>
          </a:p>
          <a:p>
            <a:pPr>
              <a:spcAft>
                <a:spcPts val="800"/>
              </a:spcAft>
              <a:buClr>
                <a:schemeClr val="accent3"/>
              </a:buCl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eaLnBrk="1" hangingPunct="1">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Apprenticeships: </a:t>
            </a:r>
            <a:r>
              <a:rPr lang="en-GB"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typically take </a:t>
            </a:r>
            <a:r>
              <a:rPr lang="en-GB" dirty="0">
                <a:latin typeface="Roboto Light" panose="02000000000000000000" pitchFamily="2" charset="0"/>
                <a:ea typeface="Roboto Light" panose="02000000000000000000" pitchFamily="2" charset="0"/>
              </a:rPr>
              <a:t>between 8 months to 6 years </a:t>
            </a:r>
            <a:r>
              <a:rPr lang="en-GB"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to complete depending on their level.  Apprenticeships are offered for levels 2-7 in N.I. and England, levels 2-6 in Wales, and SCQF levels 4-11 in Scotland.  All nations offer degree level apprenticeships.</a:t>
            </a: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2455344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96B9-01C4-36EB-2703-4E1C29DDE0CB}"/>
            </a:ext>
          </a:extLst>
        </p:cNvPr>
        <p:cNvGrpSpPr/>
        <p:nvPr/>
      </p:nvGrpSpPr>
      <p:grpSpPr>
        <a:xfrm>
          <a:off x="0" y="0"/>
          <a:ext cx="0" cy="0"/>
          <a:chOff x="0" y="0"/>
          <a:chExt cx="0" cy="0"/>
        </a:xfrm>
      </p:grpSpPr>
      <p:pic>
        <p:nvPicPr>
          <p:cNvPr id="9" name="Picture Placeholder 8" descr="A group of people working on computers&#10;&#10;AI-generated content may be incorrect.">
            <a:extLst>
              <a:ext uri="{FF2B5EF4-FFF2-40B4-BE49-F238E27FC236}">
                <a16:creationId xmlns:a16="http://schemas.microsoft.com/office/drawing/2014/main" id="{5EADEC28-D076-0392-5C44-59BC8CB2556B}"/>
              </a:ext>
            </a:extLst>
          </p:cNvPr>
          <p:cNvPicPr>
            <a:picLocks noGrp="1" noChangeAspect="1"/>
          </p:cNvPicPr>
          <p:nvPr>
            <p:ph type="pic" sz="quarter" idx="13"/>
          </p:nvPr>
        </p:nvPicPr>
        <p:blipFill>
          <a:blip r:embed="rId4"/>
          <a:srcRect l="13141" r="13141"/>
          <a:stretch/>
        </p:blipFill>
        <p:spPr/>
      </p:pic>
      <p:sp>
        <p:nvSpPr>
          <p:cNvPr id="4" name="Title 3">
            <a:extLst>
              <a:ext uri="{FF2B5EF4-FFF2-40B4-BE49-F238E27FC236}">
                <a16:creationId xmlns:a16="http://schemas.microsoft.com/office/drawing/2014/main" id="{DDF98BFE-AA8B-89D4-B3E4-B4C76F8EA79C}"/>
              </a:ext>
            </a:extLst>
          </p:cNvPr>
          <p:cNvSpPr>
            <a:spLocks noGrp="1"/>
          </p:cNvSpPr>
          <p:nvPr>
            <p:ph type="ctrTitle"/>
          </p:nvPr>
        </p:nvSpPr>
        <p:spPr>
          <a:xfrm>
            <a:off x="1545606" y="2661682"/>
            <a:ext cx="13225352" cy="4121298"/>
          </a:xfrm>
        </p:spPr>
        <p:txBody>
          <a:bodyPr/>
          <a:lstStyle/>
          <a:p>
            <a:r>
              <a:rPr lang="en-GB"/>
              <a:t>DISCOVER </a:t>
            </a:r>
            <a:r>
              <a:rPr lang="en-GB">
                <a:solidFill>
                  <a:srgbClr val="E5087E"/>
                </a:solidFill>
              </a:rPr>
              <a:t>YOU</a:t>
            </a:r>
            <a:br>
              <a:rPr lang="en-GB">
                <a:solidFill>
                  <a:srgbClr val="57BF93"/>
                </a:solidFill>
              </a:rPr>
            </a:br>
            <a:endParaRPr lang="en-GB">
              <a:solidFill>
                <a:srgbClr val="57BF93"/>
              </a:solidFill>
            </a:endParaRPr>
          </a:p>
        </p:txBody>
      </p:sp>
      <p:sp>
        <p:nvSpPr>
          <p:cNvPr id="3" name="Content Placeholder 2">
            <a:extLst>
              <a:ext uri="{FF2B5EF4-FFF2-40B4-BE49-F238E27FC236}">
                <a16:creationId xmlns:a16="http://schemas.microsoft.com/office/drawing/2014/main" id="{3CDDC2A8-6A2A-1E62-00F4-549595DC9E0E}"/>
              </a:ext>
            </a:extLst>
          </p:cNvPr>
          <p:cNvSpPr>
            <a:spLocks noGrp="1"/>
          </p:cNvSpPr>
          <p:nvPr>
            <p:ph type="subTitle" idx="1"/>
          </p:nvPr>
        </p:nvSpPr>
        <p:spPr>
          <a:xfrm>
            <a:off x="1767277" y="5113861"/>
            <a:ext cx="13809053" cy="11177451"/>
          </a:xfrm>
        </p:spPr>
        <p:txBody>
          <a:bodyPr/>
          <a:lstStyle/>
          <a:p>
            <a:pPr marR="0" lvl="0" algn="l" defTabSz="914411" rtl="0" eaLnBrk="1" fontAlgn="auto" latinLnBrk="0" hangingPunct="1">
              <a:lnSpc>
                <a:spcPct val="110000"/>
              </a:lnSpc>
              <a:spcBef>
                <a:spcPts val="600"/>
              </a:spcBef>
              <a:spcAft>
                <a:spcPts val="600"/>
              </a:spcAft>
              <a:buClr>
                <a:srgbClr val="E5087E"/>
              </a:buClr>
              <a:buSzTx/>
              <a:tabLst/>
              <a:defRPr/>
            </a:pPr>
            <a:r>
              <a:rPr lang="en-GB" altLang="en-US" sz="5400">
                <a:solidFill>
                  <a:srgbClr val="FFFFFF"/>
                </a:solidFill>
                <a:latin typeface="Roboto Light "/>
              </a:rPr>
              <a:t>Is it right for you? </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Is it something you</a:t>
            </a:r>
            <a:r>
              <a:rPr kumimoji="0" lang="en-GB" sz="5400" b="0" i="1"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 </a:t>
            </a: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enjoy?</a:t>
            </a:r>
            <a:r>
              <a:rPr lang="en-GB" sz="5400">
                <a:solidFill>
                  <a:srgbClr val="FFFFFF"/>
                </a:solidFill>
                <a:latin typeface="Roboto Light "/>
              </a:rPr>
              <a:t> You’re</a:t>
            </a: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 investing time and effort </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Is it right for your career path? </a:t>
            </a:r>
            <a:r>
              <a:rPr lang="en-GB" sz="5400">
                <a:solidFill>
                  <a:srgbClr val="FFFFFF"/>
                </a:solidFill>
                <a:latin typeface="Roboto Light "/>
              </a:rPr>
              <a:t>C</a:t>
            </a: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heck with employers and professional organisations</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What about location? </a:t>
            </a:r>
            <a:r>
              <a:rPr lang="en-GB" sz="5400">
                <a:solidFill>
                  <a:srgbClr val="FFFFFF"/>
                </a:solidFill>
                <a:latin typeface="Roboto Light "/>
              </a:rPr>
              <a:t>Stay</a:t>
            </a: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 at home, move away, city or rural, transport links</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Is it a learning and assessment style that suits you? </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What will your environment be like?</a:t>
            </a:r>
          </a:p>
          <a:p>
            <a:pPr marL="685800" indent="-685800">
              <a:lnSpc>
                <a:spcPct val="110000"/>
              </a:lnSpc>
              <a:spcBef>
                <a:spcPts val="600"/>
              </a:spcBef>
              <a:spcAft>
                <a:spcPts val="600"/>
              </a:spcAft>
              <a:buClr>
                <a:srgbClr val="E5087E"/>
              </a:buClr>
              <a:buFont typeface="Wingdings" panose="05000000000000000000" pitchFamily="2" charset="2"/>
              <a:buChar char="§"/>
              <a:defRPr/>
            </a:pPr>
            <a:r>
              <a:rPr lang="en-GB" sz="5400">
                <a:solidFill>
                  <a:srgbClr val="FFFFFF"/>
                </a:solidFill>
                <a:latin typeface="Roboto Light "/>
              </a:rPr>
              <a:t>What about cost? </a:t>
            </a:r>
            <a:endPar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D1CCC1DD-6104-489B-193E-737B81D0AFE0}"/>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871545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AC35C-2AC2-7901-1585-724B529BABA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0E36A98-0BF9-ADC6-30F6-41A35A60D80D}"/>
              </a:ext>
            </a:extLst>
          </p:cNvPr>
          <p:cNvSpPr>
            <a:spLocks noGrp="1"/>
          </p:cNvSpPr>
          <p:nvPr>
            <p:ph type="body" sz="quarter" idx="10"/>
          </p:nvPr>
        </p:nvSpPr>
        <p:spPr/>
        <p:txBody>
          <a:bodyPr/>
          <a:lstStyle/>
          <a:p>
            <a:r>
              <a:rPr lang="en-GB"/>
              <a:t>Public</a:t>
            </a:r>
          </a:p>
        </p:txBody>
      </p:sp>
      <p:grpSp>
        <p:nvGrpSpPr>
          <p:cNvPr id="9" name="Group 8">
            <a:extLst>
              <a:ext uri="{FF2B5EF4-FFF2-40B4-BE49-F238E27FC236}">
                <a16:creationId xmlns:a16="http://schemas.microsoft.com/office/drawing/2014/main" id="{9BA35885-9DD6-B769-5B6D-A5F8D0D00BC4}"/>
              </a:ext>
            </a:extLst>
          </p:cNvPr>
          <p:cNvGrpSpPr>
            <a:grpSpLocks/>
          </p:cNvGrpSpPr>
          <p:nvPr/>
        </p:nvGrpSpPr>
        <p:grpSpPr>
          <a:xfrm>
            <a:off x="1148823" y="919823"/>
            <a:ext cx="30553552" cy="16448353"/>
            <a:chOff x="1148823" y="371739"/>
            <a:chExt cx="30553552" cy="16448353"/>
          </a:xfrm>
        </p:grpSpPr>
        <p:pic>
          <p:nvPicPr>
            <p:cNvPr id="12" name="Picture 11" descr="A screenshot of a computer&#10;&#10;AI-generated content may be incorrect.">
              <a:extLst>
                <a:ext uri="{FF2B5EF4-FFF2-40B4-BE49-F238E27FC236}">
                  <a16:creationId xmlns:a16="http://schemas.microsoft.com/office/drawing/2014/main" id="{2DD2F8B5-823D-7585-A860-4627808EC08E}"/>
                </a:ext>
              </a:extLst>
            </p:cNvPr>
            <p:cNvPicPr>
              <a:picLocks noChangeAspect="1"/>
            </p:cNvPicPr>
            <p:nvPr/>
          </p:nvPicPr>
          <p:blipFill>
            <a:blip r:embed="rId4"/>
            <a:srcRect t="53167" r="-490" b="1478"/>
            <a:stretch>
              <a:fillRect/>
            </a:stretch>
          </p:blipFill>
          <p:spPr>
            <a:xfrm>
              <a:off x="1148823" y="9144000"/>
              <a:ext cx="30553552" cy="7676092"/>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E91D5C1E-710D-DD34-3F70-715FD5A09C25}"/>
                </a:ext>
              </a:extLst>
            </p:cNvPr>
            <p:cNvPicPr>
              <a:picLocks noChangeAspect="1"/>
            </p:cNvPicPr>
            <p:nvPr/>
          </p:nvPicPr>
          <p:blipFill>
            <a:blip r:embed="rId5"/>
            <a:stretch>
              <a:fillRect/>
            </a:stretch>
          </p:blipFill>
          <p:spPr>
            <a:xfrm>
              <a:off x="1687515" y="371739"/>
              <a:ext cx="28013552" cy="9869753"/>
            </a:xfrm>
            <a:prstGeom prst="rect">
              <a:avLst/>
            </a:prstGeom>
          </p:spPr>
        </p:pic>
      </p:grpSp>
      <p:sp>
        <p:nvSpPr>
          <p:cNvPr id="14" name="Rectangle 13">
            <a:extLst>
              <a:ext uri="{FF2B5EF4-FFF2-40B4-BE49-F238E27FC236}">
                <a16:creationId xmlns:a16="http://schemas.microsoft.com/office/drawing/2014/main" id="{FB71A7AA-875C-717B-1449-51A948D6D1D0}"/>
              </a:ext>
            </a:extLst>
          </p:cNvPr>
          <p:cNvSpPr/>
          <p:nvPr/>
        </p:nvSpPr>
        <p:spPr>
          <a:xfrm>
            <a:off x="17847983" y="655128"/>
            <a:ext cx="10333789" cy="5293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Roboto" panose="02000000000000000000" pitchFamily="2" charset="0"/>
                <a:ea typeface="Roboto" panose="02000000000000000000" pitchFamily="2" charset="0"/>
              </a:rPr>
              <a:t>Start your discovery journey </a:t>
            </a:r>
          </a:p>
        </p:txBody>
      </p:sp>
      <p:sp>
        <p:nvSpPr>
          <p:cNvPr id="17" name="Arrow: Down 16">
            <a:extLst>
              <a:ext uri="{FF2B5EF4-FFF2-40B4-BE49-F238E27FC236}">
                <a16:creationId xmlns:a16="http://schemas.microsoft.com/office/drawing/2014/main" id="{CF9F0387-57D2-492D-3EBC-651DEE68A0E1}"/>
              </a:ext>
            </a:extLst>
          </p:cNvPr>
          <p:cNvSpPr/>
          <p:nvPr/>
        </p:nvSpPr>
        <p:spPr>
          <a:xfrm>
            <a:off x="22509552" y="1449213"/>
            <a:ext cx="505326" cy="770021"/>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260012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B4CB8-892E-91FA-B28F-0C81E7D09F9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141E6B2-5530-FC8B-3B36-FCE804CC30E1}"/>
              </a:ext>
            </a:extLst>
          </p:cNvPr>
          <p:cNvSpPr>
            <a:spLocks noGrp="1"/>
          </p:cNvSpPr>
          <p:nvPr>
            <p:ph type="body" sz="quarter" idx="10"/>
          </p:nvPr>
        </p:nvSpPr>
        <p:spPr/>
        <p:txBody>
          <a:bodyPr/>
          <a:lstStyle/>
          <a:p>
            <a:r>
              <a:rPr lang="en-GB"/>
              <a:t>Public</a:t>
            </a:r>
          </a:p>
        </p:txBody>
      </p:sp>
      <p:grpSp>
        <p:nvGrpSpPr>
          <p:cNvPr id="9" name="Group 8">
            <a:extLst>
              <a:ext uri="{FF2B5EF4-FFF2-40B4-BE49-F238E27FC236}">
                <a16:creationId xmlns:a16="http://schemas.microsoft.com/office/drawing/2014/main" id="{84AB0E9E-EB47-3C31-7750-A155AFA3900A}"/>
              </a:ext>
            </a:extLst>
          </p:cNvPr>
          <p:cNvGrpSpPr/>
          <p:nvPr/>
        </p:nvGrpSpPr>
        <p:grpSpPr>
          <a:xfrm>
            <a:off x="6352339" y="145511"/>
            <a:ext cx="21026114" cy="17761489"/>
            <a:chOff x="6352339" y="145511"/>
            <a:chExt cx="21026114" cy="17761489"/>
          </a:xfrm>
        </p:grpSpPr>
        <p:pic>
          <p:nvPicPr>
            <p:cNvPr id="5" name="Picture 4" descr="A collage of images of different professions&#10;&#10;AI-generated content may be incorrect.">
              <a:extLst>
                <a:ext uri="{FF2B5EF4-FFF2-40B4-BE49-F238E27FC236}">
                  <a16:creationId xmlns:a16="http://schemas.microsoft.com/office/drawing/2014/main" id="{BE9B1366-B8D9-E5D3-5217-3ECBFA3A92A2}"/>
                </a:ext>
              </a:extLst>
            </p:cNvPr>
            <p:cNvPicPr>
              <a:picLocks noChangeAspect="1"/>
            </p:cNvPicPr>
            <p:nvPr/>
          </p:nvPicPr>
          <p:blipFill>
            <a:blip r:embed="rId4"/>
            <a:srcRect b="1503"/>
            <a:stretch>
              <a:fillRect/>
            </a:stretch>
          </p:blipFill>
          <p:spPr>
            <a:xfrm>
              <a:off x="6961735" y="2602681"/>
              <a:ext cx="19807322" cy="15304319"/>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B7E47E04-85CB-CB7E-3C32-FF2D85647D2D}"/>
                </a:ext>
              </a:extLst>
            </p:cNvPr>
            <p:cNvPicPr>
              <a:picLocks noChangeAspect="1"/>
            </p:cNvPicPr>
            <p:nvPr/>
          </p:nvPicPr>
          <p:blipFill>
            <a:blip r:embed="rId5"/>
            <a:srcRect t="15837"/>
            <a:stretch>
              <a:fillRect/>
            </a:stretch>
          </p:blipFill>
          <p:spPr>
            <a:xfrm>
              <a:off x="6352339" y="145511"/>
              <a:ext cx="21026114" cy="2773602"/>
            </a:xfrm>
            <a:prstGeom prst="rect">
              <a:avLst/>
            </a:prstGeom>
          </p:spPr>
        </p:pic>
      </p:grpSp>
      <p:sp>
        <p:nvSpPr>
          <p:cNvPr id="10" name="Rectangle 9">
            <a:extLst>
              <a:ext uri="{FF2B5EF4-FFF2-40B4-BE49-F238E27FC236}">
                <a16:creationId xmlns:a16="http://schemas.microsoft.com/office/drawing/2014/main" id="{9551D967-53CF-3A73-D464-2637049EE30C}"/>
              </a:ext>
            </a:extLst>
          </p:cNvPr>
          <p:cNvSpPr/>
          <p:nvPr/>
        </p:nvSpPr>
        <p:spPr>
          <a:xfrm>
            <a:off x="17036716" y="790575"/>
            <a:ext cx="8542421" cy="1086351"/>
          </a:xfrm>
          <a:prstGeom prst="rect">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4587737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9C97008C-28F8-144D-A282-9412039DD63C}"/>
    </a:ext>
  </a:extLst>
</a:theme>
</file>

<file path=ppt/theme/theme10.xml><?xml version="1.0" encoding="utf-8"?>
<a:theme xmlns:a="http://schemas.openxmlformats.org/drawingml/2006/main" name="UCAS Slate and Yellow">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591FEB-5DA8-9846-9D43-CC1C4972B88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FBEA69BA-3563-1045-87DA-50D2703F9647}"/>
    </a:ext>
  </a:extLst>
</a:theme>
</file>

<file path=ppt/theme/theme3.xml><?xml version="1.0" encoding="utf-8"?>
<a:theme xmlns:a="http://schemas.openxmlformats.org/drawingml/2006/main" name="UCAS Slate and Cya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BD6F3D2D-F03E-704A-BD9F-B387E6E172E9}"/>
    </a:ext>
  </a:extLst>
</a:theme>
</file>

<file path=ppt/theme/theme4.xml><?xml version="1.0" encoding="utf-8"?>
<a:theme xmlns:a="http://schemas.openxmlformats.org/drawingml/2006/main" name="UCAS Slate and Gree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5D468C8A-419E-6744-BA1D-3A8BDEA0AB0A}"/>
    </a:ext>
  </a:extLst>
</a:theme>
</file>

<file path=ppt/theme/theme5.xml><?xml version="1.0" encoding="utf-8"?>
<a:theme xmlns:a="http://schemas.openxmlformats.org/drawingml/2006/main" name="UCAS Slate and Lilac">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CA16B464-EC1B-6A42-B804-53A7351EC84A}"/>
    </a:ext>
  </a:extLst>
</a:theme>
</file>

<file path=ppt/theme/theme6.xml><?xml version="1.0" encoding="utf-8"?>
<a:theme xmlns:a="http://schemas.openxmlformats.org/drawingml/2006/main" name="UCAS Slate and Peppermint">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2DAB77C5-00BF-FF46-9ADC-9EC7F7880B2C}"/>
    </a:ext>
  </a:extLst>
</a:theme>
</file>

<file path=ppt/theme/theme7.xml><?xml version="1.0" encoding="utf-8"?>
<a:theme xmlns:a="http://schemas.openxmlformats.org/drawingml/2006/main" name="UCAS Slate and Purpl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1B836671-D14C-6D47-94BF-4C5EEEC5E359}"/>
    </a:ext>
  </a:extLst>
</a:theme>
</file>

<file path=ppt/theme/theme8.xml><?xml version="1.0" encoding="utf-8"?>
<a:theme xmlns:a="http://schemas.openxmlformats.org/drawingml/2006/main" name="UCAS Slate and Turquois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0026C3-5E76-3A44-9DAF-6D1C87F1D448}"/>
    </a:ext>
  </a:extLst>
</a:theme>
</file>

<file path=ppt/theme/theme9.xml><?xml version="1.0" encoding="utf-8"?>
<a:theme xmlns:a="http://schemas.openxmlformats.org/drawingml/2006/main" name="UCAS Slate and Lim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8D25C9F-F6F2-0240-94CC-75C0FEE92F9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467FAF0707A44A9E444A5D48A607F3" ma:contentTypeVersion="11" ma:contentTypeDescription="Create a new document." ma:contentTypeScope="" ma:versionID="2f8610bca32204f886a13a69930328ca">
  <xsd:schema xmlns:xsd="http://www.w3.org/2001/XMLSchema" xmlns:xs="http://www.w3.org/2001/XMLSchema" xmlns:p="http://schemas.microsoft.com/office/2006/metadata/properties" xmlns:ns2="965704cb-d0fb-4bc4-a285-908299653d03" xmlns:ns3="5152fbc0-fc04-4699-814e-2c5196fdf590" targetNamespace="http://schemas.microsoft.com/office/2006/metadata/properties" ma:root="true" ma:fieldsID="47da443bc16b91ba73da528aabb4fe43" ns2:_="" ns3:_="">
    <xsd:import namespace="965704cb-d0fb-4bc4-a285-908299653d03"/>
    <xsd:import namespace="5152fbc0-fc04-4699-814e-2c5196fdf59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704cb-d0fb-4bc4-a285-908299653d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52fbc0-fc04-4699-814e-2c5196fdf59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2d7cf2d-30f1-4e84-abe3-7df013087c24}" ma:internalName="TaxCatchAll" ma:showField="CatchAllData" ma:web="5152fbc0-fc04-4699-814e-2c5196fdf5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152fbc0-fc04-4699-814e-2c5196fdf590" xsi:nil="true"/>
    <lcf76f155ced4ddcb4097134ff3c332f xmlns="965704cb-d0fb-4bc4-a285-908299653d0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221A0B-8145-4A79-BDC0-3E8CC5C8BD7A}">
  <ds:schemaRefs>
    <ds:schemaRef ds:uri="5152fbc0-fc04-4699-814e-2c5196fdf590"/>
    <ds:schemaRef ds:uri="965704cb-d0fb-4bc4-a285-908299653d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10F7CB-CC0B-49F3-8377-EA346CC62189}">
  <ds:schemaRefs>
    <ds:schemaRef ds:uri="965704cb-d0fb-4bc4-a285-908299653d03"/>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5152fbc0-fc04-4699-814e-2c5196fdf590"/>
    <ds:schemaRef ds:uri="http://www.w3.org/XML/1998/namespace"/>
    <ds:schemaRef ds:uri="http://purl.org/dc/terms/"/>
  </ds:schemaRefs>
</ds:datastoreItem>
</file>

<file path=customXml/itemProps3.xml><?xml version="1.0" encoding="utf-8"?>
<ds:datastoreItem xmlns:ds="http://schemas.openxmlformats.org/officeDocument/2006/customXml" ds:itemID="{B8E3979A-C212-4057-9D86-534B2D8250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UCAS Powerpoint Deck</Template>
  <TotalTime>9</TotalTime>
  <Words>6333</Words>
  <Application>Microsoft Office PowerPoint</Application>
  <PresentationFormat>Custom</PresentationFormat>
  <Paragraphs>624</Paragraphs>
  <Slides>49</Slides>
  <Notes>40</Notes>
  <HiddenSlides>0</HiddenSlides>
  <MMClips>0</MMClips>
  <ScaleCrop>false</ScaleCrop>
  <HeadingPairs>
    <vt:vector size="4" baseType="variant">
      <vt:variant>
        <vt:lpstr>Theme</vt:lpstr>
      </vt:variant>
      <vt:variant>
        <vt:i4>10</vt:i4>
      </vt:variant>
      <vt:variant>
        <vt:lpstr>Slide Titles</vt:lpstr>
      </vt:variant>
      <vt:variant>
        <vt:i4>49</vt:i4>
      </vt:variant>
    </vt:vector>
  </HeadingPairs>
  <TitlesOfParts>
    <vt:vector size="59" baseType="lpstr">
      <vt:lpstr>UCAS Slate and Magenta</vt:lpstr>
      <vt:lpstr>UCAS Slate and Coral</vt:lpstr>
      <vt:lpstr>UCAS Slate and Cyan</vt:lpstr>
      <vt:lpstr>UCAS Slate and Green</vt:lpstr>
      <vt:lpstr>UCAS Slate and Lilac</vt:lpstr>
      <vt:lpstr>UCAS Slate and Peppermint</vt:lpstr>
      <vt:lpstr>UCAS Slate and Purple</vt:lpstr>
      <vt:lpstr>UCAS Slate and Turquoise</vt:lpstr>
      <vt:lpstr>UCAS Slate and Lime</vt:lpstr>
      <vt:lpstr>UCAS Slate and Yellow</vt:lpstr>
      <vt:lpstr>UCAS – your journey</vt:lpstr>
      <vt:lpstr>PowerPoint Presentation</vt:lpstr>
      <vt:lpstr>Discover</vt:lpstr>
      <vt:lpstr>PowerPoint Presentation</vt:lpstr>
      <vt:lpstr>Discover options</vt:lpstr>
      <vt:lpstr>Discover PATHWAYS</vt:lpstr>
      <vt:lpstr>DISCOVER YOU </vt:lpstr>
      <vt:lpstr>PowerPoint Presentation</vt:lpstr>
      <vt:lpstr>PowerPoint Presentation</vt:lpstr>
      <vt:lpstr>PowerPoint Presentation</vt:lpstr>
      <vt:lpstr>PowerPoint Presentation</vt:lpstr>
      <vt:lpstr>Tools for success </vt:lpstr>
      <vt:lpstr>Options side by side </vt:lpstr>
      <vt:lpstr>PowerPoint Presentation</vt:lpstr>
      <vt:lpstr>PowerPoint Presentation</vt:lpstr>
      <vt:lpstr>PowerPoint Presentation</vt:lpstr>
      <vt:lpstr>SCHOLARSHIPS, BURSARIES &amp; grants  </vt:lpstr>
      <vt:lpstr>PowerPoint Presentation</vt:lpstr>
      <vt:lpstr>UCAS Course SEARCH</vt:lpstr>
      <vt:lpstr>The course matters</vt:lpstr>
      <vt:lpstr>Find your best fit uni or college</vt:lpstr>
      <vt:lpstr>Apply</vt:lpstr>
      <vt:lpstr>Key dates for 2027</vt:lpstr>
      <vt:lpstr>Application key facts</vt:lpstr>
      <vt:lpstr>Linking to our centre</vt:lpstr>
      <vt:lpstr>the ucas application</vt:lpstr>
      <vt:lpstr>application profile</vt:lpstr>
      <vt:lpstr>application experiences</vt:lpstr>
      <vt:lpstr>the personal Statement</vt:lpstr>
      <vt:lpstr>What are the questions?</vt:lpstr>
      <vt:lpstr>Build A personal Statement</vt:lpstr>
      <vt:lpstr>personal Statement support</vt:lpstr>
      <vt:lpstr>Offers and Decisions</vt:lpstr>
      <vt:lpstr>decisions</vt:lpstr>
      <vt:lpstr>Tracking your application</vt:lpstr>
      <vt:lpstr>Replies to offers</vt:lpstr>
      <vt:lpstr>Other options</vt:lpstr>
      <vt:lpstr>apprenticeships</vt:lpstr>
      <vt:lpstr>How does it work?</vt:lpstr>
      <vt:lpstr>Who are they for?</vt:lpstr>
      <vt:lpstr>The a-z of apprenticeships</vt:lpstr>
      <vt:lpstr>What am I doing now? </vt:lpstr>
      <vt:lpstr>When can I apply?</vt:lpstr>
      <vt:lpstr>How do I apply?</vt:lpstr>
      <vt:lpstr>How can ucas help?</vt:lpstr>
      <vt:lpstr>Next steps</vt:lpstr>
      <vt:lpstr>THINGS TO DO </vt:lpstr>
      <vt:lpstr>www.ucas.com/parents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Trudi Woodhouse</dc:creator>
  <cp:lastModifiedBy>Abi Coles</cp:lastModifiedBy>
  <cp:revision>3</cp:revision>
  <cp:lastPrinted>2026-04-16T11:40:45Z</cp:lastPrinted>
  <dcterms:created xsi:type="dcterms:W3CDTF">2025-03-19T14:10:33Z</dcterms:created>
  <dcterms:modified xsi:type="dcterms:W3CDTF">2026-04-17T08:53:13Z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2024-08-15T08:02:04Z</vt:lpwstr>
  </property>
  <property fmtid="{D5CDD505-2E9C-101B-9397-08002B2CF9AE}" pid="4" name="MSIP_Label_119c747e-0609-44bc-a84a-379ba7e92455_Method">
    <vt:lpwstr>Privileged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5612e0a5-0c88-49dc-a8a1-f54e3fa11cab</vt:lpwstr>
  </property>
  <property fmtid="{D5CDD505-2E9C-101B-9397-08002B2CF9AE}" pid="8" name="MSIP_Label_119c747e-0609-44bc-a84a-379ba7e92455_ContentBits">
    <vt:lpwstr>0</vt:lpwstr>
  </property>
  <property fmtid="{D5CDD505-2E9C-101B-9397-08002B2CF9AE}" pid="9" name="ContentTypeId">
    <vt:lpwstr>0x010100DC467FAF0707A44A9E444A5D48A607F3</vt:lpwstr>
  </property>
  <property fmtid="{D5CDD505-2E9C-101B-9397-08002B2CF9AE}" pid="10" name="MediaServiceImageTags">
    <vt:lpwstr/>
  </property>
  <property fmtid="{D5CDD505-2E9C-101B-9397-08002B2CF9AE}" pid="11" name="ArticulateGUID">
    <vt:lpwstr>864A3BF7-4D99-4D56-91F9-5C91A747FC16</vt:lpwstr>
  </property>
  <property fmtid="{D5CDD505-2E9C-101B-9397-08002B2CF9AE}" pid="12" name="ArticulatePath">
    <vt:lpwstr>https://ucasonline.sharepoint.com/sites/DigitalLearningandBusinessChange/Shared Documents/Old P Drive files/UCAS Powerpoint deck TEMPLATE 2025</vt:lpwstr>
  </property>
</Properties>
</file>