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4"/>
  </p:sldMasterIdLst>
  <p:sldIdLst>
    <p:sldId id="256" r:id="rId5"/>
    <p:sldId id="257" r:id="rId6"/>
    <p:sldId id="276" r:id="rId7"/>
    <p:sldId id="277" r:id="rId8"/>
    <p:sldId id="278" r:id="rId9"/>
    <p:sldId id="258" r:id="rId10"/>
    <p:sldId id="274" r:id="rId11"/>
    <p:sldId id="259" r:id="rId12"/>
    <p:sldId id="275" r:id="rId13"/>
    <p:sldId id="260" r:id="rId14"/>
    <p:sldId id="280" r:id="rId15"/>
    <p:sldId id="279" r:id="rId16"/>
    <p:sldId id="281" r:id="rId17"/>
    <p:sldId id="282" r:id="rId18"/>
    <p:sldId id="283"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8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1D2A2-A63F-44C7-A598-707E47E512B4}" v="160" dt="2024-08-31T14:39:04.9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varScale="1">
        <p:scale>
          <a:sx n="85" d="100"/>
          <a:sy n="85" d="100"/>
        </p:scale>
        <p:origin x="48" y="2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35C1F1-93B2-4C94-9DC0-D595EEFB944A}"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9D70CECC-8F47-480C-9FF3-25F33695E3C0}">
      <dgm:prSet custT="1"/>
      <dgm:spPr/>
      <dgm:t>
        <a:bodyPr/>
        <a:lstStyle/>
        <a:p>
          <a:r>
            <a:rPr lang="en-GB" sz="1000" b="0" i="0"/>
            <a:t>Simple &amp; repetitive but energetic.</a:t>
          </a:r>
          <a:endParaRPr lang="en-US" sz="1000"/>
        </a:p>
      </dgm:t>
    </dgm:pt>
    <dgm:pt modelId="{797BBFDC-E7B2-4050-B76E-EBC12DA0CC6C}" type="parTrans" cxnId="{2667A1AE-39F2-4A46-A8D9-6D95ADAFA530}">
      <dgm:prSet/>
      <dgm:spPr/>
      <dgm:t>
        <a:bodyPr/>
        <a:lstStyle/>
        <a:p>
          <a:endParaRPr lang="en-US"/>
        </a:p>
      </dgm:t>
    </dgm:pt>
    <dgm:pt modelId="{8B83A0F4-8020-47E8-89DE-4292173F8E84}" type="sibTrans" cxnId="{2667A1AE-39F2-4A46-A8D9-6D95ADAFA530}">
      <dgm:prSet/>
      <dgm:spPr/>
      <dgm:t>
        <a:bodyPr/>
        <a:lstStyle/>
        <a:p>
          <a:endParaRPr lang="en-US"/>
        </a:p>
      </dgm:t>
    </dgm:pt>
    <dgm:pt modelId="{1CFEB610-67C5-461E-852F-86C913637FC1}">
      <dgm:prSet custT="1"/>
      <dgm:spPr/>
      <dgm:t>
        <a:bodyPr/>
        <a:lstStyle/>
        <a:p>
          <a:r>
            <a:rPr lang="en-GB" sz="1000" b="0" i="0"/>
            <a:t>Instrumentation includes – typically male vocals, backing vocals, electric guitars, double bass/electric bass, drums, piano, horn section.</a:t>
          </a:r>
          <a:endParaRPr lang="en-US" sz="1000"/>
        </a:p>
      </dgm:t>
    </dgm:pt>
    <dgm:pt modelId="{AFF6C3D5-F352-4B71-9D3D-0D256C45B0E9}" type="parTrans" cxnId="{6348E3F1-C07F-456C-8A33-40775866548C}">
      <dgm:prSet/>
      <dgm:spPr/>
      <dgm:t>
        <a:bodyPr/>
        <a:lstStyle/>
        <a:p>
          <a:endParaRPr lang="en-US"/>
        </a:p>
      </dgm:t>
    </dgm:pt>
    <dgm:pt modelId="{82BE3D40-A321-451E-8CB6-72F94B19F89C}" type="sibTrans" cxnId="{6348E3F1-C07F-456C-8A33-40775866548C}">
      <dgm:prSet/>
      <dgm:spPr/>
      <dgm:t>
        <a:bodyPr/>
        <a:lstStyle/>
        <a:p>
          <a:endParaRPr lang="en-US"/>
        </a:p>
      </dgm:t>
    </dgm:pt>
    <dgm:pt modelId="{725FB680-A203-4556-990F-6F6D733F6C7D}">
      <dgm:prSet custT="1"/>
      <dgm:spPr/>
      <dgm:t>
        <a:bodyPr/>
        <a:lstStyle/>
        <a:p>
          <a:r>
            <a:rPr lang="en-GB" sz="1000" b="0" i="0"/>
            <a:t>Fast Tempo – 140bpm or faster </a:t>
          </a:r>
          <a:endParaRPr lang="en-US" sz="1000"/>
        </a:p>
      </dgm:t>
    </dgm:pt>
    <dgm:pt modelId="{9637A509-0DA7-46AE-948D-25F819367AE0}" type="parTrans" cxnId="{3347E352-D2D2-4C4D-8725-97941919CBA2}">
      <dgm:prSet/>
      <dgm:spPr/>
      <dgm:t>
        <a:bodyPr/>
        <a:lstStyle/>
        <a:p>
          <a:endParaRPr lang="en-US"/>
        </a:p>
      </dgm:t>
    </dgm:pt>
    <dgm:pt modelId="{2D099E75-BD90-4541-B6EE-4AF168A58F24}" type="sibTrans" cxnId="{3347E352-D2D2-4C4D-8725-97941919CBA2}">
      <dgm:prSet/>
      <dgm:spPr/>
      <dgm:t>
        <a:bodyPr/>
        <a:lstStyle/>
        <a:p>
          <a:endParaRPr lang="en-US"/>
        </a:p>
      </dgm:t>
    </dgm:pt>
    <dgm:pt modelId="{893B9479-A4C0-472C-B6EF-3F6E91226997}">
      <dgm:prSet custT="1"/>
      <dgm:spPr/>
      <dgm:t>
        <a:bodyPr/>
        <a:lstStyle/>
        <a:p>
          <a:r>
            <a:rPr lang="en-GB" sz="1000" b="0" i="0"/>
            <a:t>Energetic delivery of vocals (screaming, screeching and shouting) </a:t>
          </a:r>
          <a:endParaRPr lang="en-US" sz="1000"/>
        </a:p>
      </dgm:t>
    </dgm:pt>
    <dgm:pt modelId="{2BD69EC1-6964-4828-A1FB-588D1AB37D57}" type="parTrans" cxnId="{DC4434C3-4353-489E-9F07-81C3FC3E4742}">
      <dgm:prSet/>
      <dgm:spPr/>
      <dgm:t>
        <a:bodyPr/>
        <a:lstStyle/>
        <a:p>
          <a:endParaRPr lang="en-US"/>
        </a:p>
      </dgm:t>
    </dgm:pt>
    <dgm:pt modelId="{D5AA6019-4537-4407-AF9A-7892CD94D2BB}" type="sibTrans" cxnId="{DC4434C3-4353-489E-9F07-81C3FC3E4742}">
      <dgm:prSet/>
      <dgm:spPr/>
      <dgm:t>
        <a:bodyPr/>
        <a:lstStyle/>
        <a:p>
          <a:endParaRPr lang="en-US"/>
        </a:p>
      </dgm:t>
    </dgm:pt>
    <dgm:pt modelId="{DF56D5A0-30EC-44C1-8BBB-4E5D11CAFB5F}">
      <dgm:prSet custT="1"/>
      <dgm:spPr/>
      <dgm:t>
        <a:bodyPr/>
        <a:lstStyle/>
        <a:p>
          <a:r>
            <a:rPr lang="en-GB" sz="1000" b="0" i="0"/>
            <a:t>12-bar blues structure </a:t>
          </a:r>
          <a:endParaRPr lang="en-US" sz="1000"/>
        </a:p>
      </dgm:t>
    </dgm:pt>
    <dgm:pt modelId="{1FA69526-0C14-4989-A9DE-D298BAE9B6CE}" type="parTrans" cxnId="{45D52024-B691-497A-9E30-81A735131CBD}">
      <dgm:prSet/>
      <dgm:spPr/>
      <dgm:t>
        <a:bodyPr/>
        <a:lstStyle/>
        <a:p>
          <a:endParaRPr lang="en-US"/>
        </a:p>
      </dgm:t>
    </dgm:pt>
    <dgm:pt modelId="{C2D973B2-C773-449D-B964-AE52958AA973}" type="sibTrans" cxnId="{45D52024-B691-497A-9E30-81A735131CBD}">
      <dgm:prSet/>
      <dgm:spPr/>
      <dgm:t>
        <a:bodyPr/>
        <a:lstStyle/>
        <a:p>
          <a:endParaRPr lang="en-US"/>
        </a:p>
      </dgm:t>
    </dgm:pt>
    <dgm:pt modelId="{FEF32E83-34BB-4BA7-AEF1-F3F87D6EB454}">
      <dgm:prSet custT="1"/>
      <dgm:spPr/>
      <dgm:t>
        <a:bodyPr/>
        <a:lstStyle/>
        <a:p>
          <a:r>
            <a:rPr lang="en-GB" sz="1000" b="0" i="0"/>
            <a:t>Predominantly uses major keys but with the blues scale or pentatonic minor scale for vocals, lead parts and solos </a:t>
          </a:r>
          <a:endParaRPr lang="en-US" sz="1000"/>
        </a:p>
      </dgm:t>
    </dgm:pt>
    <dgm:pt modelId="{9BE834DC-F666-4A08-AE48-FEEDFC90035C}" type="parTrans" cxnId="{A3A9EC34-15F1-44F3-8404-2925355CD465}">
      <dgm:prSet/>
      <dgm:spPr/>
      <dgm:t>
        <a:bodyPr/>
        <a:lstStyle/>
        <a:p>
          <a:endParaRPr lang="en-US"/>
        </a:p>
      </dgm:t>
    </dgm:pt>
    <dgm:pt modelId="{1803FAC3-DD29-4C8F-8725-DAAA0275B564}" type="sibTrans" cxnId="{A3A9EC34-15F1-44F3-8404-2925355CD465}">
      <dgm:prSet/>
      <dgm:spPr/>
      <dgm:t>
        <a:bodyPr/>
        <a:lstStyle/>
        <a:p>
          <a:endParaRPr lang="en-US"/>
        </a:p>
      </dgm:t>
    </dgm:pt>
    <dgm:pt modelId="{FECBE224-F570-4400-A23F-A4E7A98F206E}">
      <dgm:prSet custT="1"/>
      <dgm:spPr/>
      <dgm:t>
        <a:bodyPr/>
        <a:lstStyle/>
        <a:p>
          <a:r>
            <a:rPr lang="en-GB" sz="1000" b="0" i="0"/>
            <a:t>Blues scale – 1, b3, 4, b5, 5, b7 (Pentatonic minor – 1, b3, 4, 5, b7)</a:t>
          </a:r>
          <a:endParaRPr lang="en-US" sz="1000"/>
        </a:p>
      </dgm:t>
    </dgm:pt>
    <dgm:pt modelId="{5E1AE72E-4156-4610-BDB9-3FBB41211449}" type="parTrans" cxnId="{BEAA1391-BB9C-4742-B056-A105EFC43C31}">
      <dgm:prSet/>
      <dgm:spPr/>
      <dgm:t>
        <a:bodyPr/>
        <a:lstStyle/>
        <a:p>
          <a:endParaRPr lang="en-US"/>
        </a:p>
      </dgm:t>
    </dgm:pt>
    <dgm:pt modelId="{7D7B392F-279A-4212-B664-B73E4B4850D6}" type="sibTrans" cxnId="{BEAA1391-BB9C-4742-B056-A105EFC43C31}">
      <dgm:prSet/>
      <dgm:spPr/>
      <dgm:t>
        <a:bodyPr/>
        <a:lstStyle/>
        <a:p>
          <a:endParaRPr lang="en-US"/>
        </a:p>
      </dgm:t>
    </dgm:pt>
    <dgm:pt modelId="{DD364096-0BCA-459A-BC4F-D03943CAC159}">
      <dgm:prSet custT="1"/>
      <dgm:spPr/>
      <dgm:t>
        <a:bodyPr/>
        <a:lstStyle/>
        <a:p>
          <a:r>
            <a:rPr lang="en-GB" sz="1000" b="0" i="0"/>
            <a:t>Strong back beat on beats 2 and 4 </a:t>
          </a:r>
          <a:endParaRPr lang="en-US" sz="1000"/>
        </a:p>
      </dgm:t>
    </dgm:pt>
    <dgm:pt modelId="{E4A3878B-A211-441E-BA69-863E76725B07}" type="parTrans" cxnId="{6ECF81CF-9D44-4735-AF4D-5446C410E2BB}">
      <dgm:prSet/>
      <dgm:spPr/>
      <dgm:t>
        <a:bodyPr/>
        <a:lstStyle/>
        <a:p>
          <a:endParaRPr lang="en-US"/>
        </a:p>
      </dgm:t>
    </dgm:pt>
    <dgm:pt modelId="{A351BC38-763A-4F16-822C-8EC53703BFF8}" type="sibTrans" cxnId="{6ECF81CF-9D44-4735-AF4D-5446C410E2BB}">
      <dgm:prSet/>
      <dgm:spPr/>
      <dgm:t>
        <a:bodyPr/>
        <a:lstStyle/>
        <a:p>
          <a:endParaRPr lang="en-US"/>
        </a:p>
      </dgm:t>
    </dgm:pt>
    <dgm:pt modelId="{663AD5CE-2BC5-4187-B8B5-C8BB60C2594F}">
      <dgm:prSet custT="1"/>
      <dgm:spPr/>
      <dgm:t>
        <a:bodyPr/>
        <a:lstStyle/>
        <a:p>
          <a:r>
            <a:rPr lang="en-GB" sz="1000" b="0" i="0"/>
            <a:t>Often uses a shuffle rhythm – slightly swung quavers </a:t>
          </a:r>
          <a:endParaRPr lang="en-US" sz="1000"/>
        </a:p>
      </dgm:t>
    </dgm:pt>
    <dgm:pt modelId="{BF9A3B49-21E3-45B6-B0DD-147F86701757}" type="parTrans" cxnId="{8FBF14A9-68FB-404A-A6D2-7C063C6EE3C1}">
      <dgm:prSet/>
      <dgm:spPr/>
      <dgm:t>
        <a:bodyPr/>
        <a:lstStyle/>
        <a:p>
          <a:endParaRPr lang="en-US"/>
        </a:p>
      </dgm:t>
    </dgm:pt>
    <dgm:pt modelId="{FBED78F7-1D0F-4FB9-84C3-FFB13E68CE77}" type="sibTrans" cxnId="{8FBF14A9-68FB-404A-A6D2-7C063C6EE3C1}">
      <dgm:prSet/>
      <dgm:spPr/>
      <dgm:t>
        <a:bodyPr/>
        <a:lstStyle/>
        <a:p>
          <a:endParaRPr lang="en-US"/>
        </a:p>
      </dgm:t>
    </dgm:pt>
    <dgm:pt modelId="{D77CBA27-5CEB-4C1C-BD9B-8108E3974FC5}">
      <dgm:prSet custT="1"/>
      <dgm:spPr/>
      <dgm:t>
        <a:bodyPr/>
        <a:lstStyle/>
        <a:p>
          <a:r>
            <a:rPr lang="en-GB" sz="1000" b="0" i="0"/>
            <a:t>Walking bass line, often based on ascending and descending patterns</a:t>
          </a:r>
          <a:endParaRPr lang="en-US" sz="1000"/>
        </a:p>
      </dgm:t>
    </dgm:pt>
    <dgm:pt modelId="{D0DF61BD-C1D9-4A40-849E-83F8FD1953F4}" type="parTrans" cxnId="{A3BAD23A-DA03-4822-8C6E-AAC0076EC7FF}">
      <dgm:prSet/>
      <dgm:spPr/>
      <dgm:t>
        <a:bodyPr/>
        <a:lstStyle/>
        <a:p>
          <a:endParaRPr lang="en-US"/>
        </a:p>
      </dgm:t>
    </dgm:pt>
    <dgm:pt modelId="{4C932350-A1E3-4156-A9CE-D04B9876F90B}" type="sibTrans" cxnId="{A3BAD23A-DA03-4822-8C6E-AAC0076EC7FF}">
      <dgm:prSet/>
      <dgm:spPr/>
      <dgm:t>
        <a:bodyPr/>
        <a:lstStyle/>
        <a:p>
          <a:endParaRPr lang="en-US"/>
        </a:p>
      </dgm:t>
    </dgm:pt>
    <dgm:pt modelId="{E4477510-6663-4F95-A628-0ADE946833AF}">
      <dgm:prSet custT="1"/>
      <dgm:spPr/>
      <dgm:t>
        <a:bodyPr/>
        <a:lstStyle/>
        <a:p>
          <a:r>
            <a:rPr lang="en-GB" sz="1000" b="0" i="0"/>
            <a:t>Use of ‘stop time’ where instruments play only on beat 1 then leave space for vocals or instruments</a:t>
          </a:r>
          <a:endParaRPr lang="en-US" sz="1000"/>
        </a:p>
      </dgm:t>
    </dgm:pt>
    <dgm:pt modelId="{FBEF3273-B35F-43AB-AA48-A04187F1FD5B}" type="parTrans" cxnId="{3BCD11D1-BA9A-41A1-BD07-C81258E09EB7}">
      <dgm:prSet/>
      <dgm:spPr/>
      <dgm:t>
        <a:bodyPr/>
        <a:lstStyle/>
        <a:p>
          <a:endParaRPr lang="en-US"/>
        </a:p>
      </dgm:t>
    </dgm:pt>
    <dgm:pt modelId="{8B008085-3D64-40F6-837E-3A3F142D7BC4}" type="sibTrans" cxnId="{3BCD11D1-BA9A-41A1-BD07-C81258E09EB7}">
      <dgm:prSet/>
      <dgm:spPr/>
      <dgm:t>
        <a:bodyPr/>
        <a:lstStyle/>
        <a:p>
          <a:endParaRPr lang="en-US"/>
        </a:p>
      </dgm:t>
    </dgm:pt>
    <dgm:pt modelId="{4D55E7F0-FAE8-461D-A0F0-892E60B5AD20}">
      <dgm:prSet custT="1"/>
      <dgm:spPr/>
      <dgm:t>
        <a:bodyPr/>
        <a:lstStyle/>
        <a:p>
          <a:r>
            <a:rPr lang="en-GB" sz="1000" b="0" i="0"/>
            <a:t>Use of flamboyant guitar or piano solos </a:t>
          </a:r>
          <a:endParaRPr lang="en-US" sz="1000"/>
        </a:p>
      </dgm:t>
    </dgm:pt>
    <dgm:pt modelId="{16853741-3E6B-48A5-BF3A-46D62315A66D}" type="parTrans" cxnId="{79EE88E6-9959-49E6-B4F5-D09730AE0816}">
      <dgm:prSet/>
      <dgm:spPr/>
      <dgm:t>
        <a:bodyPr/>
        <a:lstStyle/>
        <a:p>
          <a:endParaRPr lang="en-US"/>
        </a:p>
      </dgm:t>
    </dgm:pt>
    <dgm:pt modelId="{B90E8E51-DA27-4EE1-BEB0-3D13FD015A85}" type="sibTrans" cxnId="{79EE88E6-9959-49E6-B4F5-D09730AE0816}">
      <dgm:prSet/>
      <dgm:spPr/>
      <dgm:t>
        <a:bodyPr/>
        <a:lstStyle/>
        <a:p>
          <a:endParaRPr lang="en-US"/>
        </a:p>
      </dgm:t>
    </dgm:pt>
    <dgm:pt modelId="{78BF174C-3303-43D8-A246-D7B989D4FABD}">
      <dgm:prSet custT="1"/>
      <dgm:spPr/>
      <dgm:t>
        <a:bodyPr/>
        <a:lstStyle/>
        <a:p>
          <a:r>
            <a:rPr lang="en-GB" sz="1000" b="0" i="0"/>
            <a:t>Call and response – often between vocals and guitar </a:t>
          </a:r>
          <a:endParaRPr lang="en-US" sz="1000"/>
        </a:p>
      </dgm:t>
    </dgm:pt>
    <dgm:pt modelId="{A0723BEE-F44F-4EF9-B241-9F08E281F93A}" type="parTrans" cxnId="{195A63F3-2413-4A66-83A0-9F225786F281}">
      <dgm:prSet/>
      <dgm:spPr/>
      <dgm:t>
        <a:bodyPr/>
        <a:lstStyle/>
        <a:p>
          <a:endParaRPr lang="en-US"/>
        </a:p>
      </dgm:t>
    </dgm:pt>
    <dgm:pt modelId="{F020F9F7-67B4-4AE7-A8B0-EDE392C6E023}" type="sibTrans" cxnId="{195A63F3-2413-4A66-83A0-9F225786F281}">
      <dgm:prSet/>
      <dgm:spPr/>
      <dgm:t>
        <a:bodyPr/>
        <a:lstStyle/>
        <a:p>
          <a:endParaRPr lang="en-US"/>
        </a:p>
      </dgm:t>
    </dgm:pt>
    <dgm:pt modelId="{826D915C-1C44-418A-8F81-4AC14FDFBB5C}">
      <dgm:prSet custT="1"/>
      <dgm:spPr/>
      <dgm:t>
        <a:bodyPr/>
        <a:lstStyle/>
        <a:p>
          <a:r>
            <a:rPr lang="en-GB" sz="1000" b="0" i="0"/>
            <a:t>Piano comping role – repeated quavers, high register </a:t>
          </a:r>
          <a:endParaRPr lang="en-US" sz="1000"/>
        </a:p>
      </dgm:t>
    </dgm:pt>
    <dgm:pt modelId="{7FE5CD10-D3E7-4392-B655-61681F0D1005}" type="parTrans" cxnId="{2AEAA29B-DCB4-480B-A933-6741CF27B970}">
      <dgm:prSet/>
      <dgm:spPr/>
      <dgm:t>
        <a:bodyPr/>
        <a:lstStyle/>
        <a:p>
          <a:endParaRPr lang="en-US"/>
        </a:p>
      </dgm:t>
    </dgm:pt>
    <dgm:pt modelId="{ACB66D55-5AAD-47BF-8F57-4AA1F6D08828}" type="sibTrans" cxnId="{2AEAA29B-DCB4-480B-A933-6741CF27B970}">
      <dgm:prSet/>
      <dgm:spPr/>
      <dgm:t>
        <a:bodyPr/>
        <a:lstStyle/>
        <a:p>
          <a:endParaRPr lang="en-US"/>
        </a:p>
      </dgm:t>
    </dgm:pt>
    <dgm:pt modelId="{50385B68-EF26-4105-AD06-F71C87CC04D3}">
      <dgm:prSet custT="1"/>
      <dgm:spPr/>
      <dgm:t>
        <a:bodyPr/>
        <a:lstStyle/>
        <a:p>
          <a:r>
            <a:rPr lang="en-GB" sz="1000" b="0" i="0"/>
            <a:t>Doo wop lyrics at times, using non-sensical syllables</a:t>
          </a:r>
          <a:endParaRPr lang="en-US" sz="1000"/>
        </a:p>
      </dgm:t>
    </dgm:pt>
    <dgm:pt modelId="{6F868C55-1268-4262-AF49-6CB3766B66DE}" type="parTrans" cxnId="{D3928BB3-A5A7-44B3-A637-77B643B8DC31}">
      <dgm:prSet/>
      <dgm:spPr/>
      <dgm:t>
        <a:bodyPr/>
        <a:lstStyle/>
        <a:p>
          <a:endParaRPr lang="en-US"/>
        </a:p>
      </dgm:t>
    </dgm:pt>
    <dgm:pt modelId="{F17D30CA-29CF-4199-AA24-2F0B85D2D186}" type="sibTrans" cxnId="{D3928BB3-A5A7-44B3-A637-77B643B8DC31}">
      <dgm:prSet/>
      <dgm:spPr/>
      <dgm:t>
        <a:bodyPr/>
        <a:lstStyle/>
        <a:p>
          <a:endParaRPr lang="en-US"/>
        </a:p>
      </dgm:t>
    </dgm:pt>
    <dgm:pt modelId="{9FA1B75B-C134-4A78-99ED-8C47489A3E71}">
      <dgm:prSet custT="1"/>
      <dgm:spPr/>
      <dgm:t>
        <a:bodyPr/>
        <a:lstStyle/>
        <a:p>
          <a:r>
            <a:rPr lang="en-GB" sz="1000" b="0" i="0"/>
            <a:t>Lyrical content – young love, cars, school, parents, etc. </a:t>
          </a:r>
          <a:endParaRPr lang="en-US" sz="1000"/>
        </a:p>
      </dgm:t>
    </dgm:pt>
    <dgm:pt modelId="{38EF473C-35DC-44AB-84DB-62FBBD724AA9}" type="parTrans" cxnId="{53952D3F-8D4E-4990-9AF9-D361B4ADA660}">
      <dgm:prSet/>
      <dgm:spPr/>
      <dgm:t>
        <a:bodyPr/>
        <a:lstStyle/>
        <a:p>
          <a:endParaRPr lang="en-US"/>
        </a:p>
      </dgm:t>
    </dgm:pt>
    <dgm:pt modelId="{4765905A-A784-4EBC-A6C8-2C94E22108D0}" type="sibTrans" cxnId="{53952D3F-8D4E-4990-9AF9-D361B4ADA660}">
      <dgm:prSet/>
      <dgm:spPr/>
      <dgm:t>
        <a:bodyPr/>
        <a:lstStyle/>
        <a:p>
          <a:endParaRPr lang="en-US"/>
        </a:p>
      </dgm:t>
    </dgm:pt>
    <dgm:pt modelId="{FF06A303-6EC6-4DE6-9CD3-74F03E85A771}">
      <dgm:prSet custT="1"/>
      <dgm:spPr/>
      <dgm:t>
        <a:bodyPr/>
        <a:lstStyle/>
        <a:p>
          <a:r>
            <a:rPr lang="en-GB" sz="1000" b="0" i="0"/>
            <a:t>Approx. 2-2.5 minutes in length </a:t>
          </a:r>
          <a:endParaRPr lang="en-US" sz="1000"/>
        </a:p>
      </dgm:t>
    </dgm:pt>
    <dgm:pt modelId="{67B6F6BC-3BE6-49FD-A02E-1B386BD7E37F}" type="parTrans" cxnId="{AACA4B3E-81C8-4D5F-BD2B-EEC03B7E170A}">
      <dgm:prSet/>
      <dgm:spPr/>
      <dgm:t>
        <a:bodyPr/>
        <a:lstStyle/>
        <a:p>
          <a:endParaRPr lang="en-US"/>
        </a:p>
      </dgm:t>
    </dgm:pt>
    <dgm:pt modelId="{FD3180A2-F24D-41DA-B91D-8B93913CC406}" type="sibTrans" cxnId="{AACA4B3E-81C8-4D5F-BD2B-EEC03B7E170A}">
      <dgm:prSet/>
      <dgm:spPr/>
      <dgm:t>
        <a:bodyPr/>
        <a:lstStyle/>
        <a:p>
          <a:endParaRPr lang="en-US"/>
        </a:p>
      </dgm:t>
    </dgm:pt>
    <dgm:pt modelId="{F9A19B50-1032-4272-A155-F719E069A403}">
      <dgm:prSet custT="1"/>
      <dgm:spPr/>
      <dgm:t>
        <a:bodyPr/>
        <a:lstStyle/>
        <a:p>
          <a:r>
            <a:rPr lang="en-GB" sz="1000" b="0" i="0"/>
            <a:t>Live recordings, direct to tape and mixing is done on the fly </a:t>
          </a:r>
          <a:endParaRPr lang="en-US" sz="1000"/>
        </a:p>
      </dgm:t>
    </dgm:pt>
    <dgm:pt modelId="{66059ABA-5978-42F1-B14C-C976DB615B1F}" type="parTrans" cxnId="{562127E6-FD2E-48CA-BB35-6A8A7C755E8C}">
      <dgm:prSet/>
      <dgm:spPr/>
      <dgm:t>
        <a:bodyPr/>
        <a:lstStyle/>
        <a:p>
          <a:endParaRPr lang="en-US"/>
        </a:p>
      </dgm:t>
    </dgm:pt>
    <dgm:pt modelId="{27BC6C88-9979-4E91-B95E-2395B70888F5}" type="sibTrans" cxnId="{562127E6-FD2E-48CA-BB35-6A8A7C755E8C}">
      <dgm:prSet/>
      <dgm:spPr/>
      <dgm:t>
        <a:bodyPr/>
        <a:lstStyle/>
        <a:p>
          <a:endParaRPr lang="en-US"/>
        </a:p>
      </dgm:t>
    </dgm:pt>
    <dgm:pt modelId="{10A9C44A-A0F8-4DB0-9A1A-524B28FFE31B}">
      <dgm:prSet custT="1"/>
      <dgm:spPr/>
      <dgm:t>
        <a:bodyPr/>
        <a:lstStyle/>
        <a:p>
          <a:r>
            <a:rPr lang="en-GB" sz="1000" b="0" i="0"/>
            <a:t>Poor quality of instrument capture </a:t>
          </a:r>
          <a:endParaRPr lang="en-US" sz="1000"/>
        </a:p>
      </dgm:t>
    </dgm:pt>
    <dgm:pt modelId="{8C636E08-AB42-4445-A929-9C9B2C22AA33}" type="parTrans" cxnId="{1DFBE989-1DC5-4FE2-BB89-1384B8E9701F}">
      <dgm:prSet/>
      <dgm:spPr/>
      <dgm:t>
        <a:bodyPr/>
        <a:lstStyle/>
        <a:p>
          <a:endParaRPr lang="en-US"/>
        </a:p>
      </dgm:t>
    </dgm:pt>
    <dgm:pt modelId="{114FFA81-46AA-4EFB-96A7-13EE7F642982}" type="sibTrans" cxnId="{1DFBE989-1DC5-4FE2-BB89-1384B8E9701F}">
      <dgm:prSet/>
      <dgm:spPr/>
      <dgm:t>
        <a:bodyPr/>
        <a:lstStyle/>
        <a:p>
          <a:endParaRPr lang="en-US"/>
        </a:p>
      </dgm:t>
    </dgm:pt>
    <dgm:pt modelId="{3EFA5F7B-BED1-42FF-91E3-2B335BBF0D32}">
      <dgm:prSet custT="1"/>
      <dgm:spPr/>
      <dgm:t>
        <a:bodyPr/>
        <a:lstStyle/>
        <a:p>
          <a:r>
            <a:rPr lang="en-GB" sz="1000" b="0" i="0"/>
            <a:t>Use of slap-back delay on vocals and guitars (short single-repeat echo effect) </a:t>
          </a:r>
          <a:endParaRPr lang="en-US" sz="1000"/>
        </a:p>
      </dgm:t>
    </dgm:pt>
    <dgm:pt modelId="{9ED1B446-91E4-4421-9F8B-0DA8CA683CF5}" type="parTrans" cxnId="{6C37D1C8-BA6E-4545-B6B1-3FE30FEBC5D8}">
      <dgm:prSet/>
      <dgm:spPr/>
      <dgm:t>
        <a:bodyPr/>
        <a:lstStyle/>
        <a:p>
          <a:endParaRPr lang="en-US"/>
        </a:p>
      </dgm:t>
    </dgm:pt>
    <dgm:pt modelId="{D7763AFE-39A8-451F-A5C4-4F498E7400D3}" type="sibTrans" cxnId="{6C37D1C8-BA6E-4545-B6B1-3FE30FEBC5D8}">
      <dgm:prSet/>
      <dgm:spPr/>
      <dgm:t>
        <a:bodyPr/>
        <a:lstStyle/>
        <a:p>
          <a:endParaRPr lang="en-US"/>
        </a:p>
      </dgm:t>
    </dgm:pt>
    <dgm:pt modelId="{1C8FAAF4-FCC4-4853-B414-0713D4850A00}" type="pres">
      <dgm:prSet presAssocID="{8C35C1F1-93B2-4C94-9DC0-D595EEFB944A}" presName="diagram" presStyleCnt="0">
        <dgm:presLayoutVars>
          <dgm:dir/>
          <dgm:resizeHandles val="exact"/>
        </dgm:presLayoutVars>
      </dgm:prSet>
      <dgm:spPr/>
    </dgm:pt>
    <dgm:pt modelId="{8D202A58-248D-4A28-B279-0CAB2447B7F8}" type="pres">
      <dgm:prSet presAssocID="{9D70CECC-8F47-480C-9FF3-25F33695E3C0}" presName="node" presStyleLbl="node1" presStyleIdx="0" presStyleCnt="20">
        <dgm:presLayoutVars>
          <dgm:bulletEnabled val="1"/>
        </dgm:presLayoutVars>
      </dgm:prSet>
      <dgm:spPr/>
    </dgm:pt>
    <dgm:pt modelId="{988B9F25-18D2-4BED-81E0-EDBC5B3C9B98}" type="pres">
      <dgm:prSet presAssocID="{8B83A0F4-8020-47E8-89DE-4292173F8E84}" presName="sibTrans" presStyleCnt="0"/>
      <dgm:spPr/>
    </dgm:pt>
    <dgm:pt modelId="{44704D8A-D617-4E98-A035-6F5A034EBC59}" type="pres">
      <dgm:prSet presAssocID="{1CFEB610-67C5-461E-852F-86C913637FC1}" presName="node" presStyleLbl="node1" presStyleIdx="1" presStyleCnt="20">
        <dgm:presLayoutVars>
          <dgm:bulletEnabled val="1"/>
        </dgm:presLayoutVars>
      </dgm:prSet>
      <dgm:spPr/>
    </dgm:pt>
    <dgm:pt modelId="{A522F6AB-DBE4-4953-8F8D-C58652F85809}" type="pres">
      <dgm:prSet presAssocID="{82BE3D40-A321-451E-8CB6-72F94B19F89C}" presName="sibTrans" presStyleCnt="0"/>
      <dgm:spPr/>
    </dgm:pt>
    <dgm:pt modelId="{C8E373F1-345F-4C06-9F90-2CE25BD75ACF}" type="pres">
      <dgm:prSet presAssocID="{725FB680-A203-4556-990F-6F6D733F6C7D}" presName="node" presStyleLbl="node1" presStyleIdx="2" presStyleCnt="20">
        <dgm:presLayoutVars>
          <dgm:bulletEnabled val="1"/>
        </dgm:presLayoutVars>
      </dgm:prSet>
      <dgm:spPr/>
    </dgm:pt>
    <dgm:pt modelId="{29F1489C-2895-4646-9252-D49ABC05BD32}" type="pres">
      <dgm:prSet presAssocID="{2D099E75-BD90-4541-B6EE-4AF168A58F24}" presName="sibTrans" presStyleCnt="0"/>
      <dgm:spPr/>
    </dgm:pt>
    <dgm:pt modelId="{F51D7055-A54E-4736-A2E8-F6E04379CE08}" type="pres">
      <dgm:prSet presAssocID="{893B9479-A4C0-472C-B6EF-3F6E91226997}" presName="node" presStyleLbl="node1" presStyleIdx="3" presStyleCnt="20">
        <dgm:presLayoutVars>
          <dgm:bulletEnabled val="1"/>
        </dgm:presLayoutVars>
      </dgm:prSet>
      <dgm:spPr/>
    </dgm:pt>
    <dgm:pt modelId="{A1437EAD-9C28-41BE-8D88-FD843115569F}" type="pres">
      <dgm:prSet presAssocID="{D5AA6019-4537-4407-AF9A-7892CD94D2BB}" presName="sibTrans" presStyleCnt="0"/>
      <dgm:spPr/>
    </dgm:pt>
    <dgm:pt modelId="{104FBB38-1799-4A88-9773-5EBD527CCA41}" type="pres">
      <dgm:prSet presAssocID="{DF56D5A0-30EC-44C1-8BBB-4E5D11CAFB5F}" presName="node" presStyleLbl="node1" presStyleIdx="4" presStyleCnt="20">
        <dgm:presLayoutVars>
          <dgm:bulletEnabled val="1"/>
        </dgm:presLayoutVars>
      </dgm:prSet>
      <dgm:spPr/>
    </dgm:pt>
    <dgm:pt modelId="{347E65B0-FEF4-4A35-BA65-FE832597B456}" type="pres">
      <dgm:prSet presAssocID="{C2D973B2-C773-449D-B964-AE52958AA973}" presName="sibTrans" presStyleCnt="0"/>
      <dgm:spPr/>
    </dgm:pt>
    <dgm:pt modelId="{35E325A9-DCA7-4884-ADCC-5111E057F47F}" type="pres">
      <dgm:prSet presAssocID="{FEF32E83-34BB-4BA7-AEF1-F3F87D6EB454}" presName="node" presStyleLbl="node1" presStyleIdx="5" presStyleCnt="20">
        <dgm:presLayoutVars>
          <dgm:bulletEnabled val="1"/>
        </dgm:presLayoutVars>
      </dgm:prSet>
      <dgm:spPr/>
    </dgm:pt>
    <dgm:pt modelId="{F8BAF03C-6D14-4CDD-88F7-2B729781B1B6}" type="pres">
      <dgm:prSet presAssocID="{1803FAC3-DD29-4C8F-8725-DAAA0275B564}" presName="sibTrans" presStyleCnt="0"/>
      <dgm:spPr/>
    </dgm:pt>
    <dgm:pt modelId="{158E127E-42D2-4E98-9FC6-D0C9D3C8858E}" type="pres">
      <dgm:prSet presAssocID="{FECBE224-F570-4400-A23F-A4E7A98F206E}" presName="node" presStyleLbl="node1" presStyleIdx="6" presStyleCnt="20">
        <dgm:presLayoutVars>
          <dgm:bulletEnabled val="1"/>
        </dgm:presLayoutVars>
      </dgm:prSet>
      <dgm:spPr/>
    </dgm:pt>
    <dgm:pt modelId="{F99137FA-C6EC-4FE1-A350-14DCF672B612}" type="pres">
      <dgm:prSet presAssocID="{7D7B392F-279A-4212-B664-B73E4B4850D6}" presName="sibTrans" presStyleCnt="0"/>
      <dgm:spPr/>
    </dgm:pt>
    <dgm:pt modelId="{B4CEF435-D109-499E-9160-29B4B4AF9D37}" type="pres">
      <dgm:prSet presAssocID="{DD364096-0BCA-459A-BC4F-D03943CAC159}" presName="node" presStyleLbl="node1" presStyleIdx="7" presStyleCnt="20">
        <dgm:presLayoutVars>
          <dgm:bulletEnabled val="1"/>
        </dgm:presLayoutVars>
      </dgm:prSet>
      <dgm:spPr/>
    </dgm:pt>
    <dgm:pt modelId="{6E071784-3A4D-482D-AB2E-CC496DD804CE}" type="pres">
      <dgm:prSet presAssocID="{A351BC38-763A-4F16-822C-8EC53703BFF8}" presName="sibTrans" presStyleCnt="0"/>
      <dgm:spPr/>
    </dgm:pt>
    <dgm:pt modelId="{C1C8BC2B-FCA4-4F26-8576-4F6EEED1EC4C}" type="pres">
      <dgm:prSet presAssocID="{663AD5CE-2BC5-4187-B8B5-C8BB60C2594F}" presName="node" presStyleLbl="node1" presStyleIdx="8" presStyleCnt="20">
        <dgm:presLayoutVars>
          <dgm:bulletEnabled val="1"/>
        </dgm:presLayoutVars>
      </dgm:prSet>
      <dgm:spPr/>
    </dgm:pt>
    <dgm:pt modelId="{B186C348-6DB1-44C1-A547-72D28C0E3479}" type="pres">
      <dgm:prSet presAssocID="{FBED78F7-1D0F-4FB9-84C3-FFB13E68CE77}" presName="sibTrans" presStyleCnt="0"/>
      <dgm:spPr/>
    </dgm:pt>
    <dgm:pt modelId="{11225F1D-F366-4DF1-A3D0-D71988E40F43}" type="pres">
      <dgm:prSet presAssocID="{D77CBA27-5CEB-4C1C-BD9B-8108E3974FC5}" presName="node" presStyleLbl="node1" presStyleIdx="9" presStyleCnt="20">
        <dgm:presLayoutVars>
          <dgm:bulletEnabled val="1"/>
        </dgm:presLayoutVars>
      </dgm:prSet>
      <dgm:spPr/>
    </dgm:pt>
    <dgm:pt modelId="{99238DB4-6496-476E-9B92-17A0F852DFF9}" type="pres">
      <dgm:prSet presAssocID="{4C932350-A1E3-4156-A9CE-D04B9876F90B}" presName="sibTrans" presStyleCnt="0"/>
      <dgm:spPr/>
    </dgm:pt>
    <dgm:pt modelId="{A264B1C7-8EC1-4503-8B17-B481677C9868}" type="pres">
      <dgm:prSet presAssocID="{E4477510-6663-4F95-A628-0ADE946833AF}" presName="node" presStyleLbl="node1" presStyleIdx="10" presStyleCnt="20">
        <dgm:presLayoutVars>
          <dgm:bulletEnabled val="1"/>
        </dgm:presLayoutVars>
      </dgm:prSet>
      <dgm:spPr/>
    </dgm:pt>
    <dgm:pt modelId="{2A7311B4-AA30-4FFC-98FB-C91E3B3D3E53}" type="pres">
      <dgm:prSet presAssocID="{8B008085-3D64-40F6-837E-3A3F142D7BC4}" presName="sibTrans" presStyleCnt="0"/>
      <dgm:spPr/>
    </dgm:pt>
    <dgm:pt modelId="{F4F0B5E9-F5DC-4B1B-BCDC-9BC16368C324}" type="pres">
      <dgm:prSet presAssocID="{4D55E7F0-FAE8-461D-A0F0-892E60B5AD20}" presName="node" presStyleLbl="node1" presStyleIdx="11" presStyleCnt="20">
        <dgm:presLayoutVars>
          <dgm:bulletEnabled val="1"/>
        </dgm:presLayoutVars>
      </dgm:prSet>
      <dgm:spPr/>
    </dgm:pt>
    <dgm:pt modelId="{6C3D39A4-BBFE-4E1F-931C-D31A676A25EA}" type="pres">
      <dgm:prSet presAssocID="{B90E8E51-DA27-4EE1-BEB0-3D13FD015A85}" presName="sibTrans" presStyleCnt="0"/>
      <dgm:spPr/>
    </dgm:pt>
    <dgm:pt modelId="{AA49A4F9-EB52-411D-97CA-85AB7F703EA6}" type="pres">
      <dgm:prSet presAssocID="{78BF174C-3303-43D8-A246-D7B989D4FABD}" presName="node" presStyleLbl="node1" presStyleIdx="12" presStyleCnt="20">
        <dgm:presLayoutVars>
          <dgm:bulletEnabled val="1"/>
        </dgm:presLayoutVars>
      </dgm:prSet>
      <dgm:spPr/>
    </dgm:pt>
    <dgm:pt modelId="{AC8315A9-2259-4D1D-A062-A436AA0F53C7}" type="pres">
      <dgm:prSet presAssocID="{F020F9F7-67B4-4AE7-A8B0-EDE392C6E023}" presName="sibTrans" presStyleCnt="0"/>
      <dgm:spPr/>
    </dgm:pt>
    <dgm:pt modelId="{C0DAC255-A441-451C-9301-A2B04BD6A080}" type="pres">
      <dgm:prSet presAssocID="{826D915C-1C44-418A-8F81-4AC14FDFBB5C}" presName="node" presStyleLbl="node1" presStyleIdx="13" presStyleCnt="20">
        <dgm:presLayoutVars>
          <dgm:bulletEnabled val="1"/>
        </dgm:presLayoutVars>
      </dgm:prSet>
      <dgm:spPr/>
    </dgm:pt>
    <dgm:pt modelId="{2EE43969-2F4B-4D33-91EB-F098FDC55F41}" type="pres">
      <dgm:prSet presAssocID="{ACB66D55-5AAD-47BF-8F57-4AA1F6D08828}" presName="sibTrans" presStyleCnt="0"/>
      <dgm:spPr/>
    </dgm:pt>
    <dgm:pt modelId="{A0822656-AD08-4BCE-ADD9-88E253200CE9}" type="pres">
      <dgm:prSet presAssocID="{50385B68-EF26-4105-AD06-F71C87CC04D3}" presName="node" presStyleLbl="node1" presStyleIdx="14" presStyleCnt="20">
        <dgm:presLayoutVars>
          <dgm:bulletEnabled val="1"/>
        </dgm:presLayoutVars>
      </dgm:prSet>
      <dgm:spPr/>
    </dgm:pt>
    <dgm:pt modelId="{EFCD3568-539E-408F-9954-26722727DAAD}" type="pres">
      <dgm:prSet presAssocID="{F17D30CA-29CF-4199-AA24-2F0B85D2D186}" presName="sibTrans" presStyleCnt="0"/>
      <dgm:spPr/>
    </dgm:pt>
    <dgm:pt modelId="{C0E501C1-272F-47A0-85B8-6283CA749C7B}" type="pres">
      <dgm:prSet presAssocID="{9FA1B75B-C134-4A78-99ED-8C47489A3E71}" presName="node" presStyleLbl="node1" presStyleIdx="15" presStyleCnt="20">
        <dgm:presLayoutVars>
          <dgm:bulletEnabled val="1"/>
        </dgm:presLayoutVars>
      </dgm:prSet>
      <dgm:spPr/>
    </dgm:pt>
    <dgm:pt modelId="{2B658D67-0E6F-4B3A-8B14-F44B5375C94E}" type="pres">
      <dgm:prSet presAssocID="{4765905A-A784-4EBC-A6C8-2C94E22108D0}" presName="sibTrans" presStyleCnt="0"/>
      <dgm:spPr/>
    </dgm:pt>
    <dgm:pt modelId="{C37ED685-D737-4BDE-BCE5-F082AB241B74}" type="pres">
      <dgm:prSet presAssocID="{FF06A303-6EC6-4DE6-9CD3-74F03E85A771}" presName="node" presStyleLbl="node1" presStyleIdx="16" presStyleCnt="20">
        <dgm:presLayoutVars>
          <dgm:bulletEnabled val="1"/>
        </dgm:presLayoutVars>
      </dgm:prSet>
      <dgm:spPr/>
    </dgm:pt>
    <dgm:pt modelId="{DC06E9E0-A3EF-40FA-B7BC-7EF17F880371}" type="pres">
      <dgm:prSet presAssocID="{FD3180A2-F24D-41DA-B91D-8B93913CC406}" presName="sibTrans" presStyleCnt="0"/>
      <dgm:spPr/>
    </dgm:pt>
    <dgm:pt modelId="{1DF2B6BA-3137-4574-BFAF-6FED09263F29}" type="pres">
      <dgm:prSet presAssocID="{F9A19B50-1032-4272-A155-F719E069A403}" presName="node" presStyleLbl="node1" presStyleIdx="17" presStyleCnt="20">
        <dgm:presLayoutVars>
          <dgm:bulletEnabled val="1"/>
        </dgm:presLayoutVars>
      </dgm:prSet>
      <dgm:spPr/>
    </dgm:pt>
    <dgm:pt modelId="{E69C69E1-466D-4B3F-9164-02B09ADFDF3B}" type="pres">
      <dgm:prSet presAssocID="{27BC6C88-9979-4E91-B95E-2395B70888F5}" presName="sibTrans" presStyleCnt="0"/>
      <dgm:spPr/>
    </dgm:pt>
    <dgm:pt modelId="{CF5271DF-F9A1-4DAF-A706-3908F3888BA9}" type="pres">
      <dgm:prSet presAssocID="{10A9C44A-A0F8-4DB0-9A1A-524B28FFE31B}" presName="node" presStyleLbl="node1" presStyleIdx="18" presStyleCnt="20">
        <dgm:presLayoutVars>
          <dgm:bulletEnabled val="1"/>
        </dgm:presLayoutVars>
      </dgm:prSet>
      <dgm:spPr/>
    </dgm:pt>
    <dgm:pt modelId="{81E9EAAB-3493-4D95-A94D-83DD912ADD24}" type="pres">
      <dgm:prSet presAssocID="{114FFA81-46AA-4EFB-96A7-13EE7F642982}" presName="sibTrans" presStyleCnt="0"/>
      <dgm:spPr/>
    </dgm:pt>
    <dgm:pt modelId="{BE43B8F9-F4EA-4E47-BAF2-F5EA68F54268}" type="pres">
      <dgm:prSet presAssocID="{3EFA5F7B-BED1-42FF-91E3-2B335BBF0D32}" presName="node" presStyleLbl="node1" presStyleIdx="19" presStyleCnt="20">
        <dgm:presLayoutVars>
          <dgm:bulletEnabled val="1"/>
        </dgm:presLayoutVars>
      </dgm:prSet>
      <dgm:spPr/>
    </dgm:pt>
  </dgm:ptLst>
  <dgm:cxnLst>
    <dgm:cxn modelId="{9175BF00-3693-4DB0-AACB-C3D2960978E3}" type="presOf" srcId="{893B9479-A4C0-472C-B6EF-3F6E91226997}" destId="{F51D7055-A54E-4736-A2E8-F6E04379CE08}" srcOrd="0" destOrd="0" presId="urn:microsoft.com/office/officeart/2005/8/layout/default"/>
    <dgm:cxn modelId="{D88DFB13-0A22-415E-9218-C7A63616F86D}" type="presOf" srcId="{DD364096-0BCA-459A-BC4F-D03943CAC159}" destId="{B4CEF435-D109-499E-9160-29B4B4AF9D37}" srcOrd="0" destOrd="0" presId="urn:microsoft.com/office/officeart/2005/8/layout/default"/>
    <dgm:cxn modelId="{A737BE1D-9B04-4EAD-9617-5AC63E86FAC3}" type="presOf" srcId="{826D915C-1C44-418A-8F81-4AC14FDFBB5C}" destId="{C0DAC255-A441-451C-9301-A2B04BD6A080}" srcOrd="0" destOrd="0" presId="urn:microsoft.com/office/officeart/2005/8/layout/default"/>
    <dgm:cxn modelId="{45D52024-B691-497A-9E30-81A735131CBD}" srcId="{8C35C1F1-93B2-4C94-9DC0-D595EEFB944A}" destId="{DF56D5A0-30EC-44C1-8BBB-4E5D11CAFB5F}" srcOrd="4" destOrd="0" parTransId="{1FA69526-0C14-4989-A9DE-D298BAE9B6CE}" sibTransId="{C2D973B2-C773-449D-B964-AE52958AA973}"/>
    <dgm:cxn modelId="{06326C2A-5E1A-4E0B-A38C-FB84B79F0240}" type="presOf" srcId="{FEF32E83-34BB-4BA7-AEF1-F3F87D6EB454}" destId="{35E325A9-DCA7-4884-ADCC-5111E057F47F}" srcOrd="0" destOrd="0" presId="urn:microsoft.com/office/officeart/2005/8/layout/default"/>
    <dgm:cxn modelId="{01B7AE2B-D838-4FE3-8D1A-03D8C4C8A109}" type="presOf" srcId="{9D70CECC-8F47-480C-9FF3-25F33695E3C0}" destId="{8D202A58-248D-4A28-B279-0CAB2447B7F8}" srcOrd="0" destOrd="0" presId="urn:microsoft.com/office/officeart/2005/8/layout/default"/>
    <dgm:cxn modelId="{A3A9EC34-15F1-44F3-8404-2925355CD465}" srcId="{8C35C1F1-93B2-4C94-9DC0-D595EEFB944A}" destId="{FEF32E83-34BB-4BA7-AEF1-F3F87D6EB454}" srcOrd="5" destOrd="0" parTransId="{9BE834DC-F666-4A08-AE48-FEEDFC90035C}" sibTransId="{1803FAC3-DD29-4C8F-8725-DAAA0275B564}"/>
    <dgm:cxn modelId="{3562C539-B128-4A51-91D1-229B5A20C022}" type="presOf" srcId="{10A9C44A-A0F8-4DB0-9A1A-524B28FFE31B}" destId="{CF5271DF-F9A1-4DAF-A706-3908F3888BA9}" srcOrd="0" destOrd="0" presId="urn:microsoft.com/office/officeart/2005/8/layout/default"/>
    <dgm:cxn modelId="{A3BAD23A-DA03-4822-8C6E-AAC0076EC7FF}" srcId="{8C35C1F1-93B2-4C94-9DC0-D595EEFB944A}" destId="{D77CBA27-5CEB-4C1C-BD9B-8108E3974FC5}" srcOrd="9" destOrd="0" parTransId="{D0DF61BD-C1D9-4A40-849E-83F8FD1953F4}" sibTransId="{4C932350-A1E3-4156-A9CE-D04B9876F90B}"/>
    <dgm:cxn modelId="{AACA4B3E-81C8-4D5F-BD2B-EEC03B7E170A}" srcId="{8C35C1F1-93B2-4C94-9DC0-D595EEFB944A}" destId="{FF06A303-6EC6-4DE6-9CD3-74F03E85A771}" srcOrd="16" destOrd="0" parTransId="{67B6F6BC-3BE6-49FD-A02E-1B386BD7E37F}" sibTransId="{FD3180A2-F24D-41DA-B91D-8B93913CC406}"/>
    <dgm:cxn modelId="{A53AC23E-CEB3-451F-B290-F203BF4AF53C}" type="presOf" srcId="{725FB680-A203-4556-990F-6F6D733F6C7D}" destId="{C8E373F1-345F-4C06-9F90-2CE25BD75ACF}" srcOrd="0" destOrd="0" presId="urn:microsoft.com/office/officeart/2005/8/layout/default"/>
    <dgm:cxn modelId="{53952D3F-8D4E-4990-9AF9-D361B4ADA660}" srcId="{8C35C1F1-93B2-4C94-9DC0-D595EEFB944A}" destId="{9FA1B75B-C134-4A78-99ED-8C47489A3E71}" srcOrd="15" destOrd="0" parTransId="{38EF473C-35DC-44AB-84DB-62FBBD724AA9}" sibTransId="{4765905A-A784-4EBC-A6C8-2C94E22108D0}"/>
    <dgm:cxn modelId="{1109D842-2E01-4453-A6BB-1DD27B886539}" type="presOf" srcId="{78BF174C-3303-43D8-A246-D7B989D4FABD}" destId="{AA49A4F9-EB52-411D-97CA-85AB7F703EA6}" srcOrd="0" destOrd="0" presId="urn:microsoft.com/office/officeart/2005/8/layout/default"/>
    <dgm:cxn modelId="{D8F9136A-3961-4AA3-B30C-85B9AC68BE4E}" type="presOf" srcId="{663AD5CE-2BC5-4187-B8B5-C8BB60C2594F}" destId="{C1C8BC2B-FCA4-4F26-8576-4F6EEED1EC4C}" srcOrd="0" destOrd="0" presId="urn:microsoft.com/office/officeart/2005/8/layout/default"/>
    <dgm:cxn modelId="{87BDAF51-5B25-47F0-89D8-5DD0ADAF94AA}" type="presOf" srcId="{50385B68-EF26-4105-AD06-F71C87CC04D3}" destId="{A0822656-AD08-4BCE-ADD9-88E253200CE9}" srcOrd="0" destOrd="0" presId="urn:microsoft.com/office/officeart/2005/8/layout/default"/>
    <dgm:cxn modelId="{3347E352-D2D2-4C4D-8725-97941919CBA2}" srcId="{8C35C1F1-93B2-4C94-9DC0-D595EEFB944A}" destId="{725FB680-A203-4556-990F-6F6D733F6C7D}" srcOrd="2" destOrd="0" parTransId="{9637A509-0DA7-46AE-948D-25F819367AE0}" sibTransId="{2D099E75-BD90-4541-B6EE-4AF168A58F24}"/>
    <dgm:cxn modelId="{7635F975-6516-44BB-8720-A38DCCF98576}" type="presOf" srcId="{1CFEB610-67C5-461E-852F-86C913637FC1}" destId="{44704D8A-D617-4E98-A035-6F5A034EBC59}" srcOrd="0" destOrd="0" presId="urn:microsoft.com/office/officeart/2005/8/layout/default"/>
    <dgm:cxn modelId="{CACA727C-6704-4F0E-B6C1-FCFB80FAFE47}" type="presOf" srcId="{FECBE224-F570-4400-A23F-A4E7A98F206E}" destId="{158E127E-42D2-4E98-9FC6-D0C9D3C8858E}" srcOrd="0" destOrd="0" presId="urn:microsoft.com/office/officeart/2005/8/layout/default"/>
    <dgm:cxn modelId="{E0F2C580-6E50-4BD3-B6B7-8B4B931CD01A}" type="presOf" srcId="{9FA1B75B-C134-4A78-99ED-8C47489A3E71}" destId="{C0E501C1-272F-47A0-85B8-6283CA749C7B}" srcOrd="0" destOrd="0" presId="urn:microsoft.com/office/officeart/2005/8/layout/default"/>
    <dgm:cxn modelId="{4CD95083-E0FA-4FC3-B41E-38430B61558C}" type="presOf" srcId="{E4477510-6663-4F95-A628-0ADE946833AF}" destId="{A264B1C7-8EC1-4503-8B17-B481677C9868}" srcOrd="0" destOrd="0" presId="urn:microsoft.com/office/officeart/2005/8/layout/default"/>
    <dgm:cxn modelId="{1DFBE989-1DC5-4FE2-BB89-1384B8E9701F}" srcId="{8C35C1F1-93B2-4C94-9DC0-D595EEFB944A}" destId="{10A9C44A-A0F8-4DB0-9A1A-524B28FFE31B}" srcOrd="18" destOrd="0" parTransId="{8C636E08-AB42-4445-A929-9C9B2C22AA33}" sibTransId="{114FFA81-46AA-4EFB-96A7-13EE7F642982}"/>
    <dgm:cxn modelId="{0E55B98A-A5F6-4D7B-813D-9570A397DDA2}" type="presOf" srcId="{F9A19B50-1032-4272-A155-F719E069A403}" destId="{1DF2B6BA-3137-4574-BFAF-6FED09263F29}" srcOrd="0" destOrd="0" presId="urn:microsoft.com/office/officeart/2005/8/layout/default"/>
    <dgm:cxn modelId="{BEAA1391-BB9C-4742-B056-A105EFC43C31}" srcId="{8C35C1F1-93B2-4C94-9DC0-D595EEFB944A}" destId="{FECBE224-F570-4400-A23F-A4E7A98F206E}" srcOrd="6" destOrd="0" parTransId="{5E1AE72E-4156-4610-BDB9-3FBB41211449}" sibTransId="{7D7B392F-279A-4212-B664-B73E4B4850D6}"/>
    <dgm:cxn modelId="{2AEAA29B-DCB4-480B-A933-6741CF27B970}" srcId="{8C35C1F1-93B2-4C94-9DC0-D595EEFB944A}" destId="{826D915C-1C44-418A-8F81-4AC14FDFBB5C}" srcOrd="13" destOrd="0" parTransId="{7FE5CD10-D3E7-4392-B655-61681F0D1005}" sibTransId="{ACB66D55-5AAD-47BF-8F57-4AA1F6D08828}"/>
    <dgm:cxn modelId="{0F22F1A7-C260-415B-8DAE-81AC0A66C940}" type="presOf" srcId="{4D55E7F0-FAE8-461D-A0F0-892E60B5AD20}" destId="{F4F0B5E9-F5DC-4B1B-BCDC-9BC16368C324}" srcOrd="0" destOrd="0" presId="urn:microsoft.com/office/officeart/2005/8/layout/default"/>
    <dgm:cxn modelId="{8FBF14A9-68FB-404A-A6D2-7C063C6EE3C1}" srcId="{8C35C1F1-93B2-4C94-9DC0-D595EEFB944A}" destId="{663AD5CE-2BC5-4187-B8B5-C8BB60C2594F}" srcOrd="8" destOrd="0" parTransId="{BF9A3B49-21E3-45B6-B0DD-147F86701757}" sibTransId="{FBED78F7-1D0F-4FB9-84C3-FFB13E68CE77}"/>
    <dgm:cxn modelId="{EC012CAD-66FE-4C79-BE63-E850919A6016}" type="presOf" srcId="{FF06A303-6EC6-4DE6-9CD3-74F03E85A771}" destId="{C37ED685-D737-4BDE-BCE5-F082AB241B74}" srcOrd="0" destOrd="0" presId="urn:microsoft.com/office/officeart/2005/8/layout/default"/>
    <dgm:cxn modelId="{2667A1AE-39F2-4A46-A8D9-6D95ADAFA530}" srcId="{8C35C1F1-93B2-4C94-9DC0-D595EEFB944A}" destId="{9D70CECC-8F47-480C-9FF3-25F33695E3C0}" srcOrd="0" destOrd="0" parTransId="{797BBFDC-E7B2-4050-B76E-EBC12DA0CC6C}" sibTransId="{8B83A0F4-8020-47E8-89DE-4292173F8E84}"/>
    <dgm:cxn modelId="{C88C95AF-6F5F-4109-BFFF-24D016BD8F29}" type="presOf" srcId="{DF56D5A0-30EC-44C1-8BBB-4E5D11CAFB5F}" destId="{104FBB38-1799-4A88-9773-5EBD527CCA41}" srcOrd="0" destOrd="0" presId="urn:microsoft.com/office/officeart/2005/8/layout/default"/>
    <dgm:cxn modelId="{D3928BB3-A5A7-44B3-A637-77B643B8DC31}" srcId="{8C35C1F1-93B2-4C94-9DC0-D595EEFB944A}" destId="{50385B68-EF26-4105-AD06-F71C87CC04D3}" srcOrd="14" destOrd="0" parTransId="{6F868C55-1268-4262-AF49-6CB3766B66DE}" sibTransId="{F17D30CA-29CF-4199-AA24-2F0B85D2D186}"/>
    <dgm:cxn modelId="{DC4434C3-4353-489E-9F07-81C3FC3E4742}" srcId="{8C35C1F1-93B2-4C94-9DC0-D595EEFB944A}" destId="{893B9479-A4C0-472C-B6EF-3F6E91226997}" srcOrd="3" destOrd="0" parTransId="{2BD69EC1-6964-4828-A1FB-588D1AB37D57}" sibTransId="{D5AA6019-4537-4407-AF9A-7892CD94D2BB}"/>
    <dgm:cxn modelId="{25B963C4-F60D-4A6F-BF1B-394F39EEADB2}" type="presOf" srcId="{8C35C1F1-93B2-4C94-9DC0-D595EEFB944A}" destId="{1C8FAAF4-FCC4-4853-B414-0713D4850A00}" srcOrd="0" destOrd="0" presId="urn:microsoft.com/office/officeart/2005/8/layout/default"/>
    <dgm:cxn modelId="{6C37D1C8-BA6E-4545-B6B1-3FE30FEBC5D8}" srcId="{8C35C1F1-93B2-4C94-9DC0-D595EEFB944A}" destId="{3EFA5F7B-BED1-42FF-91E3-2B335BBF0D32}" srcOrd="19" destOrd="0" parTransId="{9ED1B446-91E4-4421-9F8B-0DA8CA683CF5}" sibTransId="{D7763AFE-39A8-451F-A5C4-4F498E7400D3}"/>
    <dgm:cxn modelId="{863698CD-2187-4909-B2C8-58EE6E83CF8A}" type="presOf" srcId="{3EFA5F7B-BED1-42FF-91E3-2B335BBF0D32}" destId="{BE43B8F9-F4EA-4E47-BAF2-F5EA68F54268}" srcOrd="0" destOrd="0" presId="urn:microsoft.com/office/officeart/2005/8/layout/default"/>
    <dgm:cxn modelId="{6ECF81CF-9D44-4735-AF4D-5446C410E2BB}" srcId="{8C35C1F1-93B2-4C94-9DC0-D595EEFB944A}" destId="{DD364096-0BCA-459A-BC4F-D03943CAC159}" srcOrd="7" destOrd="0" parTransId="{E4A3878B-A211-441E-BA69-863E76725B07}" sibTransId="{A351BC38-763A-4F16-822C-8EC53703BFF8}"/>
    <dgm:cxn modelId="{3BCD11D1-BA9A-41A1-BD07-C81258E09EB7}" srcId="{8C35C1F1-93B2-4C94-9DC0-D595EEFB944A}" destId="{E4477510-6663-4F95-A628-0ADE946833AF}" srcOrd="10" destOrd="0" parTransId="{FBEF3273-B35F-43AB-AA48-A04187F1FD5B}" sibTransId="{8B008085-3D64-40F6-837E-3A3F142D7BC4}"/>
    <dgm:cxn modelId="{562127E6-FD2E-48CA-BB35-6A8A7C755E8C}" srcId="{8C35C1F1-93B2-4C94-9DC0-D595EEFB944A}" destId="{F9A19B50-1032-4272-A155-F719E069A403}" srcOrd="17" destOrd="0" parTransId="{66059ABA-5978-42F1-B14C-C976DB615B1F}" sibTransId="{27BC6C88-9979-4E91-B95E-2395B70888F5}"/>
    <dgm:cxn modelId="{79EE88E6-9959-49E6-B4F5-D09730AE0816}" srcId="{8C35C1F1-93B2-4C94-9DC0-D595EEFB944A}" destId="{4D55E7F0-FAE8-461D-A0F0-892E60B5AD20}" srcOrd="11" destOrd="0" parTransId="{16853741-3E6B-48A5-BF3A-46D62315A66D}" sibTransId="{B90E8E51-DA27-4EE1-BEB0-3D13FD015A85}"/>
    <dgm:cxn modelId="{50A607EA-7D97-4159-BC14-46A998E8FEF8}" type="presOf" srcId="{D77CBA27-5CEB-4C1C-BD9B-8108E3974FC5}" destId="{11225F1D-F366-4DF1-A3D0-D71988E40F43}" srcOrd="0" destOrd="0" presId="urn:microsoft.com/office/officeart/2005/8/layout/default"/>
    <dgm:cxn modelId="{6348E3F1-C07F-456C-8A33-40775866548C}" srcId="{8C35C1F1-93B2-4C94-9DC0-D595EEFB944A}" destId="{1CFEB610-67C5-461E-852F-86C913637FC1}" srcOrd="1" destOrd="0" parTransId="{AFF6C3D5-F352-4B71-9D3D-0D256C45B0E9}" sibTransId="{82BE3D40-A321-451E-8CB6-72F94B19F89C}"/>
    <dgm:cxn modelId="{195A63F3-2413-4A66-83A0-9F225786F281}" srcId="{8C35C1F1-93B2-4C94-9DC0-D595EEFB944A}" destId="{78BF174C-3303-43D8-A246-D7B989D4FABD}" srcOrd="12" destOrd="0" parTransId="{A0723BEE-F44F-4EF9-B241-9F08E281F93A}" sibTransId="{F020F9F7-67B4-4AE7-A8B0-EDE392C6E023}"/>
    <dgm:cxn modelId="{B20F1C6F-C50D-41C9-8312-53A7072257DE}" type="presParOf" srcId="{1C8FAAF4-FCC4-4853-B414-0713D4850A00}" destId="{8D202A58-248D-4A28-B279-0CAB2447B7F8}" srcOrd="0" destOrd="0" presId="urn:microsoft.com/office/officeart/2005/8/layout/default"/>
    <dgm:cxn modelId="{7D8C1356-30AD-4783-8530-DD83881F4E37}" type="presParOf" srcId="{1C8FAAF4-FCC4-4853-B414-0713D4850A00}" destId="{988B9F25-18D2-4BED-81E0-EDBC5B3C9B98}" srcOrd="1" destOrd="0" presId="urn:microsoft.com/office/officeart/2005/8/layout/default"/>
    <dgm:cxn modelId="{746A2F69-FE2C-4199-AC16-EF039BA59823}" type="presParOf" srcId="{1C8FAAF4-FCC4-4853-B414-0713D4850A00}" destId="{44704D8A-D617-4E98-A035-6F5A034EBC59}" srcOrd="2" destOrd="0" presId="urn:microsoft.com/office/officeart/2005/8/layout/default"/>
    <dgm:cxn modelId="{1696B1B4-F956-421B-933E-51A3A7EA2935}" type="presParOf" srcId="{1C8FAAF4-FCC4-4853-B414-0713D4850A00}" destId="{A522F6AB-DBE4-4953-8F8D-C58652F85809}" srcOrd="3" destOrd="0" presId="urn:microsoft.com/office/officeart/2005/8/layout/default"/>
    <dgm:cxn modelId="{F5813ED1-69A2-4000-AA66-F19568BE3DD5}" type="presParOf" srcId="{1C8FAAF4-FCC4-4853-B414-0713D4850A00}" destId="{C8E373F1-345F-4C06-9F90-2CE25BD75ACF}" srcOrd="4" destOrd="0" presId="urn:microsoft.com/office/officeart/2005/8/layout/default"/>
    <dgm:cxn modelId="{AD1756FF-40EB-470D-B6E2-38CA3916F4D7}" type="presParOf" srcId="{1C8FAAF4-FCC4-4853-B414-0713D4850A00}" destId="{29F1489C-2895-4646-9252-D49ABC05BD32}" srcOrd="5" destOrd="0" presId="urn:microsoft.com/office/officeart/2005/8/layout/default"/>
    <dgm:cxn modelId="{71E810E2-45C5-4F3F-8404-8953898CBA55}" type="presParOf" srcId="{1C8FAAF4-FCC4-4853-B414-0713D4850A00}" destId="{F51D7055-A54E-4736-A2E8-F6E04379CE08}" srcOrd="6" destOrd="0" presId="urn:microsoft.com/office/officeart/2005/8/layout/default"/>
    <dgm:cxn modelId="{EDBC1A0D-0575-43F7-9111-AF37A87C1B55}" type="presParOf" srcId="{1C8FAAF4-FCC4-4853-B414-0713D4850A00}" destId="{A1437EAD-9C28-41BE-8D88-FD843115569F}" srcOrd="7" destOrd="0" presId="urn:microsoft.com/office/officeart/2005/8/layout/default"/>
    <dgm:cxn modelId="{C32DE3B9-C404-4FA6-8507-1B334FE97F78}" type="presParOf" srcId="{1C8FAAF4-FCC4-4853-B414-0713D4850A00}" destId="{104FBB38-1799-4A88-9773-5EBD527CCA41}" srcOrd="8" destOrd="0" presId="urn:microsoft.com/office/officeart/2005/8/layout/default"/>
    <dgm:cxn modelId="{0EAA5557-589D-4596-B2F6-EF6291136B48}" type="presParOf" srcId="{1C8FAAF4-FCC4-4853-B414-0713D4850A00}" destId="{347E65B0-FEF4-4A35-BA65-FE832597B456}" srcOrd="9" destOrd="0" presId="urn:microsoft.com/office/officeart/2005/8/layout/default"/>
    <dgm:cxn modelId="{F2491A87-C3AF-43B8-81D5-4BD915CA3656}" type="presParOf" srcId="{1C8FAAF4-FCC4-4853-B414-0713D4850A00}" destId="{35E325A9-DCA7-4884-ADCC-5111E057F47F}" srcOrd="10" destOrd="0" presId="urn:microsoft.com/office/officeart/2005/8/layout/default"/>
    <dgm:cxn modelId="{0D2DBF31-3472-4E6D-8832-15D11DA87AB0}" type="presParOf" srcId="{1C8FAAF4-FCC4-4853-B414-0713D4850A00}" destId="{F8BAF03C-6D14-4CDD-88F7-2B729781B1B6}" srcOrd="11" destOrd="0" presId="urn:microsoft.com/office/officeart/2005/8/layout/default"/>
    <dgm:cxn modelId="{1B958983-E120-4C0E-95DE-7D4449D33F7B}" type="presParOf" srcId="{1C8FAAF4-FCC4-4853-B414-0713D4850A00}" destId="{158E127E-42D2-4E98-9FC6-D0C9D3C8858E}" srcOrd="12" destOrd="0" presId="urn:microsoft.com/office/officeart/2005/8/layout/default"/>
    <dgm:cxn modelId="{12FBC69D-28EC-41F4-A6A6-9F37FD63C2C5}" type="presParOf" srcId="{1C8FAAF4-FCC4-4853-B414-0713D4850A00}" destId="{F99137FA-C6EC-4FE1-A350-14DCF672B612}" srcOrd="13" destOrd="0" presId="urn:microsoft.com/office/officeart/2005/8/layout/default"/>
    <dgm:cxn modelId="{5CAF2EFE-025E-4E8A-8999-D397CA055EBB}" type="presParOf" srcId="{1C8FAAF4-FCC4-4853-B414-0713D4850A00}" destId="{B4CEF435-D109-499E-9160-29B4B4AF9D37}" srcOrd="14" destOrd="0" presId="urn:microsoft.com/office/officeart/2005/8/layout/default"/>
    <dgm:cxn modelId="{A9A02AA2-E5BA-4022-88B7-291DFD2153E3}" type="presParOf" srcId="{1C8FAAF4-FCC4-4853-B414-0713D4850A00}" destId="{6E071784-3A4D-482D-AB2E-CC496DD804CE}" srcOrd="15" destOrd="0" presId="urn:microsoft.com/office/officeart/2005/8/layout/default"/>
    <dgm:cxn modelId="{D0D085B7-EEBE-4DC5-BB64-00D7BAF4CBBE}" type="presParOf" srcId="{1C8FAAF4-FCC4-4853-B414-0713D4850A00}" destId="{C1C8BC2B-FCA4-4F26-8576-4F6EEED1EC4C}" srcOrd="16" destOrd="0" presId="urn:microsoft.com/office/officeart/2005/8/layout/default"/>
    <dgm:cxn modelId="{045277AA-64C2-4178-9101-0DC60C0D37CB}" type="presParOf" srcId="{1C8FAAF4-FCC4-4853-B414-0713D4850A00}" destId="{B186C348-6DB1-44C1-A547-72D28C0E3479}" srcOrd="17" destOrd="0" presId="urn:microsoft.com/office/officeart/2005/8/layout/default"/>
    <dgm:cxn modelId="{1359D705-B1FC-4680-BE8C-B9B25CBFE98D}" type="presParOf" srcId="{1C8FAAF4-FCC4-4853-B414-0713D4850A00}" destId="{11225F1D-F366-4DF1-A3D0-D71988E40F43}" srcOrd="18" destOrd="0" presId="urn:microsoft.com/office/officeart/2005/8/layout/default"/>
    <dgm:cxn modelId="{10AF9E8A-DB3F-4A19-8C8D-74A7C5CEE447}" type="presParOf" srcId="{1C8FAAF4-FCC4-4853-B414-0713D4850A00}" destId="{99238DB4-6496-476E-9B92-17A0F852DFF9}" srcOrd="19" destOrd="0" presId="urn:microsoft.com/office/officeart/2005/8/layout/default"/>
    <dgm:cxn modelId="{08C6038D-DFD2-4EA4-A7A5-962007CE3770}" type="presParOf" srcId="{1C8FAAF4-FCC4-4853-B414-0713D4850A00}" destId="{A264B1C7-8EC1-4503-8B17-B481677C9868}" srcOrd="20" destOrd="0" presId="urn:microsoft.com/office/officeart/2005/8/layout/default"/>
    <dgm:cxn modelId="{2D4B4619-812B-4C08-BB02-F62C591EB0DF}" type="presParOf" srcId="{1C8FAAF4-FCC4-4853-B414-0713D4850A00}" destId="{2A7311B4-AA30-4FFC-98FB-C91E3B3D3E53}" srcOrd="21" destOrd="0" presId="urn:microsoft.com/office/officeart/2005/8/layout/default"/>
    <dgm:cxn modelId="{AA357D57-4FD9-47F7-8C58-16D0666BF659}" type="presParOf" srcId="{1C8FAAF4-FCC4-4853-B414-0713D4850A00}" destId="{F4F0B5E9-F5DC-4B1B-BCDC-9BC16368C324}" srcOrd="22" destOrd="0" presId="urn:microsoft.com/office/officeart/2005/8/layout/default"/>
    <dgm:cxn modelId="{6712BAFD-1A0D-4FED-8782-71BEAE096E74}" type="presParOf" srcId="{1C8FAAF4-FCC4-4853-B414-0713D4850A00}" destId="{6C3D39A4-BBFE-4E1F-931C-D31A676A25EA}" srcOrd="23" destOrd="0" presId="urn:microsoft.com/office/officeart/2005/8/layout/default"/>
    <dgm:cxn modelId="{FBEC754B-7006-4411-BCC5-3A73C941DC58}" type="presParOf" srcId="{1C8FAAF4-FCC4-4853-B414-0713D4850A00}" destId="{AA49A4F9-EB52-411D-97CA-85AB7F703EA6}" srcOrd="24" destOrd="0" presId="urn:microsoft.com/office/officeart/2005/8/layout/default"/>
    <dgm:cxn modelId="{85E2A05B-EE36-421E-B409-E5A100E02BC7}" type="presParOf" srcId="{1C8FAAF4-FCC4-4853-B414-0713D4850A00}" destId="{AC8315A9-2259-4D1D-A062-A436AA0F53C7}" srcOrd="25" destOrd="0" presId="urn:microsoft.com/office/officeart/2005/8/layout/default"/>
    <dgm:cxn modelId="{AB132DFF-2B6F-4FB5-9A98-3759533F6CF9}" type="presParOf" srcId="{1C8FAAF4-FCC4-4853-B414-0713D4850A00}" destId="{C0DAC255-A441-451C-9301-A2B04BD6A080}" srcOrd="26" destOrd="0" presId="urn:microsoft.com/office/officeart/2005/8/layout/default"/>
    <dgm:cxn modelId="{62F63233-BD2A-412E-996C-9BDEB7898F6A}" type="presParOf" srcId="{1C8FAAF4-FCC4-4853-B414-0713D4850A00}" destId="{2EE43969-2F4B-4D33-91EB-F098FDC55F41}" srcOrd="27" destOrd="0" presId="urn:microsoft.com/office/officeart/2005/8/layout/default"/>
    <dgm:cxn modelId="{D2B7F119-C8DA-4557-BEF1-F6528D9BD8D8}" type="presParOf" srcId="{1C8FAAF4-FCC4-4853-B414-0713D4850A00}" destId="{A0822656-AD08-4BCE-ADD9-88E253200CE9}" srcOrd="28" destOrd="0" presId="urn:microsoft.com/office/officeart/2005/8/layout/default"/>
    <dgm:cxn modelId="{247BFAEF-28EC-4BC4-B27E-38EDA4F8B61A}" type="presParOf" srcId="{1C8FAAF4-FCC4-4853-B414-0713D4850A00}" destId="{EFCD3568-539E-408F-9954-26722727DAAD}" srcOrd="29" destOrd="0" presId="urn:microsoft.com/office/officeart/2005/8/layout/default"/>
    <dgm:cxn modelId="{6095B223-111F-4C95-A182-77EF491BF7C5}" type="presParOf" srcId="{1C8FAAF4-FCC4-4853-B414-0713D4850A00}" destId="{C0E501C1-272F-47A0-85B8-6283CA749C7B}" srcOrd="30" destOrd="0" presId="urn:microsoft.com/office/officeart/2005/8/layout/default"/>
    <dgm:cxn modelId="{77D09A74-D87D-4175-91E9-9B96A34F9A1B}" type="presParOf" srcId="{1C8FAAF4-FCC4-4853-B414-0713D4850A00}" destId="{2B658D67-0E6F-4B3A-8B14-F44B5375C94E}" srcOrd="31" destOrd="0" presId="urn:microsoft.com/office/officeart/2005/8/layout/default"/>
    <dgm:cxn modelId="{ECF7C0A0-6F3A-4F90-B7D0-19D35A3D5DD3}" type="presParOf" srcId="{1C8FAAF4-FCC4-4853-B414-0713D4850A00}" destId="{C37ED685-D737-4BDE-BCE5-F082AB241B74}" srcOrd="32" destOrd="0" presId="urn:microsoft.com/office/officeart/2005/8/layout/default"/>
    <dgm:cxn modelId="{D388C440-03C3-41A7-B50B-A29E841972DB}" type="presParOf" srcId="{1C8FAAF4-FCC4-4853-B414-0713D4850A00}" destId="{DC06E9E0-A3EF-40FA-B7BC-7EF17F880371}" srcOrd="33" destOrd="0" presId="urn:microsoft.com/office/officeart/2005/8/layout/default"/>
    <dgm:cxn modelId="{D8F88EF0-9CB0-4001-AE8A-C4AEA80E35A4}" type="presParOf" srcId="{1C8FAAF4-FCC4-4853-B414-0713D4850A00}" destId="{1DF2B6BA-3137-4574-BFAF-6FED09263F29}" srcOrd="34" destOrd="0" presId="urn:microsoft.com/office/officeart/2005/8/layout/default"/>
    <dgm:cxn modelId="{726E4C36-7377-4E13-B1D6-80271B9E11DB}" type="presParOf" srcId="{1C8FAAF4-FCC4-4853-B414-0713D4850A00}" destId="{E69C69E1-466D-4B3F-9164-02B09ADFDF3B}" srcOrd="35" destOrd="0" presId="urn:microsoft.com/office/officeart/2005/8/layout/default"/>
    <dgm:cxn modelId="{B0CDAAF9-D632-406B-AE7D-9A729D093A80}" type="presParOf" srcId="{1C8FAAF4-FCC4-4853-B414-0713D4850A00}" destId="{CF5271DF-F9A1-4DAF-A706-3908F3888BA9}" srcOrd="36" destOrd="0" presId="urn:microsoft.com/office/officeart/2005/8/layout/default"/>
    <dgm:cxn modelId="{71D93E7C-DF82-4177-938D-25C4C7FD1AEE}" type="presParOf" srcId="{1C8FAAF4-FCC4-4853-B414-0713D4850A00}" destId="{81E9EAAB-3493-4D95-A94D-83DD912ADD24}" srcOrd="37" destOrd="0" presId="urn:microsoft.com/office/officeart/2005/8/layout/default"/>
    <dgm:cxn modelId="{8D000004-F56C-4164-A0B8-29227141880F}" type="presParOf" srcId="{1C8FAAF4-FCC4-4853-B414-0713D4850A00}" destId="{BE43B8F9-F4EA-4E47-BAF2-F5EA68F54268}" srcOrd="3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02A58-248D-4A28-B279-0CAB2447B7F8}">
      <dsp:nvSpPr>
        <dsp:cNvPr id="0" name=""/>
        <dsp:cNvSpPr/>
      </dsp:nvSpPr>
      <dsp:spPr>
        <a:xfrm>
          <a:off x="10008" y="462267"/>
          <a:ext cx="1495777" cy="897466"/>
        </a:xfrm>
        <a:prstGeom prst="rect">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Simple &amp; repetitive but energetic.</a:t>
          </a:r>
          <a:endParaRPr lang="en-US" sz="1000" kern="1200"/>
        </a:p>
      </dsp:txBody>
      <dsp:txXfrm>
        <a:off x="10008" y="462267"/>
        <a:ext cx="1495777" cy="897466"/>
      </dsp:txXfrm>
    </dsp:sp>
    <dsp:sp modelId="{44704D8A-D617-4E98-A035-6F5A034EBC59}">
      <dsp:nvSpPr>
        <dsp:cNvPr id="0" name=""/>
        <dsp:cNvSpPr/>
      </dsp:nvSpPr>
      <dsp:spPr>
        <a:xfrm>
          <a:off x="1655364" y="462267"/>
          <a:ext cx="1495777" cy="897466"/>
        </a:xfrm>
        <a:prstGeom prst="rect">
          <a:avLst/>
        </a:prstGeom>
        <a:blipFill rotWithShape="1">
          <a:blip xmlns:r="http://schemas.openxmlformats.org/officeDocument/2006/relationships" r:embed="rId1">
            <a:duotone>
              <a:schemeClr val="accent2">
                <a:hueOff val="-270340"/>
                <a:satOff val="431"/>
                <a:lumOff val="-93"/>
                <a:alphaOff val="0"/>
                <a:tint val="98000"/>
                <a:lumMod val="102000"/>
              </a:schemeClr>
              <a:schemeClr val="accent2">
                <a:hueOff val="-270340"/>
                <a:satOff val="431"/>
                <a:lumOff val="-93"/>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Instrumentation includes – typically male vocals, backing vocals, electric guitars, double bass/electric bass, drums, piano, horn section.</a:t>
          </a:r>
          <a:endParaRPr lang="en-US" sz="1000" kern="1200"/>
        </a:p>
      </dsp:txBody>
      <dsp:txXfrm>
        <a:off x="1655364" y="462267"/>
        <a:ext cx="1495777" cy="897466"/>
      </dsp:txXfrm>
    </dsp:sp>
    <dsp:sp modelId="{C8E373F1-345F-4C06-9F90-2CE25BD75ACF}">
      <dsp:nvSpPr>
        <dsp:cNvPr id="0" name=""/>
        <dsp:cNvSpPr/>
      </dsp:nvSpPr>
      <dsp:spPr>
        <a:xfrm>
          <a:off x="3300719" y="462267"/>
          <a:ext cx="1495777" cy="897466"/>
        </a:xfrm>
        <a:prstGeom prst="rect">
          <a:avLst/>
        </a:prstGeom>
        <a:blipFill rotWithShape="1">
          <a:blip xmlns:r="http://schemas.openxmlformats.org/officeDocument/2006/relationships" r:embed="rId1">
            <a:duotone>
              <a:schemeClr val="accent2">
                <a:hueOff val="-540681"/>
                <a:satOff val="863"/>
                <a:lumOff val="-186"/>
                <a:alphaOff val="0"/>
                <a:tint val="98000"/>
                <a:lumMod val="102000"/>
              </a:schemeClr>
              <a:schemeClr val="accent2">
                <a:hueOff val="-540681"/>
                <a:satOff val="863"/>
                <a:lumOff val="-186"/>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Fast Tempo – 140bpm or faster </a:t>
          </a:r>
          <a:endParaRPr lang="en-US" sz="1000" kern="1200"/>
        </a:p>
      </dsp:txBody>
      <dsp:txXfrm>
        <a:off x="3300719" y="462267"/>
        <a:ext cx="1495777" cy="897466"/>
      </dsp:txXfrm>
    </dsp:sp>
    <dsp:sp modelId="{F51D7055-A54E-4736-A2E8-F6E04379CE08}">
      <dsp:nvSpPr>
        <dsp:cNvPr id="0" name=""/>
        <dsp:cNvSpPr/>
      </dsp:nvSpPr>
      <dsp:spPr>
        <a:xfrm>
          <a:off x="4946074" y="462267"/>
          <a:ext cx="1495777" cy="897466"/>
        </a:xfrm>
        <a:prstGeom prst="rect">
          <a:avLst/>
        </a:prstGeom>
        <a:blipFill rotWithShape="1">
          <a:blip xmlns:r="http://schemas.openxmlformats.org/officeDocument/2006/relationships" r:embed="rId1">
            <a:duotone>
              <a:schemeClr val="accent2">
                <a:hueOff val="-811021"/>
                <a:satOff val="1294"/>
                <a:lumOff val="-279"/>
                <a:alphaOff val="0"/>
                <a:tint val="98000"/>
                <a:lumMod val="102000"/>
              </a:schemeClr>
              <a:schemeClr val="accent2">
                <a:hueOff val="-811021"/>
                <a:satOff val="1294"/>
                <a:lumOff val="-279"/>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Energetic delivery of vocals (screaming, screeching and shouting) </a:t>
          </a:r>
          <a:endParaRPr lang="en-US" sz="1000" kern="1200"/>
        </a:p>
      </dsp:txBody>
      <dsp:txXfrm>
        <a:off x="4946074" y="462267"/>
        <a:ext cx="1495777" cy="897466"/>
      </dsp:txXfrm>
    </dsp:sp>
    <dsp:sp modelId="{104FBB38-1799-4A88-9773-5EBD527CCA41}">
      <dsp:nvSpPr>
        <dsp:cNvPr id="0" name=""/>
        <dsp:cNvSpPr/>
      </dsp:nvSpPr>
      <dsp:spPr>
        <a:xfrm>
          <a:off x="6591429" y="462267"/>
          <a:ext cx="1495777" cy="897466"/>
        </a:xfrm>
        <a:prstGeom prst="rect">
          <a:avLst/>
        </a:prstGeom>
        <a:blipFill rotWithShape="1">
          <a:blip xmlns:r="http://schemas.openxmlformats.org/officeDocument/2006/relationships" r:embed="rId1">
            <a:duotone>
              <a:schemeClr val="accent2">
                <a:hueOff val="-1081361"/>
                <a:satOff val="1725"/>
                <a:lumOff val="-372"/>
                <a:alphaOff val="0"/>
                <a:tint val="98000"/>
                <a:lumMod val="102000"/>
              </a:schemeClr>
              <a:schemeClr val="accent2">
                <a:hueOff val="-1081361"/>
                <a:satOff val="1725"/>
                <a:lumOff val="-372"/>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12-bar blues structure </a:t>
          </a:r>
          <a:endParaRPr lang="en-US" sz="1000" kern="1200"/>
        </a:p>
      </dsp:txBody>
      <dsp:txXfrm>
        <a:off x="6591429" y="462267"/>
        <a:ext cx="1495777" cy="897466"/>
      </dsp:txXfrm>
    </dsp:sp>
    <dsp:sp modelId="{35E325A9-DCA7-4884-ADCC-5111E057F47F}">
      <dsp:nvSpPr>
        <dsp:cNvPr id="0" name=""/>
        <dsp:cNvSpPr/>
      </dsp:nvSpPr>
      <dsp:spPr>
        <a:xfrm>
          <a:off x="8236784" y="462267"/>
          <a:ext cx="1495777" cy="897466"/>
        </a:xfrm>
        <a:prstGeom prst="rect">
          <a:avLst/>
        </a:prstGeom>
        <a:blipFill rotWithShape="1">
          <a:blip xmlns:r="http://schemas.openxmlformats.org/officeDocument/2006/relationships" r:embed="rId1">
            <a:duotone>
              <a:schemeClr val="accent2">
                <a:hueOff val="-1351702"/>
                <a:satOff val="2157"/>
                <a:lumOff val="-464"/>
                <a:alphaOff val="0"/>
                <a:tint val="98000"/>
                <a:lumMod val="102000"/>
              </a:schemeClr>
              <a:schemeClr val="accent2">
                <a:hueOff val="-1351702"/>
                <a:satOff val="2157"/>
                <a:lumOff val="-464"/>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Predominantly uses major keys but with the blues scale or pentatonic minor scale for vocals, lead parts and solos </a:t>
          </a:r>
          <a:endParaRPr lang="en-US" sz="1000" kern="1200"/>
        </a:p>
      </dsp:txBody>
      <dsp:txXfrm>
        <a:off x="8236784" y="462267"/>
        <a:ext cx="1495777" cy="897466"/>
      </dsp:txXfrm>
    </dsp:sp>
    <dsp:sp modelId="{158E127E-42D2-4E98-9FC6-D0C9D3C8858E}">
      <dsp:nvSpPr>
        <dsp:cNvPr id="0" name=""/>
        <dsp:cNvSpPr/>
      </dsp:nvSpPr>
      <dsp:spPr>
        <a:xfrm>
          <a:off x="9882139" y="462267"/>
          <a:ext cx="1495777" cy="897466"/>
        </a:xfrm>
        <a:prstGeom prst="rect">
          <a:avLst/>
        </a:prstGeom>
        <a:blipFill rotWithShape="1">
          <a:blip xmlns:r="http://schemas.openxmlformats.org/officeDocument/2006/relationships" r:embed="rId1">
            <a:duotone>
              <a:schemeClr val="accent2">
                <a:hueOff val="-1622042"/>
                <a:satOff val="2588"/>
                <a:lumOff val="-557"/>
                <a:alphaOff val="0"/>
                <a:tint val="98000"/>
                <a:lumMod val="102000"/>
              </a:schemeClr>
              <a:schemeClr val="accent2">
                <a:hueOff val="-1622042"/>
                <a:satOff val="2588"/>
                <a:lumOff val="-557"/>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Blues scale – 1, b3, 4, b5, 5, b7 (Pentatonic minor – 1, b3, 4, 5, b7)</a:t>
          </a:r>
          <a:endParaRPr lang="en-US" sz="1000" kern="1200"/>
        </a:p>
      </dsp:txBody>
      <dsp:txXfrm>
        <a:off x="9882139" y="462267"/>
        <a:ext cx="1495777" cy="897466"/>
      </dsp:txXfrm>
    </dsp:sp>
    <dsp:sp modelId="{B4CEF435-D109-499E-9160-29B4B4AF9D37}">
      <dsp:nvSpPr>
        <dsp:cNvPr id="0" name=""/>
        <dsp:cNvSpPr/>
      </dsp:nvSpPr>
      <dsp:spPr>
        <a:xfrm>
          <a:off x="10008" y="1509311"/>
          <a:ext cx="1495777" cy="897466"/>
        </a:xfrm>
        <a:prstGeom prst="rect">
          <a:avLst/>
        </a:prstGeom>
        <a:blipFill rotWithShape="1">
          <a:blip xmlns:r="http://schemas.openxmlformats.org/officeDocument/2006/relationships" r:embed="rId1">
            <a:duotone>
              <a:schemeClr val="accent2">
                <a:hueOff val="-1892382"/>
                <a:satOff val="3020"/>
                <a:lumOff val="-650"/>
                <a:alphaOff val="0"/>
                <a:tint val="98000"/>
                <a:lumMod val="102000"/>
              </a:schemeClr>
              <a:schemeClr val="accent2">
                <a:hueOff val="-1892382"/>
                <a:satOff val="3020"/>
                <a:lumOff val="-65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Strong back beat on beats 2 and 4 </a:t>
          </a:r>
          <a:endParaRPr lang="en-US" sz="1000" kern="1200"/>
        </a:p>
      </dsp:txBody>
      <dsp:txXfrm>
        <a:off x="10008" y="1509311"/>
        <a:ext cx="1495777" cy="897466"/>
      </dsp:txXfrm>
    </dsp:sp>
    <dsp:sp modelId="{C1C8BC2B-FCA4-4F26-8576-4F6EEED1EC4C}">
      <dsp:nvSpPr>
        <dsp:cNvPr id="0" name=""/>
        <dsp:cNvSpPr/>
      </dsp:nvSpPr>
      <dsp:spPr>
        <a:xfrm>
          <a:off x="1655364" y="1509311"/>
          <a:ext cx="1495777" cy="897466"/>
        </a:xfrm>
        <a:prstGeom prst="rect">
          <a:avLst/>
        </a:prstGeom>
        <a:blipFill rotWithShape="1">
          <a:blip xmlns:r="http://schemas.openxmlformats.org/officeDocument/2006/relationships" r:embed="rId1">
            <a:duotone>
              <a:schemeClr val="accent2">
                <a:hueOff val="-2162723"/>
                <a:satOff val="3451"/>
                <a:lumOff val="-743"/>
                <a:alphaOff val="0"/>
                <a:tint val="98000"/>
                <a:lumMod val="102000"/>
              </a:schemeClr>
              <a:schemeClr val="accent2">
                <a:hueOff val="-2162723"/>
                <a:satOff val="3451"/>
                <a:lumOff val="-743"/>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Often uses a shuffle rhythm – slightly swung quavers </a:t>
          </a:r>
          <a:endParaRPr lang="en-US" sz="1000" kern="1200"/>
        </a:p>
      </dsp:txBody>
      <dsp:txXfrm>
        <a:off x="1655364" y="1509311"/>
        <a:ext cx="1495777" cy="897466"/>
      </dsp:txXfrm>
    </dsp:sp>
    <dsp:sp modelId="{11225F1D-F366-4DF1-A3D0-D71988E40F43}">
      <dsp:nvSpPr>
        <dsp:cNvPr id="0" name=""/>
        <dsp:cNvSpPr/>
      </dsp:nvSpPr>
      <dsp:spPr>
        <a:xfrm>
          <a:off x="3300719" y="1509311"/>
          <a:ext cx="1495777" cy="897466"/>
        </a:xfrm>
        <a:prstGeom prst="rect">
          <a:avLst/>
        </a:prstGeom>
        <a:blipFill rotWithShape="1">
          <a:blip xmlns:r="http://schemas.openxmlformats.org/officeDocument/2006/relationships" r:embed="rId1">
            <a:duotone>
              <a:schemeClr val="accent2">
                <a:hueOff val="-2433063"/>
                <a:satOff val="3882"/>
                <a:lumOff val="-836"/>
                <a:alphaOff val="0"/>
                <a:tint val="98000"/>
                <a:lumMod val="102000"/>
              </a:schemeClr>
              <a:schemeClr val="accent2">
                <a:hueOff val="-2433063"/>
                <a:satOff val="3882"/>
                <a:lumOff val="-836"/>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Walking bass line, often based on ascending and descending patterns</a:t>
          </a:r>
          <a:endParaRPr lang="en-US" sz="1000" kern="1200"/>
        </a:p>
      </dsp:txBody>
      <dsp:txXfrm>
        <a:off x="3300719" y="1509311"/>
        <a:ext cx="1495777" cy="897466"/>
      </dsp:txXfrm>
    </dsp:sp>
    <dsp:sp modelId="{A264B1C7-8EC1-4503-8B17-B481677C9868}">
      <dsp:nvSpPr>
        <dsp:cNvPr id="0" name=""/>
        <dsp:cNvSpPr/>
      </dsp:nvSpPr>
      <dsp:spPr>
        <a:xfrm>
          <a:off x="4946074" y="1509311"/>
          <a:ext cx="1495777" cy="897466"/>
        </a:xfrm>
        <a:prstGeom prst="rect">
          <a:avLst/>
        </a:prstGeom>
        <a:blipFill rotWithShape="1">
          <a:blip xmlns:r="http://schemas.openxmlformats.org/officeDocument/2006/relationships" r:embed="rId1">
            <a:duotone>
              <a:schemeClr val="accent2">
                <a:hueOff val="-2703403"/>
                <a:satOff val="4314"/>
                <a:lumOff val="-929"/>
                <a:alphaOff val="0"/>
                <a:tint val="98000"/>
                <a:lumMod val="102000"/>
              </a:schemeClr>
              <a:schemeClr val="accent2">
                <a:hueOff val="-2703403"/>
                <a:satOff val="4314"/>
                <a:lumOff val="-929"/>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Use of ‘stop time’ where instruments play only on beat 1 then leave space for vocals or instruments</a:t>
          </a:r>
          <a:endParaRPr lang="en-US" sz="1000" kern="1200"/>
        </a:p>
      </dsp:txBody>
      <dsp:txXfrm>
        <a:off x="4946074" y="1509311"/>
        <a:ext cx="1495777" cy="897466"/>
      </dsp:txXfrm>
    </dsp:sp>
    <dsp:sp modelId="{F4F0B5E9-F5DC-4B1B-BCDC-9BC16368C324}">
      <dsp:nvSpPr>
        <dsp:cNvPr id="0" name=""/>
        <dsp:cNvSpPr/>
      </dsp:nvSpPr>
      <dsp:spPr>
        <a:xfrm>
          <a:off x="6591429" y="1509311"/>
          <a:ext cx="1495777" cy="897466"/>
        </a:xfrm>
        <a:prstGeom prst="rect">
          <a:avLst/>
        </a:prstGeom>
        <a:blipFill rotWithShape="1">
          <a:blip xmlns:r="http://schemas.openxmlformats.org/officeDocument/2006/relationships" r:embed="rId1">
            <a:duotone>
              <a:schemeClr val="accent2">
                <a:hueOff val="-2973744"/>
                <a:satOff val="4745"/>
                <a:lumOff val="-1022"/>
                <a:alphaOff val="0"/>
                <a:tint val="98000"/>
                <a:lumMod val="102000"/>
              </a:schemeClr>
              <a:schemeClr val="accent2">
                <a:hueOff val="-2973744"/>
                <a:satOff val="4745"/>
                <a:lumOff val="-1022"/>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Use of flamboyant guitar or piano solos </a:t>
          </a:r>
          <a:endParaRPr lang="en-US" sz="1000" kern="1200"/>
        </a:p>
      </dsp:txBody>
      <dsp:txXfrm>
        <a:off x="6591429" y="1509311"/>
        <a:ext cx="1495777" cy="897466"/>
      </dsp:txXfrm>
    </dsp:sp>
    <dsp:sp modelId="{AA49A4F9-EB52-411D-97CA-85AB7F703EA6}">
      <dsp:nvSpPr>
        <dsp:cNvPr id="0" name=""/>
        <dsp:cNvSpPr/>
      </dsp:nvSpPr>
      <dsp:spPr>
        <a:xfrm>
          <a:off x="8236784" y="1509311"/>
          <a:ext cx="1495777" cy="897466"/>
        </a:xfrm>
        <a:prstGeom prst="rect">
          <a:avLst/>
        </a:prstGeom>
        <a:blipFill rotWithShape="1">
          <a:blip xmlns:r="http://schemas.openxmlformats.org/officeDocument/2006/relationships" r:embed="rId1">
            <a:duotone>
              <a:schemeClr val="accent2">
                <a:hueOff val="-3244084"/>
                <a:satOff val="5176"/>
                <a:lumOff val="-1115"/>
                <a:alphaOff val="0"/>
                <a:tint val="98000"/>
                <a:lumMod val="102000"/>
              </a:schemeClr>
              <a:schemeClr val="accent2">
                <a:hueOff val="-3244084"/>
                <a:satOff val="5176"/>
                <a:lumOff val="-1115"/>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Call and response – often between vocals and guitar </a:t>
          </a:r>
          <a:endParaRPr lang="en-US" sz="1000" kern="1200"/>
        </a:p>
      </dsp:txBody>
      <dsp:txXfrm>
        <a:off x="8236784" y="1509311"/>
        <a:ext cx="1495777" cy="897466"/>
      </dsp:txXfrm>
    </dsp:sp>
    <dsp:sp modelId="{C0DAC255-A441-451C-9301-A2B04BD6A080}">
      <dsp:nvSpPr>
        <dsp:cNvPr id="0" name=""/>
        <dsp:cNvSpPr/>
      </dsp:nvSpPr>
      <dsp:spPr>
        <a:xfrm>
          <a:off x="9882139" y="1509311"/>
          <a:ext cx="1495777" cy="897466"/>
        </a:xfrm>
        <a:prstGeom prst="rect">
          <a:avLst/>
        </a:prstGeom>
        <a:blipFill rotWithShape="1">
          <a:blip xmlns:r="http://schemas.openxmlformats.org/officeDocument/2006/relationships" r:embed="rId1">
            <a:duotone>
              <a:schemeClr val="accent2">
                <a:hueOff val="-3514425"/>
                <a:satOff val="5608"/>
                <a:lumOff val="-1208"/>
                <a:alphaOff val="0"/>
                <a:tint val="98000"/>
                <a:lumMod val="102000"/>
              </a:schemeClr>
              <a:schemeClr val="accent2">
                <a:hueOff val="-3514425"/>
                <a:satOff val="5608"/>
                <a:lumOff val="-1208"/>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Piano comping role – repeated quavers, high register </a:t>
          </a:r>
          <a:endParaRPr lang="en-US" sz="1000" kern="1200"/>
        </a:p>
      </dsp:txBody>
      <dsp:txXfrm>
        <a:off x="9882139" y="1509311"/>
        <a:ext cx="1495777" cy="897466"/>
      </dsp:txXfrm>
    </dsp:sp>
    <dsp:sp modelId="{A0822656-AD08-4BCE-ADD9-88E253200CE9}">
      <dsp:nvSpPr>
        <dsp:cNvPr id="0" name=""/>
        <dsp:cNvSpPr/>
      </dsp:nvSpPr>
      <dsp:spPr>
        <a:xfrm>
          <a:off x="832686" y="2556355"/>
          <a:ext cx="1495777" cy="897466"/>
        </a:xfrm>
        <a:prstGeom prst="rect">
          <a:avLst/>
        </a:prstGeom>
        <a:blipFill rotWithShape="1">
          <a:blip xmlns:r="http://schemas.openxmlformats.org/officeDocument/2006/relationships" r:embed="rId1">
            <a:duotone>
              <a:schemeClr val="accent2">
                <a:hueOff val="-3784765"/>
                <a:satOff val="6039"/>
                <a:lumOff val="-1301"/>
                <a:alphaOff val="0"/>
                <a:tint val="98000"/>
                <a:lumMod val="102000"/>
              </a:schemeClr>
              <a:schemeClr val="accent2">
                <a:hueOff val="-3784765"/>
                <a:satOff val="6039"/>
                <a:lumOff val="-1301"/>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Doo wop lyrics at times, using non-sensical syllables</a:t>
          </a:r>
          <a:endParaRPr lang="en-US" sz="1000" kern="1200"/>
        </a:p>
      </dsp:txBody>
      <dsp:txXfrm>
        <a:off x="832686" y="2556355"/>
        <a:ext cx="1495777" cy="897466"/>
      </dsp:txXfrm>
    </dsp:sp>
    <dsp:sp modelId="{C0E501C1-272F-47A0-85B8-6283CA749C7B}">
      <dsp:nvSpPr>
        <dsp:cNvPr id="0" name=""/>
        <dsp:cNvSpPr/>
      </dsp:nvSpPr>
      <dsp:spPr>
        <a:xfrm>
          <a:off x="2478041" y="2556355"/>
          <a:ext cx="1495777" cy="897466"/>
        </a:xfrm>
        <a:prstGeom prst="rect">
          <a:avLst/>
        </a:prstGeom>
        <a:blipFill rotWithShape="1">
          <a:blip xmlns:r="http://schemas.openxmlformats.org/officeDocument/2006/relationships" r:embed="rId1">
            <a:duotone>
              <a:schemeClr val="accent2">
                <a:hueOff val="-4055105"/>
                <a:satOff val="6471"/>
                <a:lumOff val="-1393"/>
                <a:alphaOff val="0"/>
                <a:tint val="98000"/>
                <a:lumMod val="102000"/>
              </a:schemeClr>
              <a:schemeClr val="accent2">
                <a:hueOff val="-4055105"/>
                <a:satOff val="6471"/>
                <a:lumOff val="-1393"/>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Lyrical content – young love, cars, school, parents, etc. </a:t>
          </a:r>
          <a:endParaRPr lang="en-US" sz="1000" kern="1200"/>
        </a:p>
      </dsp:txBody>
      <dsp:txXfrm>
        <a:off x="2478041" y="2556355"/>
        <a:ext cx="1495777" cy="897466"/>
      </dsp:txXfrm>
    </dsp:sp>
    <dsp:sp modelId="{C37ED685-D737-4BDE-BCE5-F082AB241B74}">
      <dsp:nvSpPr>
        <dsp:cNvPr id="0" name=""/>
        <dsp:cNvSpPr/>
      </dsp:nvSpPr>
      <dsp:spPr>
        <a:xfrm>
          <a:off x="4123396" y="2556355"/>
          <a:ext cx="1495777" cy="897466"/>
        </a:xfrm>
        <a:prstGeom prst="rect">
          <a:avLst/>
        </a:prstGeom>
        <a:blipFill rotWithShape="1">
          <a:blip xmlns:r="http://schemas.openxmlformats.org/officeDocument/2006/relationships" r:embed="rId1">
            <a:duotone>
              <a:schemeClr val="accent2">
                <a:hueOff val="-4325446"/>
                <a:satOff val="6902"/>
                <a:lumOff val="-1486"/>
                <a:alphaOff val="0"/>
                <a:tint val="98000"/>
                <a:lumMod val="102000"/>
              </a:schemeClr>
              <a:schemeClr val="accent2">
                <a:hueOff val="-4325446"/>
                <a:satOff val="6902"/>
                <a:lumOff val="-1486"/>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Approx. 2-2.5 minutes in length </a:t>
          </a:r>
          <a:endParaRPr lang="en-US" sz="1000" kern="1200"/>
        </a:p>
      </dsp:txBody>
      <dsp:txXfrm>
        <a:off x="4123396" y="2556355"/>
        <a:ext cx="1495777" cy="897466"/>
      </dsp:txXfrm>
    </dsp:sp>
    <dsp:sp modelId="{1DF2B6BA-3137-4574-BFAF-6FED09263F29}">
      <dsp:nvSpPr>
        <dsp:cNvPr id="0" name=""/>
        <dsp:cNvSpPr/>
      </dsp:nvSpPr>
      <dsp:spPr>
        <a:xfrm>
          <a:off x="5768751" y="2556355"/>
          <a:ext cx="1495777" cy="897466"/>
        </a:xfrm>
        <a:prstGeom prst="rect">
          <a:avLst/>
        </a:prstGeom>
        <a:blipFill rotWithShape="1">
          <a:blip xmlns:r="http://schemas.openxmlformats.org/officeDocument/2006/relationships" r:embed="rId1">
            <a:duotone>
              <a:schemeClr val="accent2">
                <a:hueOff val="-4595786"/>
                <a:satOff val="7333"/>
                <a:lumOff val="-1579"/>
                <a:alphaOff val="0"/>
                <a:tint val="98000"/>
                <a:lumMod val="102000"/>
              </a:schemeClr>
              <a:schemeClr val="accent2">
                <a:hueOff val="-4595786"/>
                <a:satOff val="7333"/>
                <a:lumOff val="-1579"/>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Live recordings, direct to tape and mixing is done on the fly </a:t>
          </a:r>
          <a:endParaRPr lang="en-US" sz="1000" kern="1200"/>
        </a:p>
      </dsp:txBody>
      <dsp:txXfrm>
        <a:off x="5768751" y="2556355"/>
        <a:ext cx="1495777" cy="897466"/>
      </dsp:txXfrm>
    </dsp:sp>
    <dsp:sp modelId="{CF5271DF-F9A1-4DAF-A706-3908F3888BA9}">
      <dsp:nvSpPr>
        <dsp:cNvPr id="0" name=""/>
        <dsp:cNvSpPr/>
      </dsp:nvSpPr>
      <dsp:spPr>
        <a:xfrm>
          <a:off x="7414106" y="2556355"/>
          <a:ext cx="1495777" cy="897466"/>
        </a:xfrm>
        <a:prstGeom prst="rect">
          <a:avLst/>
        </a:prstGeom>
        <a:blipFill rotWithShape="1">
          <a:blip xmlns:r="http://schemas.openxmlformats.org/officeDocument/2006/relationships" r:embed="rId1">
            <a:duotone>
              <a:schemeClr val="accent2">
                <a:hueOff val="-4866126"/>
                <a:satOff val="7765"/>
                <a:lumOff val="-1672"/>
                <a:alphaOff val="0"/>
                <a:tint val="98000"/>
                <a:lumMod val="102000"/>
              </a:schemeClr>
              <a:schemeClr val="accent2">
                <a:hueOff val="-4866126"/>
                <a:satOff val="7765"/>
                <a:lumOff val="-1672"/>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Poor quality of instrument capture </a:t>
          </a:r>
          <a:endParaRPr lang="en-US" sz="1000" kern="1200"/>
        </a:p>
      </dsp:txBody>
      <dsp:txXfrm>
        <a:off x="7414106" y="2556355"/>
        <a:ext cx="1495777" cy="897466"/>
      </dsp:txXfrm>
    </dsp:sp>
    <dsp:sp modelId="{BE43B8F9-F4EA-4E47-BAF2-F5EA68F54268}">
      <dsp:nvSpPr>
        <dsp:cNvPr id="0" name=""/>
        <dsp:cNvSpPr/>
      </dsp:nvSpPr>
      <dsp:spPr>
        <a:xfrm>
          <a:off x="9059462" y="2556355"/>
          <a:ext cx="1495777" cy="897466"/>
        </a:xfrm>
        <a:prstGeom prst="rect">
          <a:avLst/>
        </a:prstGeom>
        <a:blipFill rotWithShape="1">
          <a:blip xmlns:r="http://schemas.openxmlformats.org/officeDocument/2006/relationships" r:embed="rId1">
            <a:duotone>
              <a:schemeClr val="accent2">
                <a:hueOff val="-5136466"/>
                <a:satOff val="8196"/>
                <a:lumOff val="-1765"/>
                <a:alphaOff val="0"/>
                <a:tint val="98000"/>
                <a:lumMod val="102000"/>
              </a:schemeClr>
              <a:schemeClr val="accent2">
                <a:hueOff val="-5136466"/>
                <a:satOff val="8196"/>
                <a:lumOff val="-1765"/>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Use of slap-back delay on vocals and guitars (short single-repeat echo effect) </a:t>
          </a:r>
          <a:endParaRPr lang="en-US" sz="1000" kern="1200"/>
        </a:p>
      </dsp:txBody>
      <dsp:txXfrm>
        <a:off x="9059462" y="2556355"/>
        <a:ext cx="1495777" cy="89746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6/29/2025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451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6/29/2025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4916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6/29/2025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958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smtClean="0"/>
              <a:pPr/>
              <a:t>6/29/2025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240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6/29/2025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4289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6/29/2025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071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6/29/2025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5456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6/29/2025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6481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6/29/2025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1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6/29/2025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4519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6/29/2025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0373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6/29/2025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6325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6/29/2025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516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smtClean="0"/>
              <a:pPr/>
              <a:t>6/29/2025</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714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smtClean="0"/>
              <a:pPr/>
              <a:t>6/29/2025</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6533705"/>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youtube.com/watch?v=E7kjbVQelt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SIX2-2_ALaQ"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32713-A9B7-992B-B791-EF85828762B7}"/>
              </a:ext>
            </a:extLst>
          </p:cNvPr>
          <p:cNvSpPr>
            <a:spLocks noGrp="1"/>
          </p:cNvSpPr>
          <p:nvPr>
            <p:ph type="ctrTitle"/>
          </p:nvPr>
        </p:nvSpPr>
        <p:spPr>
          <a:xfrm>
            <a:off x="211015" y="639097"/>
            <a:ext cx="4336861" cy="3781101"/>
          </a:xfrm>
        </p:spPr>
        <p:txBody>
          <a:bodyPr>
            <a:normAutofit/>
          </a:bodyPr>
          <a:lstStyle/>
          <a:p>
            <a:r>
              <a:rPr lang="en-GB" sz="11500" dirty="0"/>
              <a:t>1950s</a:t>
            </a:r>
            <a:r>
              <a:rPr lang="en-GB" dirty="0"/>
              <a:t> </a:t>
            </a:r>
            <a:br>
              <a:rPr lang="en-GB" dirty="0"/>
            </a:br>
            <a:r>
              <a:rPr lang="en-GB" u="sng" dirty="0"/>
              <a:t>Rock ‘n’ Roll</a:t>
            </a:r>
          </a:p>
        </p:txBody>
      </p:sp>
      <p:sp>
        <p:nvSpPr>
          <p:cNvPr id="3" name="Subtitle 2">
            <a:extLst>
              <a:ext uri="{FF2B5EF4-FFF2-40B4-BE49-F238E27FC236}">
                <a16:creationId xmlns:a16="http://schemas.microsoft.com/office/drawing/2014/main" id="{BF61E2F2-EEAC-13F0-AE99-A15B383CC5EB}"/>
              </a:ext>
            </a:extLst>
          </p:cNvPr>
          <p:cNvSpPr>
            <a:spLocks noGrp="1"/>
          </p:cNvSpPr>
          <p:nvPr>
            <p:ph type="subTitle" idx="1"/>
          </p:nvPr>
        </p:nvSpPr>
        <p:spPr>
          <a:xfrm>
            <a:off x="340659" y="5280847"/>
            <a:ext cx="4016188" cy="1185694"/>
          </a:xfrm>
        </p:spPr>
        <p:txBody>
          <a:bodyPr>
            <a:normAutofit/>
          </a:bodyPr>
          <a:lstStyle/>
          <a:p>
            <a:pPr algn="ctr">
              <a:lnSpc>
                <a:spcPct val="90000"/>
              </a:lnSpc>
            </a:pPr>
            <a:r>
              <a:rPr lang="en-GB" sz="2000" b="1" dirty="0"/>
              <a:t>CMI372 Music in Context</a:t>
            </a:r>
          </a:p>
          <a:p>
            <a:pPr algn="ctr">
              <a:lnSpc>
                <a:spcPct val="90000"/>
              </a:lnSpc>
            </a:pPr>
            <a:r>
              <a:rPr lang="en-GB" sz="2000" b="1" dirty="0"/>
              <a:t>C1.2 Analysis of Musical Styles</a:t>
            </a:r>
          </a:p>
        </p:txBody>
      </p:sp>
      <p:sp>
        <p:nvSpPr>
          <p:cNvPr id="9" name="Rectangle 8">
            <a:extLst>
              <a:ext uri="{FF2B5EF4-FFF2-40B4-BE49-F238E27FC236}">
                <a16:creationId xmlns:a16="http://schemas.microsoft.com/office/drawing/2014/main" id="{8463C51E-4C59-4602-8432-5BB95E37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4">
            <a:extLst>
              <a:ext uri="{FF2B5EF4-FFF2-40B4-BE49-F238E27FC236}">
                <a16:creationId xmlns:a16="http://schemas.microsoft.com/office/drawing/2014/main" id="{53BD741A-3F41-45C2-A7D1-440BB2354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50s Rock N Roll - Album by Lovely Music Library | Spotify">
            <a:extLst>
              <a:ext uri="{FF2B5EF4-FFF2-40B4-BE49-F238E27FC236}">
                <a16:creationId xmlns:a16="http://schemas.microsoft.com/office/drawing/2014/main" id="{45A2B675-0F6D-E31A-457E-2BE222EDD2DB}"/>
              </a:ext>
            </a:extLst>
          </p:cNvPr>
          <p:cNvPicPr>
            <a:picLocks noChangeAspect="1"/>
          </p:cNvPicPr>
          <p:nvPr/>
        </p:nvPicPr>
        <p:blipFill rotWithShape="1">
          <a:blip r:embed="rId2">
            <a:extLst>
              <a:ext uri="{28A0092B-C50C-407E-A947-70E740481C1C}">
                <a14:useLocalDpi xmlns:a14="http://schemas.microsoft.com/office/drawing/2010/main" val="0"/>
              </a:ext>
            </a:extLst>
          </a:blip>
          <a:srcRect b="9073"/>
          <a:stretch/>
        </p:blipFill>
        <p:spPr bwMode="auto">
          <a:xfrm>
            <a:off x="6048650" y="1251276"/>
            <a:ext cx="4757376" cy="4325739"/>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482882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252442" y="447188"/>
            <a:ext cx="11129556" cy="970450"/>
          </a:xfrm>
        </p:spPr>
        <p:txBody>
          <a:bodyPr/>
          <a:lstStyle/>
          <a:p>
            <a:r>
              <a:rPr lang="en-GB" u="sng" dirty="0"/>
              <a:t>Section 1: PART 5 </a:t>
            </a:r>
            <a:br>
              <a:rPr lang="en-GB" u="sng" dirty="0"/>
            </a:br>
            <a:r>
              <a:rPr lang="en-GB" u="sng" dirty="0"/>
              <a:t>Introduction to 1950s Rock ‘n’ Roll</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347809" y="1649286"/>
            <a:ext cx="7618129" cy="5088103"/>
          </a:xfrm>
        </p:spPr>
        <p:txBody>
          <a:bodyPr>
            <a:noAutofit/>
          </a:bodyPr>
          <a:lstStyle/>
          <a:p>
            <a:pPr marL="0" indent="0" algn="just">
              <a:buNone/>
            </a:pPr>
            <a:r>
              <a:rPr lang="en-GB" sz="2000" b="1" u="sng" dirty="0">
                <a:latin typeface="+mj-lt"/>
              </a:rPr>
              <a:t>3. Jukeboxes </a:t>
            </a:r>
          </a:p>
          <a:p>
            <a:pPr algn="just"/>
            <a:r>
              <a:rPr lang="en-GB" sz="1400" dirty="0">
                <a:effectLst/>
                <a:latin typeface="+mj-lt"/>
                <a:ea typeface="Calibri" panose="020F0502020204030204" pitchFamily="34" charset="0"/>
              </a:rPr>
              <a:t>With more and more families enjoying new prosperity after WWII, their teenagers had free time and money to spend. They began attending local dances and concerts, where they heard this new style of music played, and soon began spending their money on records and jukebox plays in diners. Other DJs besides Alan Freed began noticing the popularity of the music and began playing it on their radio stations more and more, pushing it into the mainstream. </a:t>
            </a:r>
            <a:endParaRPr lang="en-GB" sz="1400" dirty="0">
              <a:latin typeface="+mj-lt"/>
            </a:endParaRPr>
          </a:p>
          <a:p>
            <a:pPr algn="just"/>
            <a:r>
              <a:rPr lang="en-GB" sz="1400" dirty="0">
                <a:latin typeface="+mj-lt"/>
              </a:rPr>
              <a:t>Coin-operated jukeboxes were popular in American diners in the 1950s, with popular models including the Wurlitzer jukebox from 1959. They held a range of 7-inch 45 rpm records featuring an A/B side (approx. 70 discs, 140 tracks). With more and more families enjoying new prosperity after WWII, their teenagers had free time and money to spend on music.</a:t>
            </a:r>
          </a:p>
          <a:p>
            <a:pPr algn="just"/>
            <a:r>
              <a:rPr lang="en-GB" sz="1400" i="0" u="none" strike="noStrike" dirty="0">
                <a:effectLst/>
                <a:latin typeface="+mj-lt"/>
              </a:rPr>
              <a:t>A jukebox </a:t>
            </a:r>
            <a:r>
              <a:rPr lang="en-US" sz="1400" i="0" u="none" strike="noStrike" dirty="0">
                <a:effectLst/>
                <a:latin typeface="+mj-lt"/>
              </a:rPr>
              <a:t>cost approx. 25 cents for 3 song plays in the 50s/60s.</a:t>
            </a:r>
            <a:r>
              <a:rPr lang="en-US" sz="1400" i="0" dirty="0">
                <a:effectLst/>
                <a:latin typeface="+mj-lt"/>
              </a:rPr>
              <a:t>​ </a:t>
            </a:r>
            <a:r>
              <a:rPr lang="en-US" sz="1400" dirty="0">
                <a:latin typeface="+mj-lt"/>
              </a:rPr>
              <a:t>They had easy to use b</a:t>
            </a:r>
            <a:r>
              <a:rPr lang="en-US" sz="1400" i="0" u="none" strike="noStrike" dirty="0">
                <a:effectLst/>
                <a:latin typeface="+mj-lt"/>
              </a:rPr>
              <a:t>uttons with letters &amp; numbers (much like a vending machine). They received the newest and latest recordings from record companies.</a:t>
            </a:r>
            <a:r>
              <a:rPr lang="en-US" sz="1400" i="0" dirty="0">
                <a:effectLst/>
                <a:latin typeface="+mj-lt"/>
              </a:rPr>
              <a:t>​</a:t>
            </a:r>
          </a:p>
          <a:p>
            <a:pPr algn="just" rtl="0" fontAlgn="base">
              <a:buFont typeface="Courier New" panose="02070309020205020404" pitchFamily="49" charset="0"/>
              <a:buChar char="o"/>
            </a:pPr>
            <a:r>
              <a:rPr lang="en-US" sz="1400" i="0" u="none" strike="noStrike" dirty="0">
                <a:effectLst/>
                <a:latin typeface="+mj-lt"/>
              </a:rPr>
              <a:t>The most played jukebox songs of all time include </a:t>
            </a:r>
            <a:r>
              <a:rPr lang="en-GB" sz="1400" i="0" u="none" strike="noStrike" dirty="0">
                <a:effectLst/>
                <a:latin typeface="+mj-lt"/>
              </a:rPr>
              <a:t> "Hound Dog” by Elvis Presley and “Rock Around The Clock” by Bill Haley and the Comets – both classic 1950s Rock ‘n’ Roll tracks.</a:t>
            </a:r>
            <a:r>
              <a:rPr lang="en-US" sz="1400" i="0" dirty="0">
                <a:effectLst/>
                <a:latin typeface="+mj-lt"/>
              </a:rPr>
              <a:t>​</a:t>
            </a:r>
          </a:p>
          <a:p>
            <a:pPr algn="just" rtl="0" fontAlgn="base">
              <a:buFont typeface="Courier New" panose="02070309020205020404" pitchFamily="49" charset="0"/>
              <a:buChar char="o"/>
            </a:pPr>
            <a:r>
              <a:rPr lang="en-US" sz="1400" i="0" u="none" strike="noStrike" dirty="0">
                <a:effectLst/>
                <a:latin typeface="+mj-lt"/>
              </a:rPr>
              <a:t>There was a sharp decline once more portable ways of listening to music was invented – the portable radio in the 1950s and later the cassette player in the 60s.</a:t>
            </a:r>
            <a:endParaRPr lang="en-GB" sz="1400" dirty="0">
              <a:latin typeface="+mj-lt"/>
            </a:endParaRPr>
          </a:p>
        </p:txBody>
      </p:sp>
      <p:pic>
        <p:nvPicPr>
          <p:cNvPr id="4" name="Picture 3" descr="Wurlitzer 1950s Jukebox">
            <a:extLst>
              <a:ext uri="{FF2B5EF4-FFF2-40B4-BE49-F238E27FC236}">
                <a16:creationId xmlns:a16="http://schemas.microsoft.com/office/drawing/2014/main" id="{D5B8C587-E417-EDB1-726D-77A077B66A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3014" y="1905039"/>
            <a:ext cx="3981102" cy="4832350"/>
          </a:xfrm>
          <a:prstGeom prst="rect">
            <a:avLst/>
          </a:prstGeom>
          <a:ln>
            <a:noFill/>
          </a:ln>
          <a:effectLst>
            <a:softEdge rad="112500"/>
          </a:effectLst>
        </p:spPr>
      </p:pic>
    </p:spTree>
    <p:extLst>
      <p:ext uri="{BB962C8B-B14F-4D97-AF65-F5344CB8AC3E}">
        <p14:creationId xmlns:p14="http://schemas.microsoft.com/office/powerpoint/2010/main" val="849311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402806" y="682932"/>
            <a:ext cx="10571998" cy="970450"/>
          </a:xfrm>
        </p:spPr>
        <p:txBody>
          <a:bodyPr/>
          <a:lstStyle/>
          <a:p>
            <a:r>
              <a:rPr lang="en-GB" sz="4800" u="sng" dirty="0"/>
              <a:t>Section 1: PART 6 </a:t>
            </a:r>
            <a:br>
              <a:rPr lang="en-GB" sz="4800" u="sng" dirty="0"/>
            </a:br>
            <a:r>
              <a:rPr lang="en-GB" sz="4800" u="sng" dirty="0"/>
              <a:t>Introduction to 1950s Rock ‘n’ Roll</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402806" y="2021681"/>
            <a:ext cx="7576763" cy="4507707"/>
          </a:xfrm>
        </p:spPr>
        <p:txBody>
          <a:bodyPr>
            <a:normAutofit fontScale="92500" lnSpcReduction="20000"/>
          </a:bodyPr>
          <a:lstStyle/>
          <a:p>
            <a:pPr marL="0" indent="0">
              <a:buNone/>
            </a:pPr>
            <a:r>
              <a:rPr lang="en-GB" sz="2200" b="1" u="sng" dirty="0"/>
              <a:t>3. RCA Victor (45 rpm record)</a:t>
            </a:r>
          </a:p>
          <a:p>
            <a:pPr algn="just" rtl="0" fontAlgn="base">
              <a:buFont typeface="Arial" panose="020B0604020202020204" pitchFamily="34" charset="0"/>
              <a:buChar char="•"/>
            </a:pPr>
            <a:r>
              <a:rPr lang="en-US" sz="1800" b="0" i="0" u="none" strike="noStrike" dirty="0">
                <a:effectLst/>
                <a:latin typeface="+mj-lt"/>
              </a:rPr>
              <a:t>The RCA Victor company produced a 7-inch record in a more durable material called vinyl in 1949, replacing the previously used brittle shellac material. </a:t>
            </a:r>
            <a:r>
              <a:rPr lang="en-US" sz="1800" b="0" i="0" dirty="0">
                <a:effectLst/>
                <a:latin typeface="+mj-lt"/>
              </a:rPr>
              <a:t>​</a:t>
            </a:r>
            <a:endParaRPr lang="en-US" b="0" i="0" dirty="0">
              <a:effectLst/>
              <a:latin typeface="+mj-lt"/>
            </a:endParaRPr>
          </a:p>
          <a:p>
            <a:pPr algn="just" rtl="0" fontAlgn="base">
              <a:buFont typeface="Arial" panose="020B0604020202020204" pitchFamily="34" charset="0"/>
              <a:buChar char="•"/>
            </a:pPr>
            <a:r>
              <a:rPr lang="en-US" sz="1800" b="0" i="0" u="none" strike="noStrike" dirty="0">
                <a:effectLst/>
                <a:latin typeface="+mj-lt"/>
              </a:rPr>
              <a:t>The record was lightweight and inexpensive, costing approx. $1 per record to own.</a:t>
            </a:r>
            <a:r>
              <a:rPr lang="en-US" sz="1800" b="0" i="0" dirty="0">
                <a:effectLst/>
                <a:latin typeface="+mj-lt"/>
              </a:rPr>
              <a:t>​</a:t>
            </a:r>
            <a:endParaRPr lang="en-US" b="0" i="0" dirty="0">
              <a:effectLst/>
              <a:latin typeface="+mj-lt"/>
            </a:endParaRPr>
          </a:p>
          <a:p>
            <a:pPr algn="just" rtl="0" fontAlgn="base">
              <a:buFont typeface="Arial" panose="020B0604020202020204" pitchFamily="34" charset="0"/>
              <a:buChar char="•"/>
            </a:pPr>
            <a:r>
              <a:rPr lang="en-US" sz="1800" b="0" i="0" u="none" strike="noStrike" dirty="0">
                <a:effectLst/>
                <a:latin typeface="+mj-lt"/>
              </a:rPr>
              <a:t>45 rpm = revolutions per minute. They were better audio quality than the previous 33 rpm records. They were a bigger disc, which meant they could hold more audio information, and they had less compression of the signals. Upp</a:t>
            </a:r>
            <a:r>
              <a:rPr lang="en-US" dirty="0">
                <a:latin typeface="+mj-lt"/>
              </a:rPr>
              <a:t>er frequencies were more audible. </a:t>
            </a:r>
            <a:endParaRPr lang="en-US" b="0" i="0" dirty="0">
              <a:effectLst/>
              <a:latin typeface="+mj-lt"/>
            </a:endParaRPr>
          </a:p>
          <a:p>
            <a:pPr algn="just" rtl="0" fontAlgn="base">
              <a:buFont typeface="Arial" panose="020B0604020202020204" pitchFamily="34" charset="0"/>
              <a:buChar char="•"/>
            </a:pPr>
            <a:r>
              <a:rPr lang="en-US" dirty="0">
                <a:latin typeface="+mj-lt"/>
              </a:rPr>
              <a:t>The records i</a:t>
            </a:r>
            <a:r>
              <a:rPr lang="en-US" sz="1800" b="0" i="0" u="none" strike="noStrike" dirty="0">
                <a:effectLst/>
                <a:latin typeface="+mj-lt"/>
              </a:rPr>
              <a:t>ncluded an A side/B side </a:t>
            </a:r>
            <a:r>
              <a:rPr lang="en-US" dirty="0">
                <a:latin typeface="+mj-lt"/>
              </a:rPr>
              <a:t>of</a:t>
            </a:r>
            <a:r>
              <a:rPr lang="en-US" sz="1800" b="0" i="0" u="none" strike="noStrike" dirty="0">
                <a:effectLst/>
                <a:latin typeface="+mj-lt"/>
              </a:rPr>
              <a:t> no more than 5 minutes per side.</a:t>
            </a:r>
            <a:r>
              <a:rPr lang="en-US" sz="1800" b="0" i="0" dirty="0">
                <a:effectLst/>
                <a:latin typeface="+mj-lt"/>
              </a:rPr>
              <a:t>​</a:t>
            </a:r>
            <a:endParaRPr lang="en-US" b="0" i="0" dirty="0">
              <a:effectLst/>
              <a:latin typeface="+mj-lt"/>
            </a:endParaRPr>
          </a:p>
          <a:p>
            <a:pPr algn="just" rtl="0" fontAlgn="base">
              <a:buFont typeface="Arial" panose="020B0604020202020204" pitchFamily="34" charset="0"/>
              <a:buChar char="•"/>
            </a:pPr>
            <a:r>
              <a:rPr lang="en-US" sz="1800" b="0" i="0" u="none" strike="noStrike" dirty="0">
                <a:effectLst/>
                <a:latin typeface="+mj-lt"/>
              </a:rPr>
              <a:t>Boxes of 45 rpm records were released in a boxset, which is an early form of an album</a:t>
            </a:r>
            <a:r>
              <a:rPr lang="en-US" dirty="0">
                <a:latin typeface="+mj-lt"/>
              </a:rPr>
              <a:t>. </a:t>
            </a:r>
            <a:endParaRPr lang="en-US" b="0" i="0" dirty="0">
              <a:effectLst/>
              <a:latin typeface="+mj-lt"/>
            </a:endParaRPr>
          </a:p>
          <a:p>
            <a:pPr algn="just" rtl="0" fontAlgn="base">
              <a:buFont typeface="Arial" panose="020B0604020202020204" pitchFamily="34" charset="0"/>
              <a:buChar char="•"/>
            </a:pPr>
            <a:r>
              <a:rPr lang="en-US" dirty="0">
                <a:latin typeface="+mj-lt"/>
              </a:rPr>
              <a:t>Despite these huge advancements in what a record could hold, we were still listening on a </a:t>
            </a:r>
            <a:r>
              <a:rPr lang="en-US" sz="1800" b="0" i="0" u="none" strike="noStrike" dirty="0">
                <a:effectLst/>
                <a:latin typeface="+mj-lt"/>
              </a:rPr>
              <a:t>mono output in the 1950s. There was no stereo sound until the 1960s.</a:t>
            </a:r>
            <a:endParaRPr lang="en-GB" dirty="0">
              <a:latin typeface="+mj-lt"/>
            </a:endParaRPr>
          </a:p>
          <a:p>
            <a:pPr marL="0" indent="0">
              <a:buNone/>
            </a:pPr>
            <a:endParaRPr lang="en-GB" dirty="0"/>
          </a:p>
        </p:txBody>
      </p:sp>
      <p:pic>
        <p:nvPicPr>
          <p:cNvPr id="4" name="Picture 3" descr="Pin page">
            <a:extLst>
              <a:ext uri="{FF2B5EF4-FFF2-40B4-BE49-F238E27FC236}">
                <a16:creationId xmlns:a16="http://schemas.microsoft.com/office/drawing/2014/main" id="{A1972446-6726-055B-C827-09AC505E19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9569" y="2614612"/>
            <a:ext cx="4057821" cy="3321844"/>
          </a:xfrm>
          <a:prstGeom prst="rect">
            <a:avLst/>
          </a:prstGeom>
          <a:ln>
            <a:noFill/>
          </a:ln>
          <a:effectLst>
            <a:softEdge rad="112500"/>
          </a:effectLst>
        </p:spPr>
      </p:pic>
    </p:spTree>
    <p:extLst>
      <p:ext uri="{BB962C8B-B14F-4D97-AF65-F5344CB8AC3E}">
        <p14:creationId xmlns:p14="http://schemas.microsoft.com/office/powerpoint/2010/main" val="2099904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5462C-A0BE-AA31-329C-D966C41EB75D}"/>
              </a:ext>
            </a:extLst>
          </p:cNvPr>
          <p:cNvSpPr>
            <a:spLocks noGrp="1"/>
          </p:cNvSpPr>
          <p:nvPr>
            <p:ph type="title"/>
          </p:nvPr>
        </p:nvSpPr>
        <p:spPr>
          <a:xfrm>
            <a:off x="810000" y="447188"/>
            <a:ext cx="10571998" cy="970450"/>
          </a:xfrm>
        </p:spPr>
        <p:txBody>
          <a:bodyPr>
            <a:normAutofit/>
          </a:bodyPr>
          <a:lstStyle/>
          <a:p>
            <a:pPr algn="ctr"/>
            <a:r>
              <a:rPr lang="en-GB" sz="5400" u="sng" dirty="0"/>
              <a:t>Main Musical Characteristics</a:t>
            </a:r>
          </a:p>
        </p:txBody>
      </p:sp>
      <p:graphicFrame>
        <p:nvGraphicFramePr>
          <p:cNvPr id="5" name="Content Placeholder 2">
            <a:extLst>
              <a:ext uri="{FF2B5EF4-FFF2-40B4-BE49-F238E27FC236}">
                <a16:creationId xmlns:a16="http://schemas.microsoft.com/office/drawing/2014/main" id="{AA1B41A6-8DBD-9F6D-CDA9-AF5655436360}"/>
              </a:ext>
            </a:extLst>
          </p:cNvPr>
          <p:cNvGraphicFramePr>
            <a:graphicFrameLocks noGrp="1"/>
          </p:cNvGraphicFramePr>
          <p:nvPr>
            <p:ph idx="1"/>
            <p:extLst>
              <p:ext uri="{D42A27DB-BD31-4B8C-83A1-F6EECF244321}">
                <p14:modId xmlns:p14="http://schemas.microsoft.com/office/powerpoint/2010/main" val="1998586718"/>
              </p:ext>
            </p:extLst>
          </p:nvPr>
        </p:nvGraphicFramePr>
        <p:xfrm>
          <a:off x="426346" y="2494722"/>
          <a:ext cx="11387926" cy="3916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6439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8356C-4CBE-ED0E-4BCA-0637E5DF30E5}"/>
              </a:ext>
            </a:extLst>
          </p:cNvPr>
          <p:cNvSpPr>
            <a:spLocks noGrp="1"/>
          </p:cNvSpPr>
          <p:nvPr>
            <p:ph type="title"/>
          </p:nvPr>
        </p:nvSpPr>
        <p:spPr>
          <a:xfrm>
            <a:off x="595688" y="618638"/>
            <a:ext cx="10571998" cy="970450"/>
          </a:xfrm>
        </p:spPr>
        <p:txBody>
          <a:bodyPr/>
          <a:lstStyle/>
          <a:p>
            <a:r>
              <a:rPr lang="en-GB" sz="4400" u="sng" dirty="0"/>
              <a:t>Section 2: PART 1</a:t>
            </a:r>
            <a:br>
              <a:rPr lang="en-GB" sz="4400" u="sng" dirty="0"/>
            </a:br>
            <a:r>
              <a:rPr lang="en-GB" sz="4400" u="sng" dirty="0"/>
              <a:t>Iconic Performers of 50s Rock ‘n’ Roll</a:t>
            </a:r>
          </a:p>
        </p:txBody>
      </p:sp>
      <p:pic>
        <p:nvPicPr>
          <p:cNvPr id="7170" name="Picture 2" descr="Chuck Berry | Biography, Songs, &amp; Facts | Britannica">
            <a:extLst>
              <a:ext uri="{FF2B5EF4-FFF2-40B4-BE49-F238E27FC236}">
                <a16:creationId xmlns:a16="http://schemas.microsoft.com/office/drawing/2014/main" id="{E17CA7C3-215F-C79D-852F-060054ED5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0578" y="1934301"/>
            <a:ext cx="2967038" cy="37676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26D10B2-E074-DCDB-8618-2A0CA01592AD}"/>
              </a:ext>
            </a:extLst>
          </p:cNvPr>
          <p:cNvPicPr>
            <a:picLocks noChangeAspect="1"/>
          </p:cNvPicPr>
          <p:nvPr/>
        </p:nvPicPr>
        <p:blipFill rotWithShape="1">
          <a:blip r:embed="rId3"/>
          <a:srcRect l="59421" t="38854" r="5787" b="27812"/>
          <a:stretch/>
        </p:blipFill>
        <p:spPr>
          <a:xfrm>
            <a:off x="40462" y="2079638"/>
            <a:ext cx="3579020" cy="2286000"/>
          </a:xfrm>
          <a:prstGeom prst="rect">
            <a:avLst/>
          </a:prstGeom>
        </p:spPr>
      </p:pic>
      <p:pic>
        <p:nvPicPr>
          <p:cNvPr id="7174" name="Picture 6" descr="Elvis Presley | Biography, Songs, Movies, Death, &amp; Facts | Britannica">
            <a:extLst>
              <a:ext uri="{FF2B5EF4-FFF2-40B4-BE49-F238E27FC236}">
                <a16:creationId xmlns:a16="http://schemas.microsoft.com/office/drawing/2014/main" id="{0B568819-8299-62A7-A7FC-A856E3EE2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5858" y="1934301"/>
            <a:ext cx="2941638" cy="38933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avid &quot;Fathead&quot; Newman | Spotify">
            <a:extLst>
              <a:ext uri="{FF2B5EF4-FFF2-40B4-BE49-F238E27FC236}">
                <a16:creationId xmlns:a16="http://schemas.microsoft.com/office/drawing/2014/main" id="{A635D439-D333-92DB-2859-1E9C8D888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590" y="1871462"/>
            <a:ext cx="2221111" cy="34813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l Black (2) | Discogs">
            <a:extLst>
              <a:ext uri="{FF2B5EF4-FFF2-40B4-BE49-F238E27FC236}">
                <a16:creationId xmlns:a16="http://schemas.microsoft.com/office/drawing/2014/main" id="{88DCA3EF-A95D-345C-7DF1-16A3826081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3674" y="1934301"/>
            <a:ext cx="2315398" cy="34813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istory of the electric bass part one: the early days | MusicRadar">
            <a:extLst>
              <a:ext uri="{FF2B5EF4-FFF2-40B4-BE49-F238E27FC236}">
                <a16:creationId xmlns:a16="http://schemas.microsoft.com/office/drawing/2014/main" id="{D0F6CA8F-59E7-622D-7A09-1609EFAFDA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7138" t="12148" r="5542" b="17748"/>
          <a:stretch/>
        </p:blipFill>
        <p:spPr bwMode="auto">
          <a:xfrm rot="20975807">
            <a:off x="8348910" y="4251993"/>
            <a:ext cx="2085417" cy="2318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arl Palmer - Mike Dolbear">
            <a:extLst>
              <a:ext uri="{FF2B5EF4-FFF2-40B4-BE49-F238E27FC236}">
                <a16:creationId xmlns:a16="http://schemas.microsoft.com/office/drawing/2014/main" id="{D01F2AF3-39D1-2E01-1175-2EF714AF84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607" y="4527122"/>
            <a:ext cx="3293875" cy="2213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014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F01A4-33EC-64AC-B330-F7FD5AC6156C}"/>
              </a:ext>
            </a:extLst>
          </p:cNvPr>
          <p:cNvSpPr>
            <a:spLocks noGrp="1"/>
          </p:cNvSpPr>
          <p:nvPr>
            <p:ph type="title"/>
          </p:nvPr>
        </p:nvSpPr>
        <p:spPr>
          <a:xfrm>
            <a:off x="810000" y="447187"/>
            <a:ext cx="10571998" cy="1241367"/>
          </a:xfrm>
        </p:spPr>
        <p:txBody>
          <a:bodyPr>
            <a:normAutofit/>
          </a:bodyPr>
          <a:lstStyle/>
          <a:p>
            <a:pPr>
              <a:lnSpc>
                <a:spcPct val="90000"/>
              </a:lnSpc>
            </a:pPr>
            <a:r>
              <a:rPr lang="en-GB" sz="3600" u="sng" dirty="0"/>
              <a:t>Section 2: PART 2</a:t>
            </a:r>
            <a:br>
              <a:rPr lang="en-GB" sz="3600" u="sng" dirty="0"/>
            </a:br>
            <a:r>
              <a:rPr lang="en-GB" sz="3600" u="sng" dirty="0"/>
              <a:t>Iconic Performers of 50s Rock ‘n’ Roll</a:t>
            </a:r>
            <a:endParaRPr lang="en-GB" sz="3600" dirty="0"/>
          </a:p>
        </p:txBody>
      </p:sp>
      <p:graphicFrame>
        <p:nvGraphicFramePr>
          <p:cNvPr id="4" name="Content Placeholder 3">
            <a:extLst>
              <a:ext uri="{FF2B5EF4-FFF2-40B4-BE49-F238E27FC236}">
                <a16:creationId xmlns:a16="http://schemas.microsoft.com/office/drawing/2014/main" id="{BF473414-C870-EA56-8690-F024E88E24D3}"/>
              </a:ext>
            </a:extLst>
          </p:cNvPr>
          <p:cNvGraphicFramePr>
            <a:graphicFrameLocks noGrp="1"/>
          </p:cNvGraphicFramePr>
          <p:nvPr>
            <p:ph idx="1"/>
            <p:extLst>
              <p:ext uri="{D42A27DB-BD31-4B8C-83A1-F6EECF244321}">
                <p14:modId xmlns:p14="http://schemas.microsoft.com/office/powerpoint/2010/main" val="2118788979"/>
              </p:ext>
            </p:extLst>
          </p:nvPr>
        </p:nvGraphicFramePr>
        <p:xfrm>
          <a:off x="370248" y="2768610"/>
          <a:ext cx="11421585" cy="3570482"/>
        </p:xfrm>
        <a:graphic>
          <a:graphicData uri="http://schemas.openxmlformats.org/drawingml/2006/table">
            <a:tbl>
              <a:tblPr firstRow="1" bandRow="1">
                <a:tableStyleId>{5C22544A-7EE6-4342-B048-85BDC9FD1C3A}</a:tableStyleId>
              </a:tblPr>
              <a:tblGrid>
                <a:gridCol w="1865424">
                  <a:extLst>
                    <a:ext uri="{9D8B030D-6E8A-4147-A177-3AD203B41FA5}">
                      <a16:colId xmlns:a16="http://schemas.microsoft.com/office/drawing/2014/main" val="4075447849"/>
                    </a:ext>
                  </a:extLst>
                </a:gridCol>
                <a:gridCol w="1710920">
                  <a:extLst>
                    <a:ext uri="{9D8B030D-6E8A-4147-A177-3AD203B41FA5}">
                      <a16:colId xmlns:a16="http://schemas.microsoft.com/office/drawing/2014/main" val="3321769035"/>
                    </a:ext>
                  </a:extLst>
                </a:gridCol>
                <a:gridCol w="1819344">
                  <a:extLst>
                    <a:ext uri="{9D8B030D-6E8A-4147-A177-3AD203B41FA5}">
                      <a16:colId xmlns:a16="http://schemas.microsoft.com/office/drawing/2014/main" val="394642597"/>
                    </a:ext>
                  </a:extLst>
                </a:gridCol>
                <a:gridCol w="1714986">
                  <a:extLst>
                    <a:ext uri="{9D8B030D-6E8A-4147-A177-3AD203B41FA5}">
                      <a16:colId xmlns:a16="http://schemas.microsoft.com/office/drawing/2014/main" val="3301611627"/>
                    </a:ext>
                  </a:extLst>
                </a:gridCol>
                <a:gridCol w="1822054">
                  <a:extLst>
                    <a:ext uri="{9D8B030D-6E8A-4147-A177-3AD203B41FA5}">
                      <a16:colId xmlns:a16="http://schemas.microsoft.com/office/drawing/2014/main" val="4204813246"/>
                    </a:ext>
                  </a:extLst>
                </a:gridCol>
                <a:gridCol w="2488857">
                  <a:extLst>
                    <a:ext uri="{9D8B030D-6E8A-4147-A177-3AD203B41FA5}">
                      <a16:colId xmlns:a16="http://schemas.microsoft.com/office/drawing/2014/main" val="1189958460"/>
                    </a:ext>
                  </a:extLst>
                </a:gridCol>
              </a:tblGrid>
              <a:tr h="394726">
                <a:tc>
                  <a:txBody>
                    <a:bodyPr/>
                    <a:lstStyle/>
                    <a:p>
                      <a:pPr algn="ctr"/>
                      <a:r>
                        <a:rPr lang="en-GB" sz="1400"/>
                        <a:t>Vocalists</a:t>
                      </a:r>
                    </a:p>
                  </a:txBody>
                  <a:tcPr marL="72133" marR="72133" marT="36066" marB="36066"/>
                </a:tc>
                <a:tc>
                  <a:txBody>
                    <a:bodyPr/>
                    <a:lstStyle/>
                    <a:p>
                      <a:pPr algn="ctr"/>
                      <a:r>
                        <a:rPr lang="en-GB" sz="1400"/>
                        <a:t>Guitarists</a:t>
                      </a:r>
                    </a:p>
                  </a:txBody>
                  <a:tcPr marL="72133" marR="72133" marT="36066" marB="36066"/>
                </a:tc>
                <a:tc>
                  <a:txBody>
                    <a:bodyPr/>
                    <a:lstStyle/>
                    <a:p>
                      <a:pPr algn="ctr"/>
                      <a:r>
                        <a:rPr lang="en-GB" sz="1400"/>
                        <a:t>Bassists</a:t>
                      </a:r>
                    </a:p>
                  </a:txBody>
                  <a:tcPr marL="72133" marR="72133" marT="36066" marB="36066"/>
                </a:tc>
                <a:tc>
                  <a:txBody>
                    <a:bodyPr/>
                    <a:lstStyle/>
                    <a:p>
                      <a:pPr algn="ctr"/>
                      <a:r>
                        <a:rPr lang="en-GB" sz="1400"/>
                        <a:t>Drummers</a:t>
                      </a:r>
                    </a:p>
                  </a:txBody>
                  <a:tcPr marL="72133" marR="72133" marT="36066" marB="36066"/>
                </a:tc>
                <a:tc>
                  <a:txBody>
                    <a:bodyPr/>
                    <a:lstStyle/>
                    <a:p>
                      <a:pPr algn="ctr"/>
                      <a:r>
                        <a:rPr lang="en-GB" sz="1400"/>
                        <a:t>Pianists</a:t>
                      </a:r>
                    </a:p>
                  </a:txBody>
                  <a:tcPr marL="72133" marR="72133" marT="36066" marB="36066"/>
                </a:tc>
                <a:tc>
                  <a:txBody>
                    <a:bodyPr/>
                    <a:lstStyle/>
                    <a:p>
                      <a:pPr algn="ctr"/>
                      <a:r>
                        <a:rPr lang="en-GB" sz="1400"/>
                        <a:t>Horns</a:t>
                      </a:r>
                    </a:p>
                  </a:txBody>
                  <a:tcPr marL="72133" marR="72133" marT="36066" marB="36066"/>
                </a:tc>
                <a:extLst>
                  <a:ext uri="{0D108BD9-81ED-4DB2-BD59-A6C34878D82A}">
                    <a16:rowId xmlns:a16="http://schemas.microsoft.com/office/drawing/2014/main" val="99991424"/>
                  </a:ext>
                </a:extLst>
              </a:tr>
              <a:tr h="3175756">
                <a:tc>
                  <a:txBody>
                    <a:bodyPr/>
                    <a:lstStyle/>
                    <a:p>
                      <a:pPr marL="285750" indent="-285750">
                        <a:buFont typeface="Arial" panose="020B0604020202020204" pitchFamily="34" charset="0"/>
                        <a:buChar char="•"/>
                      </a:pPr>
                      <a:r>
                        <a:rPr lang="en-GB" sz="1300"/>
                        <a:t>Elvis Presley</a:t>
                      </a:r>
                    </a:p>
                    <a:p>
                      <a:pPr marL="285750" indent="-285750">
                        <a:buFont typeface="Arial" panose="020B0604020202020204" pitchFamily="34" charset="0"/>
                        <a:buChar char="•"/>
                      </a:pPr>
                      <a:r>
                        <a:rPr lang="en-GB" sz="1300"/>
                        <a:t>Chuck Berry</a:t>
                      </a:r>
                    </a:p>
                    <a:p>
                      <a:pPr marL="285750" indent="-285750">
                        <a:buFont typeface="Arial" panose="020B0604020202020204" pitchFamily="34" charset="0"/>
                        <a:buChar char="•"/>
                      </a:pPr>
                      <a:r>
                        <a:rPr lang="en-GB" sz="1300"/>
                        <a:t>Little Richard</a:t>
                      </a:r>
                    </a:p>
                    <a:p>
                      <a:pPr marL="285750" indent="-285750">
                        <a:buFont typeface="Arial" panose="020B0604020202020204" pitchFamily="34" charset="0"/>
                        <a:buChar char="•"/>
                      </a:pPr>
                      <a:r>
                        <a:rPr lang="en-GB" sz="1300"/>
                        <a:t>Buddy Holly</a:t>
                      </a:r>
                    </a:p>
                    <a:p>
                      <a:pPr marL="285750" indent="-285750">
                        <a:buFont typeface="Arial" panose="020B0604020202020204" pitchFamily="34" charset="0"/>
                        <a:buChar char="•"/>
                      </a:pPr>
                      <a:r>
                        <a:rPr lang="en-GB" sz="1300"/>
                        <a:t>Jerry Lee Lewis</a:t>
                      </a:r>
                    </a:p>
                    <a:p>
                      <a:pPr marL="285750" indent="-285750">
                        <a:buFont typeface="Arial" panose="020B0604020202020204" pitchFamily="34" charset="0"/>
                        <a:buChar char="•"/>
                      </a:pPr>
                      <a:r>
                        <a:rPr lang="en-GB" sz="1300"/>
                        <a:t>Fats Domino</a:t>
                      </a:r>
                    </a:p>
                    <a:p>
                      <a:pPr marL="285750" indent="-285750">
                        <a:buFont typeface="Arial" panose="020B0604020202020204" pitchFamily="34" charset="0"/>
                        <a:buChar char="•"/>
                      </a:pPr>
                      <a:r>
                        <a:rPr lang="en-GB" sz="1300"/>
                        <a:t>Roy Orbison</a:t>
                      </a:r>
                    </a:p>
                    <a:p>
                      <a:pPr marL="285750" indent="-285750">
                        <a:buFont typeface="Arial" panose="020B0604020202020204" pitchFamily="34" charset="0"/>
                        <a:buChar char="•"/>
                      </a:pPr>
                      <a:r>
                        <a:rPr lang="en-GB" sz="1300"/>
                        <a:t>Gene Vincent</a:t>
                      </a:r>
                    </a:p>
                    <a:p>
                      <a:pPr marL="285750" indent="-285750">
                        <a:buFont typeface="Arial" panose="020B0604020202020204" pitchFamily="34" charset="0"/>
                        <a:buChar char="•"/>
                      </a:pPr>
                      <a:r>
                        <a:rPr lang="en-GB" sz="1300"/>
                        <a:t>Bo Diddley</a:t>
                      </a:r>
                    </a:p>
                    <a:p>
                      <a:pPr marL="285750" indent="-285750">
                        <a:buFont typeface="Arial" panose="020B0604020202020204" pitchFamily="34" charset="0"/>
                        <a:buChar char="•"/>
                      </a:pPr>
                      <a:r>
                        <a:rPr lang="en-GB" sz="1300"/>
                        <a:t>Carl Perkins</a:t>
                      </a:r>
                    </a:p>
                    <a:p>
                      <a:pPr marL="285750" indent="-285750">
                        <a:buFont typeface="Arial" panose="020B0604020202020204" pitchFamily="34" charset="0"/>
                        <a:buChar char="•"/>
                      </a:pPr>
                      <a:r>
                        <a:rPr lang="en-GB" sz="1300"/>
                        <a:t>Eddie Cochran</a:t>
                      </a:r>
                    </a:p>
                    <a:p>
                      <a:pPr marL="285750" indent="-285750">
                        <a:buFont typeface="Arial" panose="020B0604020202020204" pitchFamily="34" charset="0"/>
                        <a:buChar char="•"/>
                      </a:pPr>
                      <a:r>
                        <a:rPr lang="en-GB" sz="1300"/>
                        <a:t>Ritchie Valens</a:t>
                      </a:r>
                    </a:p>
                  </a:txBody>
                  <a:tcPr marL="72133" marR="72133" marT="36066" marB="36066"/>
                </a:tc>
                <a:tc>
                  <a:txBody>
                    <a:bodyPr/>
                    <a:lstStyle/>
                    <a:p>
                      <a:pPr marL="285750" indent="-285750">
                        <a:buFont typeface="Arial" panose="020B0604020202020204" pitchFamily="34" charset="0"/>
                        <a:buChar char="•"/>
                      </a:pPr>
                      <a:r>
                        <a:rPr lang="en-GB" sz="1300" dirty="0"/>
                        <a:t>Chuck Berry</a:t>
                      </a:r>
                    </a:p>
                    <a:p>
                      <a:pPr marL="285750" indent="-285750">
                        <a:buFont typeface="Arial" panose="020B0604020202020204" pitchFamily="34" charset="0"/>
                        <a:buChar char="•"/>
                      </a:pPr>
                      <a:r>
                        <a:rPr lang="en-GB" sz="1300" dirty="0"/>
                        <a:t>Buddy Holly</a:t>
                      </a:r>
                    </a:p>
                    <a:p>
                      <a:pPr marL="285750" indent="-285750">
                        <a:buFont typeface="Arial" panose="020B0604020202020204" pitchFamily="34" charset="0"/>
                        <a:buChar char="•"/>
                      </a:pPr>
                      <a:r>
                        <a:rPr lang="en-GB" sz="1300" dirty="0"/>
                        <a:t>Scotty Moore</a:t>
                      </a:r>
                    </a:p>
                    <a:p>
                      <a:pPr marL="285750" indent="-285750">
                        <a:buFont typeface="Arial" panose="020B0604020202020204" pitchFamily="34" charset="0"/>
                        <a:buChar char="•"/>
                      </a:pPr>
                      <a:r>
                        <a:rPr lang="en-GB" sz="1300" dirty="0"/>
                        <a:t>Carl Perkins</a:t>
                      </a:r>
                    </a:p>
                    <a:p>
                      <a:pPr marL="285750" indent="-285750">
                        <a:buFont typeface="Arial" panose="020B0604020202020204" pitchFamily="34" charset="0"/>
                        <a:buChar char="•"/>
                      </a:pPr>
                      <a:r>
                        <a:rPr lang="en-GB" sz="1300" dirty="0"/>
                        <a:t>Bo Diddley</a:t>
                      </a:r>
                    </a:p>
                    <a:p>
                      <a:pPr marL="285750" indent="-285750">
                        <a:buFont typeface="Arial" panose="020B0604020202020204" pitchFamily="34" charset="0"/>
                        <a:buChar char="•"/>
                      </a:pPr>
                      <a:r>
                        <a:rPr lang="en-GB" sz="1300" dirty="0"/>
                        <a:t>Eddie Cochran</a:t>
                      </a:r>
                    </a:p>
                    <a:p>
                      <a:pPr marL="285750" indent="-285750">
                        <a:buFont typeface="Arial" panose="020B0604020202020204" pitchFamily="34" charset="0"/>
                        <a:buChar char="•"/>
                      </a:pPr>
                      <a:r>
                        <a:rPr lang="en-GB" sz="1300" dirty="0"/>
                        <a:t>James Burton</a:t>
                      </a:r>
                    </a:p>
                    <a:p>
                      <a:pPr marL="285750" indent="-285750">
                        <a:buFont typeface="Arial" panose="020B0604020202020204" pitchFamily="34" charset="0"/>
                        <a:buChar char="•"/>
                      </a:pPr>
                      <a:r>
                        <a:rPr lang="en-GB" sz="1300" dirty="0"/>
                        <a:t>Mickey Baker</a:t>
                      </a:r>
                    </a:p>
                    <a:p>
                      <a:pPr marL="285750" indent="-285750">
                        <a:buFont typeface="Arial" panose="020B0604020202020204" pitchFamily="34" charset="0"/>
                        <a:buChar char="•"/>
                      </a:pPr>
                      <a:r>
                        <a:rPr lang="en-GB" sz="1300" dirty="0"/>
                        <a:t>Duane Eddy</a:t>
                      </a:r>
                    </a:p>
                  </a:txBody>
                  <a:tcPr marL="72133" marR="72133" marT="36066" marB="36066"/>
                </a:tc>
                <a:tc>
                  <a:txBody>
                    <a:bodyPr/>
                    <a:lstStyle/>
                    <a:p>
                      <a:pPr marL="285750" indent="-285750">
                        <a:buFont typeface="Arial" panose="020B0604020202020204" pitchFamily="34" charset="0"/>
                        <a:buChar char="•"/>
                      </a:pPr>
                      <a:r>
                        <a:rPr lang="en-GB" sz="1300" dirty="0"/>
                        <a:t>Bill Black</a:t>
                      </a:r>
                    </a:p>
                    <a:p>
                      <a:pPr marL="285750" indent="-285750">
                        <a:buFont typeface="Arial" panose="020B0604020202020204" pitchFamily="34" charset="0"/>
                        <a:buChar char="•"/>
                      </a:pPr>
                      <a:r>
                        <a:rPr lang="en-GB" sz="1300" dirty="0"/>
                        <a:t>Willie Dixon</a:t>
                      </a:r>
                    </a:p>
                    <a:p>
                      <a:pPr marL="285750" indent="-285750">
                        <a:buFont typeface="Arial" panose="020B0604020202020204" pitchFamily="34" charset="0"/>
                        <a:buChar char="•"/>
                      </a:pPr>
                      <a:r>
                        <a:rPr lang="en-GB" sz="1300" dirty="0" err="1"/>
                        <a:t>Marhsall</a:t>
                      </a:r>
                      <a:r>
                        <a:rPr lang="en-GB" sz="1300" dirty="0"/>
                        <a:t> Lytle</a:t>
                      </a:r>
                    </a:p>
                    <a:p>
                      <a:pPr marL="285750" indent="-285750">
                        <a:buFont typeface="Arial" panose="020B0604020202020204" pitchFamily="34" charset="0"/>
                        <a:buChar char="•"/>
                      </a:pPr>
                      <a:r>
                        <a:rPr lang="en-GB" sz="1300" dirty="0"/>
                        <a:t>Joe. B Mauldin</a:t>
                      </a:r>
                    </a:p>
                    <a:p>
                      <a:pPr marL="285750" indent="-285750">
                        <a:buFont typeface="Arial" panose="020B0604020202020204" pitchFamily="34" charset="0"/>
                        <a:buChar char="•"/>
                      </a:pPr>
                      <a:r>
                        <a:rPr lang="en-GB" sz="1300" dirty="0"/>
                        <a:t>Jerry </a:t>
                      </a:r>
                      <a:r>
                        <a:rPr lang="en-GB" sz="1300" dirty="0" err="1"/>
                        <a:t>Jemmott</a:t>
                      </a:r>
                      <a:endParaRPr lang="en-GB" sz="1300" dirty="0"/>
                    </a:p>
                    <a:p>
                      <a:pPr marL="285750" indent="-285750">
                        <a:buFont typeface="Arial" panose="020B0604020202020204" pitchFamily="34" charset="0"/>
                        <a:buChar char="•"/>
                      </a:pPr>
                      <a:r>
                        <a:rPr lang="en-GB" sz="1300" dirty="0"/>
                        <a:t>Carol Kaye</a:t>
                      </a:r>
                    </a:p>
                    <a:p>
                      <a:pPr marL="285750" indent="-285750">
                        <a:buFont typeface="Arial" panose="020B0604020202020204" pitchFamily="34" charset="0"/>
                        <a:buChar char="•"/>
                      </a:pPr>
                      <a:r>
                        <a:rPr lang="en-GB" sz="1300" dirty="0"/>
                        <a:t>James Jamerson</a:t>
                      </a:r>
                    </a:p>
                    <a:p>
                      <a:pPr marL="285750" indent="-285750">
                        <a:buFont typeface="Arial" panose="020B0604020202020204" pitchFamily="34" charset="0"/>
                        <a:buChar char="•"/>
                      </a:pPr>
                      <a:r>
                        <a:rPr lang="en-GB" sz="1300" dirty="0"/>
                        <a:t>Monk Montgomery</a:t>
                      </a:r>
                    </a:p>
                    <a:p>
                      <a:pPr marL="285750" indent="-285750">
                        <a:buFont typeface="Arial" panose="020B0604020202020204" pitchFamily="34" charset="0"/>
                        <a:buChar char="•"/>
                      </a:pPr>
                      <a:r>
                        <a:rPr lang="en-GB" sz="1300" dirty="0"/>
                        <a:t>Roy Johnson</a:t>
                      </a:r>
                    </a:p>
                  </a:txBody>
                  <a:tcPr marL="72133" marR="72133" marT="36066" marB="36066"/>
                </a:tc>
                <a:tc>
                  <a:txBody>
                    <a:bodyPr/>
                    <a:lstStyle/>
                    <a:p>
                      <a:pPr marL="285750" indent="-285750">
                        <a:buFont typeface="Arial" panose="020B0604020202020204" pitchFamily="34" charset="0"/>
                        <a:buChar char="•"/>
                      </a:pPr>
                      <a:r>
                        <a:rPr lang="en-GB" sz="1300"/>
                        <a:t>Earl Palmer</a:t>
                      </a:r>
                    </a:p>
                    <a:p>
                      <a:pPr marL="285750" indent="-285750">
                        <a:buFont typeface="Arial" panose="020B0604020202020204" pitchFamily="34" charset="0"/>
                        <a:buChar char="•"/>
                      </a:pPr>
                      <a:r>
                        <a:rPr lang="en-GB" sz="1300"/>
                        <a:t>D.J. Fontana</a:t>
                      </a:r>
                    </a:p>
                    <a:p>
                      <a:pPr marL="285750" indent="-285750">
                        <a:buFont typeface="Arial" panose="020B0604020202020204" pitchFamily="34" charset="0"/>
                        <a:buChar char="•"/>
                      </a:pPr>
                      <a:r>
                        <a:rPr lang="en-GB" sz="1300"/>
                        <a:t>Jerry Allison</a:t>
                      </a:r>
                    </a:p>
                    <a:p>
                      <a:pPr marL="285750" indent="-285750">
                        <a:buFont typeface="Arial" panose="020B0604020202020204" pitchFamily="34" charset="0"/>
                        <a:buChar char="•"/>
                      </a:pPr>
                      <a:r>
                        <a:rPr lang="en-GB" sz="1300"/>
                        <a:t>Charles Connor</a:t>
                      </a:r>
                    </a:p>
                    <a:p>
                      <a:pPr marL="285750" indent="-285750">
                        <a:buFont typeface="Arial" panose="020B0604020202020204" pitchFamily="34" charset="0"/>
                        <a:buChar char="•"/>
                      </a:pPr>
                      <a:r>
                        <a:rPr lang="en-GB" sz="1300"/>
                        <a:t>Fred Below</a:t>
                      </a:r>
                    </a:p>
                    <a:p>
                      <a:pPr marL="285750" indent="-285750">
                        <a:buFont typeface="Arial" panose="020B0604020202020204" pitchFamily="34" charset="0"/>
                        <a:buChar char="•"/>
                      </a:pPr>
                      <a:r>
                        <a:rPr lang="en-GB" sz="1300"/>
                        <a:t>Sandy Nelson</a:t>
                      </a:r>
                    </a:p>
                    <a:p>
                      <a:pPr marL="285750" indent="-285750">
                        <a:buFont typeface="Arial" panose="020B0604020202020204" pitchFamily="34" charset="0"/>
                        <a:buChar char="•"/>
                      </a:pPr>
                      <a:endParaRPr lang="en-GB" sz="1300"/>
                    </a:p>
                  </a:txBody>
                  <a:tcPr marL="72133" marR="72133" marT="36066" marB="36066"/>
                </a:tc>
                <a:tc>
                  <a:txBody>
                    <a:bodyPr/>
                    <a:lstStyle/>
                    <a:p>
                      <a:pPr marL="285750" indent="-285750">
                        <a:buFont typeface="Arial" panose="020B0604020202020204" pitchFamily="34" charset="0"/>
                        <a:buChar char="•"/>
                      </a:pPr>
                      <a:r>
                        <a:rPr lang="en-GB" sz="1300"/>
                        <a:t>Jerry Lee Lewis</a:t>
                      </a:r>
                    </a:p>
                    <a:p>
                      <a:pPr marL="285750" indent="-285750">
                        <a:buFont typeface="Arial" panose="020B0604020202020204" pitchFamily="34" charset="0"/>
                        <a:buChar char="•"/>
                      </a:pPr>
                      <a:r>
                        <a:rPr lang="en-GB" sz="1300"/>
                        <a:t>Little Richard</a:t>
                      </a:r>
                    </a:p>
                    <a:p>
                      <a:pPr marL="285750" indent="-285750">
                        <a:buFont typeface="Arial" panose="020B0604020202020204" pitchFamily="34" charset="0"/>
                        <a:buChar char="•"/>
                      </a:pPr>
                      <a:r>
                        <a:rPr lang="en-GB" sz="1300"/>
                        <a:t>Fats Domino</a:t>
                      </a:r>
                    </a:p>
                    <a:p>
                      <a:pPr marL="285750" indent="-285750">
                        <a:buFont typeface="Arial" panose="020B0604020202020204" pitchFamily="34" charset="0"/>
                        <a:buChar char="•"/>
                      </a:pPr>
                      <a:r>
                        <a:rPr lang="en-GB" sz="1300"/>
                        <a:t>Ray Charles</a:t>
                      </a:r>
                    </a:p>
                    <a:p>
                      <a:pPr marL="285750" indent="-285750">
                        <a:buFont typeface="Arial" panose="020B0604020202020204" pitchFamily="34" charset="0"/>
                        <a:buChar char="•"/>
                      </a:pPr>
                      <a:r>
                        <a:rPr lang="en-GB" sz="1300"/>
                        <a:t>Huey “Piano” Smith</a:t>
                      </a:r>
                    </a:p>
                    <a:p>
                      <a:pPr marL="285750" indent="-285750">
                        <a:buFont typeface="Arial" panose="020B0604020202020204" pitchFamily="34" charset="0"/>
                        <a:buChar char="•"/>
                      </a:pPr>
                      <a:r>
                        <a:rPr lang="en-GB" sz="1300"/>
                        <a:t>Professor Longhair</a:t>
                      </a:r>
                    </a:p>
                    <a:p>
                      <a:pPr marL="285750" indent="-285750">
                        <a:buFont typeface="Arial" panose="020B0604020202020204" pitchFamily="34" charset="0"/>
                        <a:buChar char="•"/>
                      </a:pPr>
                      <a:r>
                        <a:rPr lang="en-GB" sz="1300"/>
                        <a:t>Lloyd Price</a:t>
                      </a:r>
                    </a:p>
                    <a:p>
                      <a:pPr marL="285750" indent="-285750">
                        <a:buFont typeface="Arial" panose="020B0604020202020204" pitchFamily="34" charset="0"/>
                        <a:buChar char="•"/>
                      </a:pPr>
                      <a:r>
                        <a:rPr lang="en-GB" sz="1300"/>
                        <a:t>Johnnie Johnson</a:t>
                      </a:r>
                    </a:p>
                  </a:txBody>
                  <a:tcPr marL="72133" marR="72133" marT="36066" marB="36066"/>
                </a:tc>
                <a:tc>
                  <a:txBody>
                    <a:bodyPr/>
                    <a:lstStyle/>
                    <a:p>
                      <a:pPr marL="285750" indent="-285750">
                        <a:buFont typeface="Arial" panose="020B0604020202020204" pitchFamily="34" charset="0"/>
                        <a:buChar char="•"/>
                      </a:pPr>
                      <a:r>
                        <a:rPr lang="en-GB" sz="1300" dirty="0"/>
                        <a:t>Lee Allen (alto sax)</a:t>
                      </a:r>
                    </a:p>
                    <a:p>
                      <a:pPr marL="285750" indent="-285750">
                        <a:buFont typeface="Arial" panose="020B0604020202020204" pitchFamily="34" charset="0"/>
                        <a:buChar char="•"/>
                      </a:pPr>
                      <a:r>
                        <a:rPr lang="en-GB" sz="1300" dirty="0"/>
                        <a:t>David “Fathead” Newman (tenor sax)</a:t>
                      </a:r>
                    </a:p>
                    <a:p>
                      <a:pPr marL="285750" indent="-285750">
                        <a:buFont typeface="Arial" panose="020B0604020202020204" pitchFamily="34" charset="0"/>
                        <a:buChar char="•"/>
                      </a:pPr>
                      <a:r>
                        <a:rPr lang="en-GB" sz="1300" dirty="0"/>
                        <a:t>Hank Crawford (alto sax)</a:t>
                      </a:r>
                    </a:p>
                    <a:p>
                      <a:pPr marL="285750" indent="-285750">
                        <a:buFont typeface="Arial" panose="020B0604020202020204" pitchFamily="34" charset="0"/>
                        <a:buChar char="•"/>
                      </a:pPr>
                      <a:r>
                        <a:rPr lang="en-GB" sz="1300" dirty="0"/>
                        <a:t>King Curtis (tenor sax)</a:t>
                      </a:r>
                    </a:p>
                    <a:p>
                      <a:pPr marL="285750" indent="-285750">
                        <a:buFont typeface="Arial" panose="020B0604020202020204" pitchFamily="34" charset="0"/>
                        <a:buChar char="•"/>
                      </a:pPr>
                      <a:r>
                        <a:rPr lang="en-GB" sz="1300" dirty="0"/>
                        <a:t>Louis Jordan (alto sax)</a:t>
                      </a:r>
                    </a:p>
                    <a:p>
                      <a:pPr marL="285750" indent="-285750">
                        <a:buFont typeface="Arial" panose="020B0604020202020204" pitchFamily="34" charset="0"/>
                        <a:buChar char="•"/>
                      </a:pPr>
                      <a:r>
                        <a:rPr lang="en-GB" sz="1300" dirty="0"/>
                        <a:t>Plas Johnson (tenor sax)</a:t>
                      </a:r>
                    </a:p>
                    <a:p>
                      <a:pPr marL="285750" indent="-285750">
                        <a:buFont typeface="Arial" panose="020B0604020202020204" pitchFamily="34" charset="0"/>
                        <a:buChar char="•"/>
                      </a:pPr>
                      <a:r>
                        <a:rPr lang="en-GB" sz="1300" dirty="0"/>
                        <a:t>Rudy </a:t>
                      </a:r>
                      <a:r>
                        <a:rPr lang="en-GB" sz="1300" dirty="0" err="1"/>
                        <a:t>Pompilli</a:t>
                      </a:r>
                      <a:r>
                        <a:rPr lang="en-GB" sz="1300" dirty="0"/>
                        <a:t> (tenor sax)</a:t>
                      </a:r>
                    </a:p>
                  </a:txBody>
                  <a:tcPr marL="72133" marR="72133" marT="36066" marB="36066"/>
                </a:tc>
                <a:extLst>
                  <a:ext uri="{0D108BD9-81ED-4DB2-BD59-A6C34878D82A}">
                    <a16:rowId xmlns:a16="http://schemas.microsoft.com/office/drawing/2014/main" val="2572691948"/>
                  </a:ext>
                </a:extLst>
              </a:tr>
            </a:tbl>
          </a:graphicData>
        </a:graphic>
      </p:graphicFrame>
    </p:spTree>
    <p:extLst>
      <p:ext uri="{BB962C8B-B14F-4D97-AF65-F5344CB8AC3E}">
        <p14:creationId xmlns:p14="http://schemas.microsoft.com/office/powerpoint/2010/main" val="916766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DDA15-BDBC-BF2F-1411-3629D60D1BF3}"/>
              </a:ext>
            </a:extLst>
          </p:cNvPr>
          <p:cNvSpPr>
            <a:spLocks noGrp="1"/>
          </p:cNvSpPr>
          <p:nvPr>
            <p:ph type="title"/>
          </p:nvPr>
        </p:nvSpPr>
        <p:spPr>
          <a:xfrm>
            <a:off x="201954" y="230002"/>
            <a:ext cx="6273944" cy="1419284"/>
          </a:xfrm>
        </p:spPr>
        <p:txBody>
          <a:bodyPr>
            <a:normAutofit/>
          </a:bodyPr>
          <a:lstStyle/>
          <a:p>
            <a:pPr>
              <a:lnSpc>
                <a:spcPct val="90000"/>
              </a:lnSpc>
            </a:pPr>
            <a:r>
              <a:rPr lang="en-GB" sz="3000" u="sng" dirty="0"/>
              <a:t>Section 2: PART 3</a:t>
            </a:r>
            <a:br>
              <a:rPr lang="en-GB" sz="3000" u="sng" dirty="0"/>
            </a:br>
            <a:r>
              <a:rPr lang="en-GB" sz="3000" u="sng" dirty="0"/>
              <a:t>Iconic Names of 50s Rock ‘n’ Roll</a:t>
            </a:r>
            <a:endParaRPr lang="en-GB" sz="3000" dirty="0"/>
          </a:p>
        </p:txBody>
      </p:sp>
      <p:sp>
        <p:nvSpPr>
          <p:cNvPr id="3" name="Content Placeholder 2">
            <a:extLst>
              <a:ext uri="{FF2B5EF4-FFF2-40B4-BE49-F238E27FC236}">
                <a16:creationId xmlns:a16="http://schemas.microsoft.com/office/drawing/2014/main" id="{7432BC61-C7B5-480E-C8FA-4EB78F54EC1A}"/>
              </a:ext>
            </a:extLst>
          </p:cNvPr>
          <p:cNvSpPr>
            <a:spLocks noGrp="1"/>
          </p:cNvSpPr>
          <p:nvPr>
            <p:ph idx="1"/>
          </p:nvPr>
        </p:nvSpPr>
        <p:spPr>
          <a:xfrm>
            <a:off x="201954" y="2222287"/>
            <a:ext cx="5967968" cy="4475833"/>
          </a:xfrm>
        </p:spPr>
        <p:txBody>
          <a:bodyPr>
            <a:normAutofit/>
          </a:bodyPr>
          <a:lstStyle/>
          <a:p>
            <a:pPr algn="just">
              <a:lnSpc>
                <a:spcPct val="90000"/>
              </a:lnSpc>
            </a:pPr>
            <a:r>
              <a:rPr lang="en-GB" sz="2000" dirty="0"/>
              <a:t>Although they are not known for their performances within the 50s Rock ‘n’ Roll genre, the following names are still integral to the fabric of the genre and should be further researched:</a:t>
            </a:r>
          </a:p>
          <a:p>
            <a:pPr algn="just">
              <a:lnSpc>
                <a:spcPct val="90000"/>
              </a:lnSpc>
              <a:buFont typeface="Arial" panose="020B0604020202020204" pitchFamily="34" charset="0"/>
              <a:buChar char="•"/>
            </a:pPr>
            <a:r>
              <a:rPr lang="en-GB" sz="2000" dirty="0"/>
              <a:t>Alan Freed (DJ)</a:t>
            </a:r>
          </a:p>
          <a:p>
            <a:pPr algn="just">
              <a:lnSpc>
                <a:spcPct val="90000"/>
              </a:lnSpc>
              <a:buFont typeface="Arial" panose="020B0604020202020204" pitchFamily="34" charset="0"/>
              <a:buChar char="•"/>
            </a:pPr>
            <a:r>
              <a:rPr lang="en-GB" sz="2000" dirty="0"/>
              <a:t>Sam Phillips (Producer)</a:t>
            </a:r>
          </a:p>
          <a:p>
            <a:pPr algn="just">
              <a:lnSpc>
                <a:spcPct val="90000"/>
              </a:lnSpc>
              <a:buFont typeface="Arial" panose="020B0604020202020204" pitchFamily="34" charset="0"/>
              <a:buChar char="•"/>
            </a:pPr>
            <a:r>
              <a:rPr lang="en-GB" sz="2000" dirty="0"/>
              <a:t>Leo Fender (Guitar &amp; Amplifier innovator)</a:t>
            </a:r>
          </a:p>
          <a:p>
            <a:pPr algn="just">
              <a:lnSpc>
                <a:spcPct val="90000"/>
              </a:lnSpc>
              <a:buFont typeface="Arial" panose="020B0604020202020204" pitchFamily="34" charset="0"/>
              <a:buChar char="•"/>
            </a:pPr>
            <a:r>
              <a:rPr lang="en-GB" sz="2000" dirty="0"/>
              <a:t>Colonel Tom Parker (Manager of Elvis Presley)</a:t>
            </a:r>
          </a:p>
          <a:p>
            <a:pPr algn="just">
              <a:lnSpc>
                <a:spcPct val="90000"/>
              </a:lnSpc>
              <a:buFont typeface="Arial" panose="020B0604020202020204" pitchFamily="34" charset="0"/>
              <a:buChar char="•"/>
            </a:pPr>
            <a:r>
              <a:rPr lang="en-GB" sz="2000" dirty="0"/>
              <a:t>Dick Clark (TV Personality &amp; Presenter of “American Bandstand”)</a:t>
            </a:r>
          </a:p>
        </p:txBody>
      </p:sp>
      <p:sp>
        <p:nvSpPr>
          <p:cNvPr id="2055" name="Rectangle 2054">
            <a:extLst>
              <a:ext uri="{FF2B5EF4-FFF2-40B4-BE49-F238E27FC236}">
                <a16:creationId xmlns:a16="http://schemas.microsoft.com/office/drawing/2014/main" id="{29D6AF62-D958-4235-B1F5-7CE0E6556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75898" y="0"/>
            <a:ext cx="571305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ounded Rectangle 17">
            <a:extLst>
              <a:ext uri="{FF2B5EF4-FFF2-40B4-BE49-F238E27FC236}">
                <a16:creationId xmlns:a16="http://schemas.microsoft.com/office/drawing/2014/main" id="{5E87C0A4-8E75-4942-A5BE-28699422A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8932" y="958640"/>
            <a:ext cx="4419604"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Leo Fender, the creator of Fender guitars, never knew how to play the  guitar. : r/guitars">
            <a:extLst>
              <a:ext uri="{FF2B5EF4-FFF2-40B4-BE49-F238E27FC236}">
                <a16:creationId xmlns:a16="http://schemas.microsoft.com/office/drawing/2014/main" id="{C6610379-53FD-26DF-5089-15DD4A24E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954" r="10083" b="3"/>
          <a:stretch/>
        </p:blipFill>
        <p:spPr bwMode="auto">
          <a:xfrm>
            <a:off x="7410517" y="1258529"/>
            <a:ext cx="3832042" cy="433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329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645693" y="682932"/>
            <a:ext cx="10571998" cy="970450"/>
          </a:xfrm>
        </p:spPr>
        <p:txBody>
          <a:bodyPr>
            <a:noAutofit/>
          </a:bodyPr>
          <a:lstStyle/>
          <a:p>
            <a:r>
              <a:rPr lang="en-GB" sz="4800" u="sng" dirty="0"/>
              <a:t>Section 3: PART 1 </a:t>
            </a:r>
            <a:br>
              <a:rPr lang="en-GB" sz="4800" u="sng" dirty="0"/>
            </a:br>
            <a:r>
              <a:rPr lang="en-GB" sz="4800" u="sng" dirty="0"/>
              <a:t>Roles of Instrumentation</a:t>
            </a:r>
          </a:p>
        </p:txBody>
      </p:sp>
      <p:pic>
        <p:nvPicPr>
          <p:cNvPr id="2050" name="Picture 2" descr="A brown electric guitar&#10;&#10;Description automatically generated with low confidence">
            <a:extLst>
              <a:ext uri="{FF2B5EF4-FFF2-40B4-BE49-F238E27FC236}">
                <a16:creationId xmlns:a16="http://schemas.microsoft.com/office/drawing/2014/main" id="{7FEE4F39-E0E7-EEA9-54EC-01B80C602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07" r="4308" b="1"/>
          <a:stretch/>
        </p:blipFill>
        <p:spPr bwMode="auto">
          <a:xfrm>
            <a:off x="960438" y="2413000"/>
            <a:ext cx="2913062" cy="3628362"/>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4129088" y="2000249"/>
            <a:ext cx="7858125" cy="4614863"/>
          </a:xfrm>
        </p:spPr>
        <p:txBody>
          <a:bodyPr>
            <a:normAutofit/>
          </a:bodyPr>
          <a:lstStyle/>
          <a:p>
            <a:pPr algn="just">
              <a:lnSpc>
                <a:spcPct val="90000"/>
              </a:lnSpc>
              <a:buAutoNum type="arabicPeriod"/>
            </a:pPr>
            <a:r>
              <a:rPr lang="en-GB" sz="2400" b="1" u="sng" dirty="0"/>
              <a:t>Fender Telecaster</a:t>
            </a:r>
          </a:p>
          <a:p>
            <a:pPr algn="just">
              <a:lnSpc>
                <a:spcPct val="90000"/>
              </a:lnSpc>
            </a:pPr>
            <a:r>
              <a:rPr lang="en-GB" sz="1600" dirty="0"/>
              <a:t>The development of the Fender Telecaster electric guitar in the 1950s was a huge turning point for the sound of popular music forever more.</a:t>
            </a:r>
          </a:p>
          <a:p>
            <a:pPr algn="just" rtl="0" fontAlgn="base">
              <a:lnSpc>
                <a:spcPct val="90000"/>
              </a:lnSpc>
            </a:pPr>
            <a:r>
              <a:rPr lang="en-GB" sz="1600" b="1" i="0" u="none" strike="noStrike" dirty="0">
                <a:effectLst/>
                <a:latin typeface="Century Gothic" panose="020B0502020202020204" pitchFamily="34" charset="0"/>
              </a:rPr>
              <a:t>ORIGINS: </a:t>
            </a:r>
            <a:r>
              <a:rPr lang="en-GB" sz="1600" b="0" i="0" u="none" strike="noStrike" dirty="0">
                <a:effectLst/>
                <a:latin typeface="Century Gothic" panose="020B0502020202020204" pitchFamily="34" charset="0"/>
              </a:rPr>
              <a:t>The Fender Telecaster (and then later the Fender Stratocaster) was developed in the 1950s. It was easy to use and stylistically suited to rock genres.</a:t>
            </a:r>
            <a:r>
              <a:rPr lang="en-US" sz="1600" b="0" i="0" dirty="0">
                <a:effectLst/>
                <a:latin typeface="Century Gothic" panose="020B0502020202020204" pitchFamily="34" charset="0"/>
              </a:rPr>
              <a:t>​</a:t>
            </a:r>
            <a:endParaRPr lang="en-US" sz="1600" b="0" i="0" dirty="0">
              <a:effectLst/>
              <a:latin typeface="Segoe UI" panose="020B0502040204020203" pitchFamily="34" charset="0"/>
            </a:endParaRPr>
          </a:p>
          <a:p>
            <a:pPr algn="just" rtl="0" fontAlgn="base">
              <a:lnSpc>
                <a:spcPct val="90000"/>
              </a:lnSpc>
              <a:buFont typeface="Arial" panose="020B0604020202020204" pitchFamily="34" charset="0"/>
              <a:buChar char="•"/>
            </a:pPr>
            <a:r>
              <a:rPr lang="en-GB" sz="1600" b="0" i="0" u="none" strike="noStrike" dirty="0">
                <a:effectLst/>
                <a:latin typeface="Century Gothic" panose="020B0502020202020204" pitchFamily="34" charset="0"/>
              </a:rPr>
              <a:t>First made famous by Buddy Holly and Jimi Hendrix. </a:t>
            </a:r>
            <a:r>
              <a:rPr lang="en-US" sz="1600" b="0" i="0" dirty="0">
                <a:effectLst/>
                <a:latin typeface="Century Gothic" panose="020B0502020202020204" pitchFamily="34" charset="0"/>
              </a:rPr>
              <a:t>​</a:t>
            </a:r>
            <a:endParaRPr lang="en-US" sz="1600" b="0" i="0" dirty="0">
              <a:effectLst/>
              <a:latin typeface="Arial" panose="020B0604020202020204" pitchFamily="34" charset="0"/>
            </a:endParaRPr>
          </a:p>
          <a:p>
            <a:pPr algn="just" rtl="0" fontAlgn="base">
              <a:lnSpc>
                <a:spcPct val="90000"/>
              </a:lnSpc>
              <a:buFont typeface="Arial" panose="020B0604020202020204" pitchFamily="34" charset="0"/>
              <a:buChar char="•"/>
            </a:pPr>
            <a:r>
              <a:rPr lang="en-GB" sz="1600" dirty="0">
                <a:latin typeface="Century Gothic" panose="020B0502020202020204" pitchFamily="34" charset="0"/>
              </a:rPr>
              <a:t>It was the f</a:t>
            </a:r>
            <a:r>
              <a:rPr lang="en-GB" sz="1600" b="0" i="0" u="none" strike="noStrike" dirty="0">
                <a:effectLst/>
                <a:latin typeface="Century Gothic" panose="020B0502020202020204" pitchFamily="34" charset="0"/>
              </a:rPr>
              <a:t>irst commercially successful electric guitar with a solid body design and is one of the most emulated guitar shapes of all time.</a:t>
            </a:r>
            <a:r>
              <a:rPr lang="en-US" sz="1600" b="0" i="0" dirty="0">
                <a:effectLst/>
                <a:latin typeface="Century Gothic" panose="020B0502020202020204" pitchFamily="34" charset="0"/>
              </a:rPr>
              <a:t>​</a:t>
            </a:r>
            <a:endParaRPr lang="en-US" sz="1600" b="0" i="0" dirty="0">
              <a:effectLst/>
              <a:latin typeface="Arial" panose="020B0604020202020204" pitchFamily="34" charset="0"/>
            </a:endParaRPr>
          </a:p>
          <a:p>
            <a:pPr algn="just" rtl="0" fontAlgn="base">
              <a:lnSpc>
                <a:spcPct val="90000"/>
              </a:lnSpc>
              <a:buFont typeface="Arial" panose="020B0604020202020204" pitchFamily="34" charset="0"/>
              <a:buChar char="•"/>
            </a:pPr>
            <a:r>
              <a:rPr lang="en-GB" sz="1600" b="0" i="0" u="none" strike="noStrike" dirty="0">
                <a:effectLst/>
                <a:latin typeface="Century Gothic" panose="020B0502020202020204" pitchFamily="34" charset="0"/>
              </a:rPr>
              <a:t>The solid body design was less likely to cause feedback with heavy amplification. </a:t>
            </a:r>
            <a:r>
              <a:rPr lang="en-US" sz="1600" b="0" i="0" dirty="0">
                <a:effectLst/>
                <a:latin typeface="Century Gothic" panose="020B0502020202020204" pitchFamily="34" charset="0"/>
              </a:rPr>
              <a:t>​</a:t>
            </a:r>
            <a:endParaRPr lang="en-US" sz="1600" b="0" i="0" dirty="0">
              <a:effectLst/>
              <a:latin typeface="Arial" panose="020B0604020202020204" pitchFamily="34" charset="0"/>
            </a:endParaRPr>
          </a:p>
          <a:p>
            <a:pPr algn="just" rtl="0" fontAlgn="base">
              <a:lnSpc>
                <a:spcPct val="90000"/>
              </a:lnSpc>
              <a:buFont typeface="Arial" panose="020B0604020202020204" pitchFamily="34" charset="0"/>
              <a:buChar char="•"/>
            </a:pPr>
            <a:r>
              <a:rPr lang="en-GB" sz="1600" b="0" i="0" u="none" strike="noStrike" dirty="0">
                <a:effectLst/>
                <a:latin typeface="Century Gothic" panose="020B0502020202020204" pitchFamily="34" charset="0"/>
              </a:rPr>
              <a:t>Separate pickups with selector switch feature so tone could be changed during a performance.</a:t>
            </a:r>
            <a:r>
              <a:rPr lang="en-US" sz="1600" b="0" i="0" dirty="0">
                <a:effectLst/>
                <a:latin typeface="Century Gothic" panose="020B0502020202020204" pitchFamily="34" charset="0"/>
              </a:rPr>
              <a:t>​</a:t>
            </a:r>
            <a:endParaRPr lang="en-US" sz="1600" b="0" i="0" dirty="0">
              <a:effectLst/>
              <a:latin typeface="Arial" panose="020B0604020202020204" pitchFamily="34" charset="0"/>
            </a:endParaRPr>
          </a:p>
          <a:p>
            <a:pPr algn="just" rtl="0" fontAlgn="base">
              <a:lnSpc>
                <a:spcPct val="90000"/>
              </a:lnSpc>
              <a:buFont typeface="Arial" panose="020B0604020202020204" pitchFamily="34" charset="0"/>
              <a:buChar char="•"/>
            </a:pPr>
            <a:r>
              <a:rPr lang="en-GB" sz="1600" b="0" i="0" u="none" strike="noStrike" dirty="0">
                <a:effectLst/>
                <a:latin typeface="Century Gothic" panose="020B0502020202020204" pitchFamily="34" charset="0"/>
              </a:rPr>
              <a:t>The use of amplified guitars led to much smaller ensembles and many sections disappeared, including large horn sections from 40s Swing Jazz and 50s Rock ‘n’ Roll.</a:t>
            </a:r>
            <a:r>
              <a:rPr lang="en-US" sz="1600" b="0" i="0" dirty="0">
                <a:effectLst/>
                <a:latin typeface="Century Gothic" panose="020B0502020202020204" pitchFamily="34" charset="0"/>
              </a:rPr>
              <a:t>​</a:t>
            </a:r>
            <a:endParaRPr lang="en-US" sz="1600" b="0" i="0" dirty="0">
              <a:effectLst/>
              <a:latin typeface="Arial" panose="020B0604020202020204" pitchFamily="34" charset="0"/>
            </a:endParaRPr>
          </a:p>
        </p:txBody>
      </p:sp>
    </p:spTree>
    <p:extLst>
      <p:ext uri="{BB962C8B-B14F-4D97-AF65-F5344CB8AC3E}">
        <p14:creationId xmlns:p14="http://schemas.microsoft.com/office/powerpoint/2010/main" val="2137489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138488" y="182282"/>
            <a:ext cx="6211824" cy="1489356"/>
          </a:xfrm>
        </p:spPr>
        <p:txBody>
          <a:bodyPr>
            <a:normAutofit fontScale="90000"/>
          </a:bodyPr>
          <a:lstStyle/>
          <a:p>
            <a:pPr>
              <a:lnSpc>
                <a:spcPct val="90000"/>
              </a:lnSpc>
            </a:pPr>
            <a:r>
              <a:rPr lang="en-GB" sz="4400" u="sng" dirty="0"/>
              <a:t>Section 3: PART 2 </a:t>
            </a:r>
            <a:br>
              <a:rPr lang="en-GB" sz="4400" u="sng" dirty="0"/>
            </a:br>
            <a:r>
              <a:rPr lang="en-GB" sz="4400" u="sng" dirty="0"/>
              <a:t>Roles of Instrumentation</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233082" y="1907381"/>
            <a:ext cx="5936839" cy="4768337"/>
          </a:xfrm>
        </p:spPr>
        <p:txBody>
          <a:bodyPr>
            <a:normAutofit lnSpcReduction="10000"/>
          </a:bodyPr>
          <a:lstStyle/>
          <a:p>
            <a:pPr marL="0" indent="0" algn="just">
              <a:lnSpc>
                <a:spcPct val="90000"/>
              </a:lnSpc>
              <a:buNone/>
            </a:pPr>
            <a:r>
              <a:rPr lang="en-GB" sz="1900" b="1" u="sng" dirty="0"/>
              <a:t>2. Fender Precision Bass</a:t>
            </a:r>
          </a:p>
          <a:p>
            <a:pPr algn="just">
              <a:lnSpc>
                <a:spcPct val="90000"/>
              </a:lnSpc>
            </a:pPr>
            <a:r>
              <a:rPr lang="en-GB" sz="1400" dirty="0"/>
              <a:t>The development of the Fender Precision amplified bass guitar in the 1950s forever changed the sound of popular music and helped to shape the format of the standard “rock band” setup as we know it today.</a:t>
            </a:r>
          </a:p>
          <a:p>
            <a:pPr algn="just" rtl="0" fontAlgn="base">
              <a:lnSpc>
                <a:spcPct val="90000"/>
              </a:lnSpc>
              <a:buFont typeface="Arial" panose="020B0604020202020204" pitchFamily="34" charset="0"/>
              <a:buChar char="•"/>
            </a:pPr>
            <a:r>
              <a:rPr lang="en-US" sz="1400" b="0" i="0" u="none" strike="noStrike" dirty="0">
                <a:effectLst/>
                <a:latin typeface="Century Gothic" panose="020B0502020202020204" pitchFamily="34" charset="0"/>
              </a:rPr>
              <a:t>The Fender brand </a:t>
            </a:r>
            <a:r>
              <a:rPr lang="en-GB" sz="1400" b="0" i="0" u="none" strike="noStrike" dirty="0">
                <a:effectLst/>
                <a:latin typeface="Century Gothic" panose="020B0502020202020204" pitchFamily="34" charset="0"/>
              </a:rPr>
              <a:t>changed the way music was created and experienced in the 1950s – Precision Bass &amp; Telecaster (1951), Stratocaster (1954), </a:t>
            </a:r>
            <a:r>
              <a:rPr lang="en-GB" sz="1400" b="0" i="0" u="none" strike="noStrike" dirty="0" err="1">
                <a:effectLst/>
                <a:latin typeface="Century Gothic" panose="020B0502020202020204" pitchFamily="34" charset="0"/>
              </a:rPr>
              <a:t>Jazzmaster</a:t>
            </a:r>
            <a:r>
              <a:rPr lang="en-GB" sz="1400" b="0" i="0" u="none" strike="noStrike" dirty="0">
                <a:effectLst/>
                <a:latin typeface="Century Gothic" panose="020B0502020202020204" pitchFamily="34" charset="0"/>
              </a:rPr>
              <a:t> (1958). </a:t>
            </a:r>
            <a:r>
              <a:rPr lang="en-US" sz="1400" b="0" i="0" u="none" strike="noStrike" dirty="0">
                <a:effectLst/>
                <a:latin typeface="Century Gothic" panose="020B0502020202020204" pitchFamily="34" charset="0"/>
              </a:rPr>
              <a:t>​</a:t>
            </a:r>
            <a:r>
              <a:rPr lang="en-US" sz="1400" b="0" i="0" dirty="0">
                <a:effectLst/>
                <a:latin typeface="Century Gothic" panose="020B0502020202020204" pitchFamily="34" charset="0"/>
              </a:rPr>
              <a:t>​</a:t>
            </a:r>
            <a:endParaRPr lang="en-US" sz="1400" b="0" i="0" dirty="0">
              <a:effectLst/>
              <a:latin typeface="Arial" panose="020B0604020202020204" pitchFamily="34" charset="0"/>
            </a:endParaRPr>
          </a:p>
          <a:p>
            <a:pPr algn="just" rtl="0" fontAlgn="base">
              <a:lnSpc>
                <a:spcPct val="90000"/>
              </a:lnSpc>
              <a:buFont typeface="Arial" panose="020B0604020202020204" pitchFamily="34" charset="0"/>
              <a:buChar char="•"/>
            </a:pPr>
            <a:r>
              <a:rPr lang="en-GB" sz="1400" b="0" i="0" u="none" strike="noStrike" dirty="0">
                <a:effectLst/>
                <a:latin typeface="Century Gothic" panose="020B0502020202020204" pitchFamily="34" charset="0"/>
              </a:rPr>
              <a:t>The instrument simply didn’t exist until this point – there wasn’t an electric bass guitar. </a:t>
            </a:r>
            <a:r>
              <a:rPr lang="en-US" sz="1400" b="0" i="0" u="none" strike="noStrike" dirty="0">
                <a:effectLst/>
                <a:latin typeface="Century Gothic" panose="020B0502020202020204" pitchFamily="34" charset="0"/>
              </a:rPr>
              <a:t>​</a:t>
            </a:r>
            <a:r>
              <a:rPr lang="en-US" sz="1400" b="0" i="0" dirty="0">
                <a:effectLst/>
                <a:latin typeface="Century Gothic" panose="020B0502020202020204" pitchFamily="34" charset="0"/>
              </a:rPr>
              <a:t>​</a:t>
            </a:r>
            <a:endParaRPr lang="en-US" sz="1400" b="0" i="0" dirty="0">
              <a:effectLst/>
              <a:latin typeface="Arial" panose="020B0604020202020204" pitchFamily="34" charset="0"/>
            </a:endParaRPr>
          </a:p>
          <a:p>
            <a:pPr algn="just" rtl="0" fontAlgn="base">
              <a:lnSpc>
                <a:spcPct val="90000"/>
              </a:lnSpc>
              <a:buFont typeface="Arial" panose="020B0604020202020204" pitchFamily="34" charset="0"/>
              <a:buChar char="•"/>
            </a:pPr>
            <a:r>
              <a:rPr lang="en-GB" sz="1400" b="0" i="0" u="none" strike="noStrike" dirty="0">
                <a:effectLst/>
                <a:latin typeface="Century Gothic" panose="020B0502020202020204" pitchFamily="34" charset="0"/>
              </a:rPr>
              <a:t>Previously used the upright acoustic bass, which was big and bulky and difficult to transport. Also, difficult to hear the finer details over other amplified instruments and big ensembles for dancing (large horn sections).</a:t>
            </a:r>
            <a:r>
              <a:rPr lang="en-US" sz="1400" b="0" i="0" u="none" strike="noStrike" dirty="0">
                <a:effectLst/>
                <a:latin typeface="Century Gothic" panose="020B0502020202020204" pitchFamily="34" charset="0"/>
              </a:rPr>
              <a:t>​</a:t>
            </a:r>
            <a:r>
              <a:rPr lang="en-US" sz="1400" b="0" i="0" dirty="0">
                <a:effectLst/>
                <a:latin typeface="Century Gothic" panose="020B0502020202020204" pitchFamily="34" charset="0"/>
              </a:rPr>
              <a:t>​</a:t>
            </a:r>
            <a:endParaRPr lang="en-US" sz="1400" b="0" i="0" dirty="0">
              <a:effectLst/>
              <a:latin typeface="Arial" panose="020B0604020202020204" pitchFamily="34" charset="0"/>
            </a:endParaRPr>
          </a:p>
          <a:p>
            <a:pPr algn="just" rtl="0" fontAlgn="base">
              <a:lnSpc>
                <a:spcPct val="90000"/>
              </a:lnSpc>
              <a:buFont typeface="Arial" panose="020B0604020202020204" pitchFamily="34" charset="0"/>
              <a:buChar char="•"/>
            </a:pPr>
            <a:r>
              <a:rPr lang="en-GB" sz="1400" b="0" i="0" u="none" strike="noStrike" dirty="0">
                <a:effectLst/>
                <a:latin typeface="Century Gothic" panose="020B0502020202020204" pitchFamily="34" charset="0"/>
              </a:rPr>
              <a:t>Amplification allowed for a hard-edged sound with more sustain.</a:t>
            </a:r>
            <a:r>
              <a:rPr lang="en-US" sz="1400" b="0" i="0" u="none" strike="noStrike" dirty="0">
                <a:effectLst/>
                <a:latin typeface="Century Gothic" panose="020B0502020202020204" pitchFamily="34" charset="0"/>
              </a:rPr>
              <a:t>​</a:t>
            </a:r>
            <a:r>
              <a:rPr lang="en-US" sz="1400" b="0" i="0" dirty="0">
                <a:effectLst/>
                <a:latin typeface="Century Gothic" panose="020B0502020202020204" pitchFamily="34" charset="0"/>
              </a:rPr>
              <a:t>​</a:t>
            </a:r>
            <a:endParaRPr lang="en-US" sz="1400" b="0" i="0" dirty="0">
              <a:effectLst/>
              <a:latin typeface="Arial" panose="020B0604020202020204" pitchFamily="34" charset="0"/>
            </a:endParaRPr>
          </a:p>
          <a:p>
            <a:pPr algn="just" rtl="0" fontAlgn="base">
              <a:lnSpc>
                <a:spcPct val="90000"/>
              </a:lnSpc>
              <a:buFont typeface="Arial" panose="020B0604020202020204" pitchFamily="34" charset="0"/>
              <a:buChar char="•"/>
            </a:pPr>
            <a:r>
              <a:rPr lang="en-GB" sz="1400" b="0" i="0" u="none" strike="noStrike" dirty="0">
                <a:effectLst/>
                <a:latin typeface="Century Gothic" panose="020B0502020202020204" pitchFamily="34" charset="0"/>
              </a:rPr>
              <a:t>Iconic shape – with two “horns” to the body, which provided a good balance. </a:t>
            </a:r>
            <a:r>
              <a:rPr lang="en-US" sz="1400" b="0" i="0" u="none" strike="noStrike" dirty="0">
                <a:effectLst/>
                <a:latin typeface="Century Gothic" panose="020B0502020202020204" pitchFamily="34" charset="0"/>
              </a:rPr>
              <a:t>​</a:t>
            </a:r>
            <a:r>
              <a:rPr lang="en-US" sz="1400" b="0" i="0" dirty="0">
                <a:effectLst/>
                <a:latin typeface="Century Gothic" panose="020B0502020202020204" pitchFamily="34" charset="0"/>
              </a:rPr>
              <a:t>​</a:t>
            </a:r>
            <a:endParaRPr lang="en-US" sz="1400" b="0" i="0" dirty="0">
              <a:effectLst/>
              <a:latin typeface="Arial" panose="020B0604020202020204" pitchFamily="34" charset="0"/>
            </a:endParaRPr>
          </a:p>
          <a:p>
            <a:pPr algn="just" rtl="0" fontAlgn="base">
              <a:lnSpc>
                <a:spcPct val="90000"/>
              </a:lnSpc>
              <a:buFont typeface="Arial" panose="020B0604020202020204" pitchFamily="34" charset="0"/>
              <a:buChar char="•"/>
            </a:pPr>
            <a:r>
              <a:rPr lang="en-GB" sz="1400" b="0" i="0" u="none" strike="noStrike" dirty="0">
                <a:effectLst/>
                <a:latin typeface="Century Gothic" panose="020B0502020202020204" pitchFamily="34" charset="0"/>
              </a:rPr>
              <a:t>Use of frets allowed players to be able to play in tune more easily (doesn’t exist on an upright bass). </a:t>
            </a:r>
            <a:r>
              <a:rPr lang="en-US" sz="1400" b="0" i="0" u="none" strike="noStrike" dirty="0">
                <a:effectLst/>
                <a:latin typeface="Century Gothic" panose="020B0502020202020204" pitchFamily="34" charset="0"/>
              </a:rPr>
              <a:t>​Also, more user-friendly, being lighter and more portable than a double bass.</a:t>
            </a:r>
            <a:r>
              <a:rPr lang="en-US" sz="1400" b="0" i="0" dirty="0">
                <a:effectLst/>
                <a:latin typeface="Century Gothic" panose="020B0502020202020204" pitchFamily="34" charset="0"/>
              </a:rPr>
              <a:t>​</a:t>
            </a:r>
            <a:endParaRPr lang="en-US" sz="1400" b="0" i="0" dirty="0">
              <a:effectLst/>
              <a:latin typeface="Arial" panose="020B0604020202020204" pitchFamily="34" charset="0"/>
            </a:endParaRPr>
          </a:p>
        </p:txBody>
      </p:sp>
      <p:sp>
        <p:nvSpPr>
          <p:cNvPr id="1031" name="Rectangle 1030">
            <a:extLst>
              <a:ext uri="{FF2B5EF4-FFF2-40B4-BE49-F238E27FC236}">
                <a16:creationId xmlns:a16="http://schemas.microsoft.com/office/drawing/2014/main" id="{29D6AF62-D958-4235-B1F5-7CE0E6556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75898" y="0"/>
            <a:ext cx="571305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ounded Rectangle 17">
            <a:extLst>
              <a:ext uri="{FF2B5EF4-FFF2-40B4-BE49-F238E27FC236}">
                <a16:creationId xmlns:a16="http://schemas.microsoft.com/office/drawing/2014/main" id="{5E87C0A4-8E75-4942-A5BE-28699422A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8932" y="958640"/>
            <a:ext cx="4419604"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brown electric guitar&#10;&#10;Description automatically generated with low confidence">
            <a:extLst>
              <a:ext uri="{FF2B5EF4-FFF2-40B4-BE49-F238E27FC236}">
                <a16:creationId xmlns:a16="http://schemas.microsoft.com/office/drawing/2014/main" id="{A6C05903-1F9B-5250-E69B-9E4D65B77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702" r="3" b="3"/>
          <a:stretch/>
        </p:blipFill>
        <p:spPr bwMode="auto">
          <a:xfrm>
            <a:off x="7410517" y="1258529"/>
            <a:ext cx="3832042" cy="433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898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324225" y="590063"/>
            <a:ext cx="7005263" cy="970450"/>
          </a:xfrm>
        </p:spPr>
        <p:txBody>
          <a:bodyPr/>
          <a:lstStyle/>
          <a:p>
            <a:r>
              <a:rPr lang="en-GB" sz="4400" u="sng" dirty="0"/>
              <a:t>Section 3: PART 3 </a:t>
            </a:r>
            <a:br>
              <a:rPr lang="en-GB" sz="4400" u="sng" dirty="0"/>
            </a:br>
            <a:r>
              <a:rPr lang="en-GB" sz="4400" u="sng" dirty="0"/>
              <a:t>Roles of Instrumentation</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404376" y="1921668"/>
            <a:ext cx="6667938" cy="4757737"/>
          </a:xfrm>
        </p:spPr>
        <p:txBody>
          <a:bodyPr>
            <a:normAutofit fontScale="70000" lnSpcReduction="20000"/>
          </a:bodyPr>
          <a:lstStyle/>
          <a:p>
            <a:pPr marL="0" indent="0">
              <a:buNone/>
            </a:pPr>
            <a:r>
              <a:rPr lang="en-GB" sz="4000" b="1" u="sng" dirty="0"/>
              <a:t>3. Drum Kit</a:t>
            </a:r>
          </a:p>
          <a:p>
            <a:pPr algn="just">
              <a:buFont typeface="Courier New" panose="02070309020205020404" pitchFamily="49" charset="0"/>
              <a:buChar char="o"/>
            </a:pPr>
            <a:r>
              <a:rPr lang="en-GB" sz="2400" dirty="0"/>
              <a:t>Important time-keeping role.</a:t>
            </a:r>
          </a:p>
          <a:p>
            <a:pPr algn="just">
              <a:buFont typeface="Courier New" panose="02070309020205020404" pitchFamily="49" charset="0"/>
              <a:buChar char="o"/>
            </a:pPr>
            <a:r>
              <a:rPr lang="en-GB" sz="2400" dirty="0"/>
              <a:t>Clearly still influenced by the drumming found in previous jazz genres.</a:t>
            </a:r>
          </a:p>
          <a:p>
            <a:pPr algn="just">
              <a:buFont typeface="Courier New" panose="02070309020205020404" pitchFamily="49" charset="0"/>
              <a:buChar char="o"/>
            </a:pPr>
            <a:r>
              <a:rPr lang="en-GB" sz="2400" dirty="0"/>
              <a:t>Emphasis on beats 2 &amp; 4 (backbeat).</a:t>
            </a:r>
          </a:p>
          <a:p>
            <a:pPr algn="just">
              <a:buFont typeface="Courier New" panose="02070309020205020404" pitchFamily="49" charset="0"/>
              <a:buChar char="o"/>
            </a:pPr>
            <a:r>
              <a:rPr lang="en-GB" sz="2400" dirty="0"/>
              <a:t>Shuffle groove pattern on hi-hats or ride cymbal.</a:t>
            </a:r>
          </a:p>
          <a:p>
            <a:pPr algn="just">
              <a:buFont typeface="Courier New" panose="02070309020205020404" pitchFamily="49" charset="0"/>
              <a:buChar char="o"/>
            </a:pPr>
            <a:r>
              <a:rPr lang="en-GB" sz="2400" dirty="0"/>
              <a:t>Occasional drum solo.</a:t>
            </a:r>
          </a:p>
          <a:p>
            <a:pPr algn="just">
              <a:buFont typeface="Courier New" panose="02070309020205020404" pitchFamily="49" charset="0"/>
              <a:buChar char="o"/>
            </a:pPr>
            <a:r>
              <a:rPr lang="en-GB" sz="2400" dirty="0"/>
              <a:t>Mimicking boogie-woogie LH of the piano (rolling feel on toms &amp; bass drum).</a:t>
            </a:r>
          </a:p>
          <a:p>
            <a:pPr algn="just">
              <a:buFont typeface="Courier New" panose="02070309020205020404" pitchFamily="49" charset="0"/>
              <a:buChar char="o"/>
            </a:pPr>
            <a:r>
              <a:rPr lang="en-GB" sz="2400" dirty="0"/>
              <a:t>Simple drum fills, such as a quick roll on the snare.</a:t>
            </a:r>
          </a:p>
          <a:p>
            <a:pPr algn="just">
              <a:buFont typeface="Courier New" panose="02070309020205020404" pitchFamily="49" charset="0"/>
              <a:buChar char="o"/>
            </a:pPr>
            <a:r>
              <a:rPr lang="en-GB" sz="2400" dirty="0"/>
              <a:t>Heavy use of rimshots (hitting edge and head of the snare at the same time).</a:t>
            </a:r>
          </a:p>
          <a:p>
            <a:pPr algn="just">
              <a:buFont typeface="Courier New" panose="02070309020205020404" pitchFamily="49" charset="0"/>
              <a:buChar char="o"/>
            </a:pPr>
            <a:r>
              <a:rPr lang="en-GB" sz="2400" b="1" dirty="0">
                <a:solidFill>
                  <a:srgbClr val="FF0000"/>
                </a:solidFill>
              </a:rPr>
              <a:t>To understand more about the role and playing techniques of the drum kit, check out this informative video</a:t>
            </a:r>
            <a:r>
              <a:rPr lang="en-GB" sz="2400" dirty="0"/>
              <a:t>: </a:t>
            </a:r>
            <a:r>
              <a:rPr lang="en-GB" sz="2400" dirty="0">
                <a:hlinkClick r:id="rId2"/>
              </a:rPr>
              <a:t>https://www.youtube.com/watch?v=E7kjbVQeltA</a:t>
            </a:r>
            <a:r>
              <a:rPr lang="en-GB" sz="2400" dirty="0"/>
              <a:t> </a:t>
            </a:r>
          </a:p>
        </p:txBody>
      </p:sp>
      <p:pic>
        <p:nvPicPr>
          <p:cNvPr id="6146" name="Picture 2" descr="PJB BLOG SPOT: THE DRUM KIT &amp; GREAT DRUMMERS">
            <a:extLst>
              <a:ext uri="{FF2B5EF4-FFF2-40B4-BE49-F238E27FC236}">
                <a16:creationId xmlns:a16="http://schemas.microsoft.com/office/drawing/2014/main" id="{0415B06D-3092-EF0E-BB60-4A9DF46A4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0331" y="2471737"/>
            <a:ext cx="3997293" cy="34361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585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467100" y="668644"/>
            <a:ext cx="10571998" cy="970450"/>
          </a:xfrm>
        </p:spPr>
        <p:txBody>
          <a:bodyPr/>
          <a:lstStyle/>
          <a:p>
            <a:r>
              <a:rPr lang="en-GB" sz="4800" u="sng" dirty="0"/>
              <a:t>Section 3: PART 4 </a:t>
            </a:r>
            <a:br>
              <a:rPr lang="en-GB" sz="4800" u="sng" dirty="0"/>
            </a:br>
            <a:r>
              <a:rPr lang="en-GB" sz="4800" u="sng" dirty="0"/>
              <a:t>Roles of Instrumentation</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319439" y="1868069"/>
            <a:ext cx="6844297" cy="4802002"/>
          </a:xfrm>
        </p:spPr>
        <p:txBody>
          <a:bodyPr>
            <a:normAutofit fontScale="85000" lnSpcReduction="20000"/>
          </a:bodyPr>
          <a:lstStyle/>
          <a:p>
            <a:pPr marL="0" indent="0" algn="just">
              <a:buNone/>
            </a:pPr>
            <a:r>
              <a:rPr lang="en-GB" sz="2400" b="1" u="sng" dirty="0"/>
              <a:t>4. Piano</a:t>
            </a:r>
          </a:p>
          <a:p>
            <a:pPr algn="just"/>
            <a:r>
              <a:rPr lang="en-GB" dirty="0"/>
              <a:t>Comping role – repetitive chordal accompaniment. A staple part of the rhythm section, adding a powerful groove.</a:t>
            </a:r>
          </a:p>
          <a:p>
            <a:pPr algn="just"/>
            <a:r>
              <a:rPr lang="en-GB" dirty="0"/>
              <a:t>Occasional solo with heaps of showmanship, including standing up when playing.</a:t>
            </a:r>
          </a:p>
          <a:p>
            <a:r>
              <a:rPr lang="en-GB" dirty="0"/>
              <a:t>Boogie-woogie style – the LH plays a continuous, rhythmic pattern. Often alternating 2 chords. </a:t>
            </a:r>
            <a:r>
              <a:rPr lang="en-GB" dirty="0">
                <a:hlinkClick r:id="rId2"/>
              </a:rPr>
              <a:t>https://www.youtube.com/watch?v=SIX2-2_ALaQ</a:t>
            </a:r>
            <a:r>
              <a:rPr lang="en-GB" dirty="0"/>
              <a:t> </a:t>
            </a:r>
          </a:p>
          <a:p>
            <a:pPr algn="just"/>
            <a:r>
              <a:rPr lang="en-GB" dirty="0"/>
              <a:t>Upper register repetitive quavers (sometimes in a shuffle rhythm) to cut through the noise of the rest of the ensemble. Adds energy.</a:t>
            </a:r>
          </a:p>
          <a:p>
            <a:pPr algn="just"/>
            <a:r>
              <a:rPr lang="en-GB" dirty="0"/>
              <a:t>Percussive playing - played with force and energy, striking the keys harshly (sometimes with the elbow or feet!). </a:t>
            </a:r>
          </a:p>
          <a:p>
            <a:pPr algn="just"/>
            <a:r>
              <a:rPr lang="en-GB" dirty="0"/>
              <a:t>Doubling the walking bass pattern in the LH. </a:t>
            </a:r>
          </a:p>
          <a:p>
            <a:pPr algn="just"/>
            <a:r>
              <a:rPr lang="en-GB" dirty="0"/>
              <a:t>Call &amp; response.</a:t>
            </a:r>
          </a:p>
          <a:p>
            <a:pPr algn="just"/>
            <a:r>
              <a:rPr lang="en-GB" dirty="0"/>
              <a:t>Bluesy &amp; Gospel-inspired melodies.</a:t>
            </a:r>
          </a:p>
          <a:p>
            <a:pPr algn="just"/>
            <a:r>
              <a:rPr lang="en-GB" dirty="0"/>
              <a:t>Use of Glissandos (sliding up and down the keys) &amp; Trills.</a:t>
            </a:r>
          </a:p>
          <a:p>
            <a:pPr algn="just"/>
            <a:r>
              <a:rPr lang="en-GB" dirty="0"/>
              <a:t>Syncopated RH riffs.</a:t>
            </a:r>
          </a:p>
        </p:txBody>
      </p:sp>
      <p:pic>
        <p:nvPicPr>
          <p:cNvPr id="2050" name="Picture 2" descr="Jerry Lee Lewis, free-wheeling 'wild man' of rock 'n' roll, dies at 87">
            <a:extLst>
              <a:ext uri="{FF2B5EF4-FFF2-40B4-BE49-F238E27FC236}">
                <a16:creationId xmlns:a16="http://schemas.microsoft.com/office/drawing/2014/main" id="{252FC24A-F1C3-C8DC-082A-C30B27AB2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3173" y="2123314"/>
            <a:ext cx="4449388" cy="44432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59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DAD47858-7A44-47E5-AC94-E528B41D1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DA19D66C-3D5C-8BDF-72D2-3CF4532A6192}"/>
              </a:ext>
            </a:extLst>
          </p:cNvPr>
          <p:cNvSpPr>
            <a:spLocks noGrp="1"/>
          </p:cNvSpPr>
          <p:nvPr>
            <p:ph type="title"/>
          </p:nvPr>
        </p:nvSpPr>
        <p:spPr>
          <a:xfrm>
            <a:off x="810002" y="639097"/>
            <a:ext cx="3211392" cy="3781101"/>
          </a:xfrm>
        </p:spPr>
        <p:txBody>
          <a:bodyPr vert="horz" lIns="91440" tIns="45720" rIns="91440" bIns="45720" rtlCol="0" anchor="b">
            <a:normAutofit/>
          </a:bodyPr>
          <a:lstStyle/>
          <a:p>
            <a:pPr algn="ctr"/>
            <a:r>
              <a:rPr lang="en-US" sz="8800" dirty="0"/>
              <a:t>C1.2</a:t>
            </a:r>
            <a:r>
              <a:rPr lang="en-US" sz="5400" dirty="0"/>
              <a:t> </a:t>
            </a:r>
            <a:r>
              <a:rPr lang="en-US" sz="5400" u="sng" dirty="0"/>
              <a:t>Criteria</a:t>
            </a:r>
          </a:p>
        </p:txBody>
      </p:sp>
      <p:sp>
        <p:nvSpPr>
          <p:cNvPr id="14" name="Rectangle 13">
            <a:extLst>
              <a:ext uri="{FF2B5EF4-FFF2-40B4-BE49-F238E27FC236}">
                <a16:creationId xmlns:a16="http://schemas.microsoft.com/office/drawing/2014/main" id="{8463C51E-4C59-4602-8432-5BB95E37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53BD741A-3F41-45C2-A7D1-440BB2354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B63287F8-4584-1E52-9467-3163AC02CBE1}"/>
              </a:ext>
            </a:extLst>
          </p:cNvPr>
          <p:cNvGraphicFramePr>
            <a:graphicFrameLocks noGrp="1"/>
          </p:cNvGraphicFramePr>
          <p:nvPr>
            <p:extLst>
              <p:ext uri="{D42A27DB-BD31-4B8C-83A1-F6EECF244321}">
                <p14:modId xmlns:p14="http://schemas.microsoft.com/office/powerpoint/2010/main" val="1452993312"/>
              </p:ext>
            </p:extLst>
          </p:nvPr>
        </p:nvGraphicFramePr>
        <p:xfrm>
          <a:off x="5612118" y="1467438"/>
          <a:ext cx="5630442" cy="4329629"/>
        </p:xfrm>
        <a:graphic>
          <a:graphicData uri="http://schemas.openxmlformats.org/drawingml/2006/table">
            <a:tbl>
              <a:tblPr firstRow="1" bandRow="1">
                <a:tableStyleId>{5C22544A-7EE6-4342-B048-85BDC9FD1C3A}</a:tableStyleId>
              </a:tblPr>
              <a:tblGrid>
                <a:gridCol w="1876204">
                  <a:extLst>
                    <a:ext uri="{9D8B030D-6E8A-4147-A177-3AD203B41FA5}">
                      <a16:colId xmlns:a16="http://schemas.microsoft.com/office/drawing/2014/main" val="1141132202"/>
                    </a:ext>
                  </a:extLst>
                </a:gridCol>
                <a:gridCol w="1876204">
                  <a:extLst>
                    <a:ext uri="{9D8B030D-6E8A-4147-A177-3AD203B41FA5}">
                      <a16:colId xmlns:a16="http://schemas.microsoft.com/office/drawing/2014/main" val="2314008979"/>
                    </a:ext>
                  </a:extLst>
                </a:gridCol>
                <a:gridCol w="1878034">
                  <a:extLst>
                    <a:ext uri="{9D8B030D-6E8A-4147-A177-3AD203B41FA5}">
                      <a16:colId xmlns:a16="http://schemas.microsoft.com/office/drawing/2014/main" val="1691207382"/>
                    </a:ext>
                  </a:extLst>
                </a:gridCol>
              </a:tblGrid>
              <a:tr h="327605">
                <a:tc>
                  <a:txBody>
                    <a:bodyPr/>
                    <a:lstStyle/>
                    <a:p>
                      <a:pPr algn="ctr">
                        <a:lnSpc>
                          <a:spcPct val="107000"/>
                        </a:lnSpc>
                        <a:spcAft>
                          <a:spcPts val="800"/>
                        </a:spcAft>
                      </a:pPr>
                      <a:r>
                        <a:rPr lang="en-GB" sz="1800" kern="100">
                          <a:effectLst/>
                        </a:rPr>
                        <a:t>PASS</a:t>
                      </a:r>
                      <a:endParaRPr lang="en-GB" sz="1300" kern="100">
                        <a:effectLst/>
                        <a:latin typeface="Calibri" panose="020F0502020204030204" pitchFamily="34" charset="0"/>
                        <a:ea typeface="Calibri" panose="020F0502020204030204" pitchFamily="34" charset="0"/>
                        <a:cs typeface="Times New Roman" panose="02020603050405020304" pitchFamily="18" charset="0"/>
                      </a:endParaRPr>
                    </a:p>
                  </a:txBody>
                  <a:tcPr marL="79029" marR="79029" marT="0" marB="0"/>
                </a:tc>
                <a:tc>
                  <a:txBody>
                    <a:bodyPr/>
                    <a:lstStyle/>
                    <a:p>
                      <a:pPr algn="ctr">
                        <a:lnSpc>
                          <a:spcPct val="107000"/>
                        </a:lnSpc>
                        <a:spcAft>
                          <a:spcPts val="800"/>
                        </a:spcAft>
                      </a:pPr>
                      <a:r>
                        <a:rPr lang="en-GB" sz="1800" kern="100">
                          <a:effectLst/>
                        </a:rPr>
                        <a:t>MERIT</a:t>
                      </a:r>
                      <a:endParaRPr lang="en-GB" sz="1300" kern="100">
                        <a:effectLst/>
                        <a:latin typeface="Calibri" panose="020F0502020204030204" pitchFamily="34" charset="0"/>
                        <a:ea typeface="Calibri" panose="020F0502020204030204" pitchFamily="34" charset="0"/>
                        <a:cs typeface="Times New Roman" panose="02020603050405020304" pitchFamily="18" charset="0"/>
                      </a:endParaRPr>
                    </a:p>
                  </a:txBody>
                  <a:tcPr marL="79029" marR="79029" marT="0" marB="0"/>
                </a:tc>
                <a:tc>
                  <a:txBody>
                    <a:bodyPr/>
                    <a:lstStyle/>
                    <a:p>
                      <a:pPr algn="ctr">
                        <a:lnSpc>
                          <a:spcPct val="107000"/>
                        </a:lnSpc>
                        <a:spcAft>
                          <a:spcPts val="800"/>
                        </a:spcAft>
                      </a:pPr>
                      <a:r>
                        <a:rPr lang="en-GB" sz="1800" kern="100">
                          <a:effectLst/>
                        </a:rPr>
                        <a:t>DISTINCTION</a:t>
                      </a:r>
                      <a:endParaRPr lang="en-GB" sz="1300" kern="100">
                        <a:effectLst/>
                        <a:latin typeface="Calibri" panose="020F0502020204030204" pitchFamily="34" charset="0"/>
                        <a:ea typeface="Calibri" panose="020F0502020204030204" pitchFamily="34" charset="0"/>
                        <a:cs typeface="Times New Roman" panose="02020603050405020304" pitchFamily="18" charset="0"/>
                      </a:endParaRPr>
                    </a:p>
                  </a:txBody>
                  <a:tcPr marL="79029" marR="79029" marT="0" marB="0"/>
                </a:tc>
                <a:extLst>
                  <a:ext uri="{0D108BD9-81ED-4DB2-BD59-A6C34878D82A}">
                    <a16:rowId xmlns:a16="http://schemas.microsoft.com/office/drawing/2014/main" val="642363870"/>
                  </a:ext>
                </a:extLst>
              </a:tr>
              <a:tr h="3565812">
                <a:tc>
                  <a:txBody>
                    <a:bodyPr/>
                    <a:lstStyle/>
                    <a:p>
                      <a:pPr algn="just">
                        <a:lnSpc>
                          <a:spcPct val="107000"/>
                        </a:lnSpc>
                        <a:spcAft>
                          <a:spcPts val="800"/>
                        </a:spcAft>
                      </a:pPr>
                      <a:r>
                        <a:rPr lang="en-GB" sz="1600" kern="0">
                          <a:effectLst/>
                        </a:rPr>
                        <a:t>Give an explanation of the main musical elements of each style identified in 1.1, with a discussion of the</a:t>
                      </a:r>
                      <a:endParaRPr lang="en-GB" sz="1300" kern="100">
                        <a:effectLst/>
                      </a:endParaRPr>
                    </a:p>
                    <a:p>
                      <a:pPr algn="just">
                        <a:lnSpc>
                          <a:spcPct val="107000"/>
                        </a:lnSpc>
                        <a:spcAft>
                          <a:spcPts val="800"/>
                        </a:spcAft>
                      </a:pPr>
                      <a:r>
                        <a:rPr lang="en-GB" sz="1600" kern="0">
                          <a:effectLst/>
                        </a:rPr>
                        <a:t>importance of the elements 1.2a–g, where appropriate, within each style.</a:t>
                      </a:r>
                      <a:endParaRPr lang="en-GB" sz="1300" kern="100">
                        <a:effectLst/>
                        <a:latin typeface="Calibri" panose="020F0502020204030204" pitchFamily="34" charset="0"/>
                        <a:ea typeface="Calibri" panose="020F0502020204030204" pitchFamily="34" charset="0"/>
                        <a:cs typeface="Times New Roman" panose="02020603050405020304" pitchFamily="18" charset="0"/>
                      </a:endParaRPr>
                    </a:p>
                  </a:txBody>
                  <a:tcPr marL="79029" marR="79029" marT="0" marB="0"/>
                </a:tc>
                <a:tc>
                  <a:txBody>
                    <a:bodyPr/>
                    <a:lstStyle/>
                    <a:p>
                      <a:pPr algn="just">
                        <a:lnSpc>
                          <a:spcPct val="107000"/>
                        </a:lnSpc>
                        <a:spcAft>
                          <a:spcPts val="800"/>
                        </a:spcAft>
                      </a:pPr>
                      <a:r>
                        <a:rPr lang="en-GB" sz="1600" kern="0">
                          <a:effectLst/>
                        </a:rPr>
                        <a:t>Give a clear and detailed explanation of the main musical elements of each style identified in 1.1, with a</a:t>
                      </a:r>
                      <a:endParaRPr lang="en-GB" sz="1300" kern="100">
                        <a:effectLst/>
                      </a:endParaRPr>
                    </a:p>
                    <a:p>
                      <a:pPr algn="just">
                        <a:lnSpc>
                          <a:spcPct val="107000"/>
                        </a:lnSpc>
                        <a:spcAft>
                          <a:spcPts val="800"/>
                        </a:spcAft>
                      </a:pPr>
                      <a:r>
                        <a:rPr lang="en-GB" sz="1600" kern="0">
                          <a:effectLst/>
                        </a:rPr>
                        <a:t>thorough discussion of the importance of the elements 1.2a–g, where appropriate, within each style.</a:t>
                      </a:r>
                      <a:endParaRPr lang="en-GB" sz="1300" kern="100">
                        <a:effectLst/>
                        <a:latin typeface="Calibri" panose="020F0502020204030204" pitchFamily="34" charset="0"/>
                        <a:ea typeface="Calibri" panose="020F0502020204030204" pitchFamily="34" charset="0"/>
                        <a:cs typeface="Times New Roman" panose="02020603050405020304" pitchFamily="18" charset="0"/>
                      </a:endParaRPr>
                    </a:p>
                  </a:txBody>
                  <a:tcPr marL="79029" marR="79029" marT="0" marB="0"/>
                </a:tc>
                <a:tc>
                  <a:txBody>
                    <a:bodyPr/>
                    <a:lstStyle/>
                    <a:p>
                      <a:pPr algn="just">
                        <a:lnSpc>
                          <a:spcPct val="107000"/>
                        </a:lnSpc>
                        <a:spcAft>
                          <a:spcPts val="800"/>
                        </a:spcAft>
                      </a:pPr>
                      <a:r>
                        <a:rPr lang="en-GB" sz="1600" kern="0">
                          <a:effectLst/>
                        </a:rPr>
                        <a:t>Give a comprehensive explanation of the main musical elements of each style identified in 1.1, with an</a:t>
                      </a:r>
                      <a:endParaRPr lang="en-GB" sz="1300" kern="100">
                        <a:effectLst/>
                      </a:endParaRPr>
                    </a:p>
                    <a:p>
                      <a:pPr algn="just">
                        <a:lnSpc>
                          <a:spcPct val="107000"/>
                        </a:lnSpc>
                        <a:spcAft>
                          <a:spcPts val="800"/>
                        </a:spcAft>
                      </a:pPr>
                      <a:r>
                        <a:rPr lang="en-GB" sz="1600" kern="0">
                          <a:effectLst/>
                        </a:rPr>
                        <a:t>insightful discussion of the importance of the elements 1.2a–g, where appropriate, within each style.</a:t>
                      </a:r>
                      <a:endParaRPr lang="en-GB" sz="1300" kern="100">
                        <a:effectLst/>
                        <a:latin typeface="Calibri" panose="020F0502020204030204" pitchFamily="34" charset="0"/>
                        <a:ea typeface="Calibri" panose="020F0502020204030204" pitchFamily="34" charset="0"/>
                        <a:cs typeface="Times New Roman" panose="02020603050405020304" pitchFamily="18" charset="0"/>
                      </a:endParaRPr>
                    </a:p>
                  </a:txBody>
                  <a:tcPr marL="79029" marR="79029" marT="0" marB="0"/>
                </a:tc>
                <a:extLst>
                  <a:ext uri="{0D108BD9-81ED-4DB2-BD59-A6C34878D82A}">
                    <a16:rowId xmlns:a16="http://schemas.microsoft.com/office/drawing/2014/main" val="3760372942"/>
                  </a:ext>
                </a:extLst>
              </a:tr>
            </a:tbl>
          </a:graphicData>
        </a:graphic>
      </p:graphicFrame>
      <p:sp>
        <p:nvSpPr>
          <p:cNvPr id="3" name="TextBox 2">
            <a:extLst>
              <a:ext uri="{FF2B5EF4-FFF2-40B4-BE49-F238E27FC236}">
                <a16:creationId xmlns:a16="http://schemas.microsoft.com/office/drawing/2014/main" id="{A4DB4555-7914-398E-8D00-E052A2275B0B}"/>
              </a:ext>
            </a:extLst>
          </p:cNvPr>
          <p:cNvSpPr txBox="1"/>
          <p:nvPr/>
        </p:nvSpPr>
        <p:spPr>
          <a:xfrm>
            <a:off x="291710" y="5103665"/>
            <a:ext cx="3893213" cy="1600438"/>
          </a:xfrm>
          <a:prstGeom prst="rect">
            <a:avLst/>
          </a:prstGeom>
          <a:noFill/>
        </p:spPr>
        <p:txBody>
          <a:bodyPr wrap="square" rtlCol="0">
            <a:spAutoFit/>
          </a:bodyPr>
          <a:lstStyle/>
          <a:p>
            <a:pPr algn="ctr"/>
            <a:r>
              <a:rPr lang="en-GB" sz="1400" dirty="0"/>
              <a:t>a) Instrumentation (texture/timbre) </a:t>
            </a:r>
          </a:p>
          <a:p>
            <a:pPr algn="ctr"/>
            <a:r>
              <a:rPr lang="en-GB" sz="1400" dirty="0"/>
              <a:t>b) Structure</a:t>
            </a:r>
          </a:p>
          <a:p>
            <a:pPr algn="ctr"/>
            <a:r>
              <a:rPr lang="en-GB" sz="1400" dirty="0"/>
              <a:t>c) Rhythm</a:t>
            </a:r>
          </a:p>
          <a:p>
            <a:pPr algn="ctr"/>
            <a:r>
              <a:rPr lang="en-GB" sz="1400" dirty="0"/>
              <a:t>d) Melody</a:t>
            </a:r>
          </a:p>
          <a:p>
            <a:pPr algn="ctr"/>
            <a:r>
              <a:rPr lang="en-GB" sz="1400" dirty="0"/>
              <a:t>e) Lyrical Content</a:t>
            </a:r>
          </a:p>
          <a:p>
            <a:pPr algn="ctr"/>
            <a:r>
              <a:rPr lang="en-GB" sz="1400" dirty="0"/>
              <a:t>f) Use of technology</a:t>
            </a:r>
          </a:p>
          <a:p>
            <a:pPr algn="ctr"/>
            <a:r>
              <a:rPr lang="en-GB" sz="1400" dirty="0"/>
              <a:t>g) Production</a:t>
            </a:r>
          </a:p>
        </p:txBody>
      </p:sp>
    </p:spTree>
    <p:extLst>
      <p:ext uri="{BB962C8B-B14F-4D97-AF65-F5344CB8AC3E}">
        <p14:creationId xmlns:p14="http://schemas.microsoft.com/office/powerpoint/2010/main" val="1641849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467100" y="513977"/>
            <a:ext cx="10571998" cy="970450"/>
          </a:xfrm>
        </p:spPr>
        <p:txBody>
          <a:bodyPr/>
          <a:lstStyle/>
          <a:p>
            <a:r>
              <a:rPr lang="en-GB" sz="4400" u="sng" dirty="0"/>
              <a:t>Section 3: PART 5 </a:t>
            </a:r>
            <a:br>
              <a:rPr lang="en-GB" sz="4400" u="sng" dirty="0"/>
            </a:br>
            <a:r>
              <a:rPr lang="en-GB" sz="4400" u="sng" dirty="0"/>
              <a:t>Roles of Instrumentation</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381146" y="2058802"/>
            <a:ext cx="7136007" cy="4532732"/>
          </a:xfrm>
        </p:spPr>
        <p:txBody>
          <a:bodyPr>
            <a:normAutofit fontScale="92500" lnSpcReduction="20000"/>
          </a:bodyPr>
          <a:lstStyle/>
          <a:p>
            <a:pPr marL="0" indent="0" algn="just">
              <a:buNone/>
            </a:pPr>
            <a:r>
              <a:rPr lang="en-GB" sz="2400" b="1" u="sng" dirty="0"/>
              <a:t>5. Horn Section</a:t>
            </a:r>
          </a:p>
          <a:p>
            <a:pPr algn="just"/>
            <a:r>
              <a:rPr lang="en-GB" dirty="0"/>
              <a:t>The horn section in a traditional jazz band in the 1940s is a mixture of woodwind and brass instruments, typically consisting of saxophones, trumpets, and trombones. Occasionally, you would also find clarinets, amongst others.</a:t>
            </a:r>
          </a:p>
          <a:p>
            <a:pPr algn="just"/>
            <a:r>
              <a:rPr lang="en-GB" dirty="0"/>
              <a:t>Mostly an accompaniment role, with some call &amp; response using riffs/fills (“</a:t>
            </a:r>
            <a:r>
              <a:rPr lang="en-GB" dirty="0" err="1"/>
              <a:t>Yakety</a:t>
            </a:r>
            <a:r>
              <a:rPr lang="en-GB" dirty="0"/>
              <a:t> Yak”).</a:t>
            </a:r>
          </a:p>
          <a:p>
            <a:pPr algn="just"/>
            <a:r>
              <a:rPr lang="en-GB" dirty="0"/>
              <a:t>Occasional solos, typically tenor saxophone or trombone.</a:t>
            </a:r>
          </a:p>
          <a:p>
            <a:pPr algn="just"/>
            <a:r>
              <a:rPr lang="en-GB" dirty="0"/>
              <a:t>Use of glissandi/slides, popularised in Rockabilly music. </a:t>
            </a:r>
          </a:p>
          <a:p>
            <a:pPr algn="just"/>
            <a:r>
              <a:rPr lang="en-GB" dirty="0"/>
              <a:t>Staccato, tight ensemble stabs, adding a punchy attack to the accompaniment. </a:t>
            </a:r>
          </a:p>
          <a:p>
            <a:pPr algn="just"/>
            <a:r>
              <a:rPr lang="en-GB" dirty="0"/>
              <a:t>Dynamic swells to add to the energy and impact of the music (“Good Golly Miss Molly”).</a:t>
            </a:r>
          </a:p>
          <a:p>
            <a:pPr algn="just"/>
            <a:r>
              <a:rPr lang="en-GB" dirty="0"/>
              <a:t>Harmonic support, playing sustained chords (“Shake Rattle &amp; Roll”).</a:t>
            </a:r>
          </a:p>
        </p:txBody>
      </p:sp>
      <p:pic>
        <p:nvPicPr>
          <p:cNvPr id="3074" name="Picture 2" descr="Lee Allen | Discogs">
            <a:extLst>
              <a:ext uri="{FF2B5EF4-FFF2-40B4-BE49-F238E27FC236}">
                <a16:creationId xmlns:a16="http://schemas.microsoft.com/office/drawing/2014/main" id="{4F5BD0BA-51D2-B7B6-F6DD-043C3D668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5010" y="2101129"/>
            <a:ext cx="3437065" cy="4369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60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481387" y="597207"/>
            <a:ext cx="10571998" cy="970450"/>
          </a:xfrm>
        </p:spPr>
        <p:txBody>
          <a:bodyPr/>
          <a:lstStyle/>
          <a:p>
            <a:r>
              <a:rPr lang="en-GB" sz="4400" u="sng" dirty="0"/>
              <a:t>Section 3: PART 6 </a:t>
            </a:r>
            <a:br>
              <a:rPr lang="en-GB" sz="4400" u="sng" dirty="0"/>
            </a:br>
            <a:r>
              <a:rPr lang="en-GB" sz="4400" u="sng" dirty="0"/>
              <a:t>Roles of Instrumentation</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325048" y="2250336"/>
            <a:ext cx="7360400" cy="4229001"/>
          </a:xfrm>
        </p:spPr>
        <p:txBody>
          <a:bodyPr>
            <a:normAutofit fontScale="77500" lnSpcReduction="20000"/>
          </a:bodyPr>
          <a:lstStyle/>
          <a:p>
            <a:pPr marL="0" indent="0" algn="just">
              <a:buNone/>
            </a:pPr>
            <a:r>
              <a:rPr lang="en-GB" sz="2400" b="1" u="sng" dirty="0"/>
              <a:t>6. Vocals</a:t>
            </a:r>
          </a:p>
          <a:p>
            <a:pPr algn="just"/>
            <a:r>
              <a:rPr lang="en-GB" dirty="0"/>
              <a:t>Doo-wop singing, derived from New Orleans scat (1920s) uses non-sensical syllables to emulate the sound of instruments (“Tutti Frutti”). </a:t>
            </a:r>
            <a:r>
              <a:rPr lang="en-GB" b="1" dirty="0">
                <a:solidFill>
                  <a:srgbClr val="FF0000"/>
                </a:solidFill>
              </a:rPr>
              <a:t>You should listen to Louis Armstrong’s “</a:t>
            </a:r>
            <a:r>
              <a:rPr lang="en-GB" b="1" dirty="0" err="1">
                <a:solidFill>
                  <a:srgbClr val="FF0000"/>
                </a:solidFill>
              </a:rPr>
              <a:t>Heebie</a:t>
            </a:r>
            <a:r>
              <a:rPr lang="en-GB" b="1" dirty="0">
                <a:solidFill>
                  <a:srgbClr val="FF0000"/>
                </a:solidFill>
              </a:rPr>
              <a:t> </a:t>
            </a:r>
            <a:r>
              <a:rPr lang="en-GB" b="1" dirty="0" err="1">
                <a:solidFill>
                  <a:srgbClr val="FF0000"/>
                </a:solidFill>
              </a:rPr>
              <a:t>Jeebies</a:t>
            </a:r>
            <a:r>
              <a:rPr lang="en-GB" b="1" dirty="0">
                <a:solidFill>
                  <a:srgbClr val="FF0000"/>
                </a:solidFill>
              </a:rPr>
              <a:t>” track from the 1920s to further understand the origins and sound of scat singing.</a:t>
            </a:r>
          </a:p>
          <a:p>
            <a:pPr algn="just"/>
            <a:r>
              <a:rPr lang="en-GB" dirty="0"/>
              <a:t>Little Richard style screeches, with use of falsetto.</a:t>
            </a:r>
          </a:p>
          <a:p>
            <a:pPr algn="just"/>
            <a:r>
              <a:rPr lang="en-GB" dirty="0"/>
              <a:t>Main lead of the ensemble. </a:t>
            </a:r>
          </a:p>
          <a:p>
            <a:pPr algn="just"/>
            <a:r>
              <a:rPr lang="en-GB" dirty="0"/>
              <a:t>Lyrical content often about teen romance/heartbreak, dancing, rebellions, cars, self-expression, etc.</a:t>
            </a:r>
          </a:p>
          <a:p>
            <a:pPr algn="just"/>
            <a:r>
              <a:rPr lang="en-GB" dirty="0"/>
              <a:t>Energetic stage presence, engaging with the audience and incorporating movement.</a:t>
            </a:r>
          </a:p>
          <a:p>
            <a:pPr algn="just"/>
            <a:r>
              <a:rPr lang="en-GB" dirty="0"/>
              <a:t>Powerful &amp; expressive vocals, with a wide dynamic range. </a:t>
            </a:r>
          </a:p>
          <a:p>
            <a:pPr algn="just"/>
            <a:r>
              <a:rPr lang="en-GB" dirty="0"/>
              <a:t>Gritty &amp; raw tone, adding to the rebellious nature of the music. Sometimes rough and raspy in sound. </a:t>
            </a:r>
          </a:p>
          <a:p>
            <a:pPr algn="just"/>
            <a:r>
              <a:rPr lang="en-GB" dirty="0"/>
              <a:t>Vocal riffs and ad-libs (sometimes improvisatory feel). </a:t>
            </a:r>
          </a:p>
          <a:p>
            <a:pPr algn="just"/>
            <a:r>
              <a:rPr lang="en-GB" dirty="0"/>
              <a:t>Call &amp; response between backing vocals or ensemble.</a:t>
            </a:r>
          </a:p>
          <a:p>
            <a:pPr algn="just"/>
            <a:endParaRPr lang="en-GB" dirty="0"/>
          </a:p>
        </p:txBody>
      </p:sp>
      <p:pic>
        <p:nvPicPr>
          <p:cNvPr id="4098" name="Picture 2" descr="Photos | Elvis Presley 1950s">
            <a:extLst>
              <a:ext uri="{FF2B5EF4-FFF2-40B4-BE49-F238E27FC236}">
                <a16:creationId xmlns:a16="http://schemas.microsoft.com/office/drawing/2014/main" id="{4F79BD28-9266-2394-E3E0-365F49F6F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9864" y="2250336"/>
            <a:ext cx="3269530" cy="40464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431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474244" y="597207"/>
            <a:ext cx="10571998" cy="970450"/>
          </a:xfrm>
        </p:spPr>
        <p:txBody>
          <a:bodyPr/>
          <a:lstStyle/>
          <a:p>
            <a:r>
              <a:rPr lang="en-GB" sz="4400" u="sng" dirty="0"/>
              <a:t>Section 4: PART 1 </a:t>
            </a:r>
            <a:br>
              <a:rPr lang="en-GB" sz="4400" u="sng" dirty="0"/>
            </a:br>
            <a:r>
              <a:rPr lang="en-GB" sz="4400" u="sng" dirty="0"/>
              <a:t>Structure &amp; Form</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268950" y="2053992"/>
            <a:ext cx="7001371" cy="4599250"/>
          </a:xfrm>
        </p:spPr>
        <p:txBody>
          <a:bodyPr>
            <a:normAutofit fontScale="92500"/>
          </a:bodyPr>
          <a:lstStyle/>
          <a:p>
            <a:pPr algn="just">
              <a:buAutoNum type="arabicPeriod"/>
            </a:pPr>
            <a:r>
              <a:rPr lang="en-GB" sz="2000" b="1" u="sng" dirty="0"/>
              <a:t>12-bar blues</a:t>
            </a:r>
          </a:p>
          <a:p>
            <a:pPr algn="just"/>
            <a:r>
              <a:rPr lang="en-GB" sz="2000" kern="0" dirty="0">
                <a:effectLst/>
                <a:latin typeface="Calibri Light" panose="020F0302020204030204" pitchFamily="34" charset="0"/>
                <a:ea typeface="Times New Roman" panose="02020603050405020304" pitchFamily="18" charset="0"/>
                <a:cs typeface="Times New Roman" panose="02020603050405020304" pitchFamily="18" charset="0"/>
              </a:rPr>
              <a:t>The 12-bar blues formula is both a </a:t>
            </a:r>
            <a:r>
              <a:rPr lang="en-GB" sz="2000" b="1" kern="0" dirty="0">
                <a:effectLst/>
                <a:latin typeface="Calibri Light" panose="020F0302020204030204" pitchFamily="34" charset="0"/>
                <a:ea typeface="Times New Roman" panose="02020603050405020304" pitchFamily="18" charset="0"/>
                <a:cs typeface="Times New Roman" panose="02020603050405020304" pitchFamily="18" charset="0"/>
              </a:rPr>
              <a:t>structure and a harmonic scaffold</a:t>
            </a:r>
            <a:r>
              <a:rPr lang="en-GB" sz="2000" kern="0" dirty="0">
                <a:effectLst/>
                <a:latin typeface="Calibri Light" panose="020F0302020204030204" pitchFamily="34" charset="0"/>
                <a:ea typeface="Times New Roman" panose="02020603050405020304" pitchFamily="18" charset="0"/>
                <a:cs typeface="Times New Roman" panose="02020603050405020304" pitchFamily="18" charset="0"/>
              </a:rPr>
              <a:t>. All 1950s Rock ‘n’ Roll tracks are based around this predictable and highly repetitive harmonic pattern and it’s a huge part of what gives the music its iconic and instantly recognisable sound. Each individual section would be built around </a:t>
            </a:r>
            <a:r>
              <a:rPr lang="en-GB" sz="2000" kern="0" dirty="0">
                <a:latin typeface="Calibri Light" panose="020F0302020204030204" pitchFamily="34" charset="0"/>
                <a:ea typeface="Times New Roman" panose="02020603050405020304" pitchFamily="18" charset="0"/>
                <a:cs typeface="Times New Roman" panose="02020603050405020304" pitchFamily="18" charset="0"/>
              </a:rPr>
              <a:t>this selection of chords,</a:t>
            </a:r>
            <a:r>
              <a:rPr lang="en-GB" sz="2000" kern="0" dirty="0">
                <a:effectLst/>
                <a:latin typeface="Calibri Light" panose="020F0302020204030204" pitchFamily="34" charset="0"/>
                <a:ea typeface="Times New Roman" panose="02020603050405020304" pitchFamily="18" charset="0"/>
                <a:cs typeface="Times New Roman" panose="02020603050405020304" pitchFamily="18" charset="0"/>
              </a:rPr>
              <a:t> and you would typically find the pattern repeated approx. 5 or 6 times in the track.</a:t>
            </a:r>
          </a:p>
          <a:p>
            <a:pPr algn="just"/>
            <a:r>
              <a:rPr lang="en-GB" sz="2000" kern="0" dirty="0">
                <a:latin typeface="Calibri Light" panose="020F0302020204030204" pitchFamily="34" charset="0"/>
                <a:ea typeface="Calibri" panose="020F0502020204030204" pitchFamily="34" charset="0"/>
                <a:cs typeface="Times New Roman" panose="02020603050405020304" pitchFamily="18" charset="0"/>
              </a:rPr>
              <a:t>The structure uses 3 chords (I-IV-V). These are known as the primary triads and most music is based around them. They are all major chords, adding to the upbeat flavour of Rock ‘n’ Roll music. </a:t>
            </a:r>
          </a:p>
          <a:p>
            <a:pPr algn="just"/>
            <a:r>
              <a:rPr lang="en-GB" sz="2000" kern="0" dirty="0">
                <a:effectLst/>
                <a:latin typeface="Calibri Light" panose="020F0302020204030204" pitchFamily="34" charset="0"/>
                <a:ea typeface="Calibri" panose="020F0502020204030204" pitchFamily="34" charset="0"/>
                <a:cs typeface="Times New Roman" panose="02020603050405020304" pitchFamily="18" charset="0"/>
              </a:rPr>
              <a:t>A perfect cadence is created at the end of each 12-bar pattern</a:t>
            </a:r>
            <a:r>
              <a:rPr lang="en-GB" sz="2000" kern="0" dirty="0">
                <a:latin typeface="Calibri Light" panose="020F0302020204030204" pitchFamily="34" charset="0"/>
                <a:ea typeface="Calibri" panose="020F0502020204030204" pitchFamily="34" charset="0"/>
                <a:cs typeface="Times New Roman" panose="02020603050405020304" pitchFamily="18" charset="0"/>
              </a:rPr>
              <a:t>, as the music repeats from V-I. On the final section, the music settles on a plagal cadence (IV-I).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770885D-18FC-4AE9-4F05-77F342DA9484}"/>
              </a:ext>
            </a:extLst>
          </p:cNvPr>
          <p:cNvPicPr>
            <a:picLocks noChangeAspect="1"/>
          </p:cNvPicPr>
          <p:nvPr/>
        </p:nvPicPr>
        <p:blipFill rotWithShape="1">
          <a:blip r:embed="rId2"/>
          <a:srcRect l="29623" t="52679" r="29532" b="30716"/>
          <a:stretch/>
        </p:blipFill>
        <p:spPr>
          <a:xfrm>
            <a:off x="7404955" y="2967591"/>
            <a:ext cx="4620895" cy="1252393"/>
          </a:xfrm>
          <a:prstGeom prst="rect">
            <a:avLst/>
          </a:prstGeom>
        </p:spPr>
      </p:pic>
      <p:pic>
        <p:nvPicPr>
          <p:cNvPr id="8" name="Picture 7">
            <a:extLst>
              <a:ext uri="{FF2B5EF4-FFF2-40B4-BE49-F238E27FC236}">
                <a16:creationId xmlns:a16="http://schemas.microsoft.com/office/drawing/2014/main" id="{720764CD-0216-D07E-E6AB-36937C8A664F}"/>
              </a:ext>
            </a:extLst>
          </p:cNvPr>
          <p:cNvPicPr>
            <a:picLocks noChangeAspect="1"/>
          </p:cNvPicPr>
          <p:nvPr/>
        </p:nvPicPr>
        <p:blipFill rotWithShape="1">
          <a:blip r:embed="rId3"/>
          <a:srcRect l="29514" t="34028" r="28877" b="48630"/>
          <a:stretch/>
        </p:blipFill>
        <p:spPr>
          <a:xfrm>
            <a:off x="7404954" y="4515899"/>
            <a:ext cx="4620895" cy="1283919"/>
          </a:xfrm>
          <a:prstGeom prst="rect">
            <a:avLst/>
          </a:prstGeom>
        </p:spPr>
      </p:pic>
    </p:spTree>
    <p:extLst>
      <p:ext uri="{BB962C8B-B14F-4D97-AF65-F5344CB8AC3E}">
        <p14:creationId xmlns:p14="http://schemas.microsoft.com/office/powerpoint/2010/main" val="2230277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424238" y="461475"/>
            <a:ext cx="10571998" cy="970450"/>
          </a:xfrm>
        </p:spPr>
        <p:txBody>
          <a:bodyPr/>
          <a:lstStyle/>
          <a:p>
            <a:r>
              <a:rPr lang="en-GB" sz="4400" u="sng" dirty="0"/>
              <a:t>Section 4: PART 2 </a:t>
            </a:r>
            <a:br>
              <a:rPr lang="en-GB" sz="4400" u="sng" dirty="0"/>
            </a:br>
            <a:r>
              <a:rPr lang="en-GB" sz="4400" u="sng" dirty="0"/>
              <a:t>Structure &amp; Form</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369927" y="1946606"/>
            <a:ext cx="7068689" cy="4734685"/>
          </a:xfrm>
        </p:spPr>
        <p:txBody>
          <a:bodyPr>
            <a:normAutofit fontScale="85000" lnSpcReduction="20000"/>
          </a:bodyPr>
          <a:lstStyle/>
          <a:p>
            <a:pPr marL="0" indent="0">
              <a:buNone/>
            </a:pPr>
            <a:r>
              <a:rPr lang="en-GB" sz="1900" b="1" u="sng" dirty="0"/>
              <a:t>2. Stop Time</a:t>
            </a:r>
          </a:p>
          <a:p>
            <a:pPr algn="just"/>
            <a:r>
              <a:rPr lang="en-GB" sz="1800" kern="0" dirty="0">
                <a:effectLst/>
                <a:latin typeface="+mj-lt"/>
                <a:ea typeface="Times New Roman" panose="02020603050405020304" pitchFamily="18" charset="0"/>
                <a:cs typeface="Times New Roman" panose="02020603050405020304" pitchFamily="18" charset="0"/>
              </a:rPr>
              <a:t>Stop time is both a </a:t>
            </a:r>
            <a:r>
              <a:rPr lang="en-GB" sz="1800" b="1" kern="0" dirty="0">
                <a:effectLst/>
                <a:latin typeface="+mj-lt"/>
                <a:ea typeface="Times New Roman" panose="02020603050405020304" pitchFamily="18" charset="0"/>
                <a:cs typeface="Times New Roman" panose="02020603050405020304" pitchFamily="18" charset="0"/>
              </a:rPr>
              <a:t>textural and a structural </a:t>
            </a:r>
            <a:r>
              <a:rPr lang="en-GB" sz="1800" kern="0" dirty="0">
                <a:effectLst/>
                <a:latin typeface="+mj-lt"/>
                <a:ea typeface="Times New Roman" panose="02020603050405020304" pitchFamily="18" charset="0"/>
                <a:cs typeface="Times New Roman" panose="02020603050405020304" pitchFamily="18" charset="0"/>
              </a:rPr>
              <a:t>feature of music, prominently found in 1950s Rock ‘n’ Roll and, also, in later genres such as </a:t>
            </a:r>
            <a:r>
              <a:rPr lang="en-GB" sz="1800" b="1" kern="0" dirty="0">
                <a:effectLst/>
                <a:latin typeface="+mj-lt"/>
                <a:ea typeface="Times New Roman" panose="02020603050405020304" pitchFamily="18" charset="0"/>
                <a:cs typeface="Times New Roman" panose="02020603050405020304" pitchFamily="18" charset="0"/>
              </a:rPr>
              <a:t>1980s Heavy Rock</a:t>
            </a:r>
            <a:r>
              <a:rPr lang="en-GB" sz="1800" kern="0" dirty="0">
                <a:effectLst/>
                <a:latin typeface="+mj-lt"/>
                <a:ea typeface="Times New Roman" panose="02020603050405020304" pitchFamily="18" charset="0"/>
                <a:cs typeface="Times New Roman" panose="02020603050405020304" pitchFamily="18" charset="0"/>
              </a:rPr>
              <a:t>. As with many of the features of 50s Rock ‘n’ Roll, the stop time phenomenon can be originally found in </a:t>
            </a:r>
            <a:r>
              <a:rPr lang="en-GB" sz="1800" b="1" kern="0" dirty="0">
                <a:effectLst/>
                <a:latin typeface="+mj-lt"/>
                <a:ea typeface="Times New Roman" panose="02020603050405020304" pitchFamily="18" charset="0"/>
                <a:cs typeface="Times New Roman" panose="02020603050405020304" pitchFamily="18" charset="0"/>
              </a:rPr>
              <a:t>1940s Swing &amp; Big Band jazz</a:t>
            </a:r>
            <a:r>
              <a:rPr lang="en-GB" sz="1800" kern="0" dirty="0">
                <a:effectLst/>
                <a:latin typeface="+mj-lt"/>
                <a:ea typeface="Times New Roman" panose="02020603050405020304" pitchFamily="18" charset="0"/>
                <a:cs typeface="Times New Roman" panose="02020603050405020304" pitchFamily="18" charset="0"/>
              </a:rPr>
              <a:t>. </a:t>
            </a:r>
          </a:p>
          <a:p>
            <a:pPr algn="just"/>
            <a:r>
              <a:rPr lang="en-GB" dirty="0">
                <a:latin typeface="+mj-lt"/>
              </a:rPr>
              <a:t>"Stop time" is where the accompaniment or rhythm section momentarily pauses, allowing the soloist to briefly perform unaccompanied. The music alternates between full ensemble stabs and soloist before returning to a main section in full (see the opening of “Blue Suede Shoes”). </a:t>
            </a:r>
            <a:endParaRPr lang="en-GB" sz="1800" kern="0" dirty="0">
              <a:effectLst/>
              <a:latin typeface="+mj-lt"/>
              <a:ea typeface="Times New Roman" panose="02020603050405020304" pitchFamily="18" charset="0"/>
              <a:cs typeface="Times New Roman" panose="02020603050405020304" pitchFamily="18" charset="0"/>
            </a:endParaRPr>
          </a:p>
          <a:p>
            <a:pPr algn="just"/>
            <a:r>
              <a:rPr lang="en-GB" kern="0" dirty="0">
                <a:latin typeface="+mj-lt"/>
                <a:ea typeface="Calibri" panose="020F0502020204030204" pitchFamily="34" charset="0"/>
                <a:cs typeface="Times New Roman" panose="02020603050405020304" pitchFamily="18" charset="0"/>
              </a:rPr>
              <a:t>Originally found in tracks such as Duke Ellington’s Koko in the 1940s, involving the two penultimate sections (known as Choruses in jazz) – Chase Chorus, followed by the Shout Chorus. A Chase Chorus would feature a “chase” between ensemble and soloist (in this track the soloist is a double bass). The Shout Chorus would be loud involving the whole ensemble to finish the track, providing a huge contrast in texture, timbre and dynamics.</a:t>
            </a:r>
          </a:p>
          <a:p>
            <a:pPr algn="just"/>
            <a:r>
              <a:rPr lang="en-GB" kern="0" dirty="0">
                <a:latin typeface="+mj-lt"/>
                <a:ea typeface="Calibri" panose="020F0502020204030204" pitchFamily="34" charset="0"/>
                <a:cs typeface="Times New Roman" panose="02020603050405020304" pitchFamily="18" charset="0"/>
              </a:rPr>
              <a:t>Motorhead’s Ace of Spades track from the 1980s uses a developed version of stop time. </a:t>
            </a:r>
            <a:r>
              <a:rPr lang="en-GB" b="1" kern="0" dirty="0">
                <a:solidFill>
                  <a:srgbClr val="FF0000"/>
                </a:solidFill>
                <a:latin typeface="+mj-lt"/>
                <a:ea typeface="Calibri" panose="020F0502020204030204" pitchFamily="34" charset="0"/>
                <a:cs typeface="Times New Roman" panose="02020603050405020304" pitchFamily="18" charset="0"/>
              </a:rPr>
              <a:t>Listen to this track and assess the differences in the use of stop time.</a:t>
            </a:r>
            <a:endParaRPr lang="en-GB" sz="1800" b="1" kern="100" dirty="0">
              <a:solidFill>
                <a:srgbClr val="FF0000"/>
              </a:solidFill>
              <a:effectLst/>
              <a:latin typeface="+mj-lt"/>
              <a:ea typeface="Calibri" panose="020F0502020204030204" pitchFamily="34" charset="0"/>
              <a:cs typeface="Times New Roman" panose="02020603050405020304" pitchFamily="18" charset="0"/>
            </a:endParaRPr>
          </a:p>
        </p:txBody>
      </p:sp>
      <p:pic>
        <p:nvPicPr>
          <p:cNvPr id="6146" name="Picture 2" descr="Brunswick 6265 – Duke Ellington and his Famous Orchestra – 1932 | Old Time  Blues">
            <a:extLst>
              <a:ext uri="{FF2B5EF4-FFF2-40B4-BE49-F238E27FC236}">
                <a16:creationId xmlns:a16="http://schemas.microsoft.com/office/drawing/2014/main" id="{286289A3-4D9C-C374-4F9D-7CA7AED60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667" y="4362497"/>
            <a:ext cx="4198011" cy="2178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Duke Ellington - Wikipedia">
            <a:extLst>
              <a:ext uri="{FF2B5EF4-FFF2-40B4-BE49-F238E27FC236}">
                <a16:creationId xmlns:a16="http://schemas.microsoft.com/office/drawing/2014/main" id="{0F288428-5486-37E2-F727-D98C3FB8D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9077" y="1004156"/>
            <a:ext cx="2560361" cy="31218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69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438525" y="625782"/>
            <a:ext cx="10571998" cy="970450"/>
          </a:xfrm>
        </p:spPr>
        <p:txBody>
          <a:bodyPr/>
          <a:lstStyle/>
          <a:p>
            <a:r>
              <a:rPr lang="en-GB" sz="4400" u="sng" dirty="0"/>
              <a:t>Section 5: PART 1</a:t>
            </a:r>
            <a:br>
              <a:rPr lang="en-GB" sz="4400" u="sng" dirty="0"/>
            </a:br>
            <a:r>
              <a:rPr lang="en-GB" sz="4400" u="sng" dirty="0"/>
              <a:t>Harmony &amp; Tonality</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438525" y="2250336"/>
            <a:ext cx="6719600" cy="4335588"/>
          </a:xfrm>
        </p:spPr>
        <p:txBody>
          <a:bodyPr/>
          <a:lstStyle/>
          <a:p>
            <a:pPr algn="just">
              <a:buAutoNum type="arabicPeriod"/>
            </a:pPr>
            <a:r>
              <a:rPr lang="en-GB" b="1" u="sng" dirty="0"/>
              <a:t>Blues Scale</a:t>
            </a:r>
          </a:p>
          <a:p>
            <a:pPr algn="just"/>
            <a:r>
              <a:rPr lang="en-GB" sz="1800" kern="0" dirty="0">
                <a:effectLst/>
                <a:latin typeface="Calibri Light" panose="020F0302020204030204" pitchFamily="34" charset="0"/>
                <a:ea typeface="Times New Roman" panose="02020603050405020304" pitchFamily="18" charset="0"/>
                <a:cs typeface="Times New Roman" panose="02020603050405020304" pitchFamily="18" charset="0"/>
              </a:rPr>
              <a:t>The blues scale would typically have been used by electric guitarists, horn players, or pianists to improvise a solo with. It’s a colourful scale that includes </a:t>
            </a:r>
            <a:r>
              <a:rPr lang="en-GB" sz="1800" b="1" kern="0" dirty="0">
                <a:effectLst/>
                <a:latin typeface="Calibri Light" panose="020F0302020204030204" pitchFamily="34" charset="0"/>
                <a:ea typeface="Times New Roman" panose="02020603050405020304" pitchFamily="18" charset="0"/>
                <a:cs typeface="Times New Roman" panose="02020603050405020304" pitchFamily="18" charset="0"/>
              </a:rPr>
              <a:t>three flattened notes</a:t>
            </a:r>
            <a:r>
              <a:rPr lang="en-GB" sz="1800" kern="0" dirty="0">
                <a:effectLst/>
                <a:latin typeface="Calibri Light" panose="020F0302020204030204" pitchFamily="34" charset="0"/>
                <a:ea typeface="Times New Roman" panose="02020603050405020304" pitchFamily="18" charset="0"/>
                <a:cs typeface="Times New Roman" panose="02020603050405020304" pitchFamily="18" charset="0"/>
              </a:rPr>
              <a:t>, giving it a highly “bluesy” flavour. It provides interest and comfortably fits over the top of the </a:t>
            </a:r>
            <a:r>
              <a:rPr lang="en-GB" sz="1800" b="1" kern="0" dirty="0">
                <a:effectLst/>
                <a:latin typeface="Calibri Light" panose="020F0302020204030204" pitchFamily="34" charset="0"/>
                <a:ea typeface="Times New Roman" panose="02020603050405020304" pitchFamily="18" charset="0"/>
                <a:cs typeface="Times New Roman" panose="02020603050405020304" pitchFamily="18" charset="0"/>
              </a:rPr>
              <a:t>12-bar blues structure.</a:t>
            </a:r>
          </a:p>
          <a:p>
            <a:pPr algn="just"/>
            <a:r>
              <a:rPr lang="en-GB" b="1" kern="0" dirty="0">
                <a:latin typeface="Calibri Light" panose="020F0302020204030204" pitchFamily="34" charset="0"/>
                <a:ea typeface="Calibri" panose="020F0502020204030204" pitchFamily="34" charset="0"/>
                <a:cs typeface="Times New Roman" panose="02020603050405020304" pitchFamily="18" charset="0"/>
              </a:rPr>
              <a:t>The Blues scale is similar in formula to the minor pentatonic scale but has one extra note (b5) which adds extra flavour.</a:t>
            </a:r>
          </a:p>
        </p:txBody>
      </p:sp>
      <p:pic>
        <p:nvPicPr>
          <p:cNvPr id="5" name="Picture 4">
            <a:extLst>
              <a:ext uri="{FF2B5EF4-FFF2-40B4-BE49-F238E27FC236}">
                <a16:creationId xmlns:a16="http://schemas.microsoft.com/office/drawing/2014/main" id="{8C7982CA-C19E-C75C-93DA-742892760DC1}"/>
              </a:ext>
            </a:extLst>
          </p:cNvPr>
          <p:cNvPicPr>
            <a:picLocks noChangeAspect="1"/>
          </p:cNvPicPr>
          <p:nvPr/>
        </p:nvPicPr>
        <p:blipFill rotWithShape="1">
          <a:blip r:embed="rId2"/>
          <a:srcRect l="27338" t="19583" r="29047" b="17197"/>
          <a:stretch/>
        </p:blipFill>
        <p:spPr>
          <a:xfrm>
            <a:off x="7242273" y="2162059"/>
            <a:ext cx="4698896" cy="4335588"/>
          </a:xfrm>
          <a:prstGeom prst="rect">
            <a:avLst/>
          </a:prstGeom>
        </p:spPr>
      </p:pic>
    </p:spTree>
    <p:extLst>
      <p:ext uri="{BB962C8B-B14F-4D97-AF65-F5344CB8AC3E}">
        <p14:creationId xmlns:p14="http://schemas.microsoft.com/office/powerpoint/2010/main" val="525452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p:txBody>
          <a:bodyPr/>
          <a:lstStyle/>
          <a:p>
            <a:r>
              <a:rPr lang="en-GB" u="sng" dirty="0"/>
              <a:t>Section 5: PART 2 </a:t>
            </a:r>
            <a:br>
              <a:rPr lang="en-GB" u="sng" dirty="0"/>
            </a:br>
            <a:r>
              <a:rPr lang="en-GB" u="sng" dirty="0"/>
              <a:t>Harmony &amp; Tonality</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162686" y="2222287"/>
            <a:ext cx="6215676" cy="4374857"/>
          </a:xfrm>
        </p:spPr>
        <p:txBody>
          <a:bodyPr>
            <a:normAutofit/>
          </a:bodyPr>
          <a:lstStyle/>
          <a:p>
            <a:pPr marL="0" indent="0" algn="just">
              <a:buNone/>
            </a:pPr>
            <a:r>
              <a:rPr lang="en-GB" b="1" u="sng" dirty="0"/>
              <a:t>2. Walking Bass</a:t>
            </a:r>
          </a:p>
          <a:p>
            <a:pPr algn="just"/>
            <a:r>
              <a:rPr lang="en-GB" sz="1800" kern="0" dirty="0">
                <a:effectLst/>
                <a:latin typeface="Calibri Light" panose="020F0302020204030204" pitchFamily="34" charset="0"/>
                <a:ea typeface="Times New Roman" panose="02020603050405020304" pitchFamily="18" charset="0"/>
                <a:cs typeface="Times New Roman" panose="02020603050405020304" pitchFamily="18" charset="0"/>
              </a:rPr>
              <a:t>The walking bass pattern is integral to a successful 1950s Rock ‘n’ Roll track. It is </a:t>
            </a:r>
            <a:r>
              <a:rPr lang="en-GB" sz="1800" b="1" kern="0" dirty="0">
                <a:effectLst/>
                <a:latin typeface="Calibri Light" panose="020F0302020204030204" pitchFamily="34" charset="0"/>
                <a:ea typeface="Times New Roman" panose="02020603050405020304" pitchFamily="18" charset="0"/>
                <a:cs typeface="Times New Roman" panose="02020603050405020304" pitchFamily="18" charset="0"/>
              </a:rPr>
              <a:t>highly melodic and constantly mobile</a:t>
            </a:r>
            <a:r>
              <a:rPr lang="en-GB" sz="1800" b="1" u="sng" kern="0" dirty="0">
                <a:effectLst/>
                <a:latin typeface="Calibri Light" panose="020F0302020204030204" pitchFamily="34" charset="0"/>
                <a:ea typeface="Times New Roman" panose="02020603050405020304" pitchFamily="18" charset="0"/>
                <a:cs typeface="Times New Roman" panose="02020603050405020304" pitchFamily="18" charset="0"/>
              </a:rPr>
              <a:t>, </a:t>
            </a:r>
            <a:r>
              <a:rPr lang="en-GB" sz="1800" kern="0" dirty="0">
                <a:effectLst/>
                <a:latin typeface="Calibri Light" panose="020F0302020204030204" pitchFamily="34" charset="0"/>
                <a:ea typeface="Times New Roman" panose="02020603050405020304" pitchFamily="18" charset="0"/>
                <a:cs typeface="Times New Roman" panose="02020603050405020304" pitchFamily="18" charset="0"/>
              </a:rPr>
              <a:t>helping to keep time as a tight rhythm section with the drum kit. It features the “bluesy” flattened 7</a:t>
            </a:r>
            <a:r>
              <a:rPr lang="en-GB" sz="1800" kern="0" baseline="30000" dirty="0">
                <a:effectLst/>
                <a:latin typeface="Calibri Light" panose="020F0302020204030204" pitchFamily="34" charset="0"/>
                <a:ea typeface="Times New Roman" panose="02020603050405020304" pitchFamily="18" charset="0"/>
                <a:cs typeface="Times New Roman" panose="02020603050405020304" pitchFamily="18" charset="0"/>
              </a:rPr>
              <a:t>th</a:t>
            </a:r>
            <a:r>
              <a:rPr lang="en-GB" sz="1800" kern="0" dirty="0">
                <a:effectLst/>
                <a:latin typeface="Calibri Light" panose="020F0302020204030204" pitchFamily="34" charset="0"/>
                <a:ea typeface="Times New Roman" panose="02020603050405020304" pitchFamily="18" charset="0"/>
                <a:cs typeface="Times New Roman" panose="02020603050405020304" pitchFamily="18" charset="0"/>
              </a:rPr>
              <a:t> note, adding to the flavour of the music.</a:t>
            </a:r>
          </a:p>
          <a:p>
            <a:pPr algn="just"/>
            <a:r>
              <a:rPr lang="en-GB" kern="0" dirty="0">
                <a:latin typeface="Calibri Light" panose="020F0302020204030204" pitchFamily="34" charset="0"/>
                <a:ea typeface="Times New Roman" panose="02020603050405020304" pitchFamily="18" charset="0"/>
                <a:cs typeface="Times New Roman" panose="02020603050405020304" pitchFamily="18" charset="0"/>
              </a:rPr>
              <a:t>It is characterised by a distinctive sounding rising and falling pattern, beginning on the root of the chord and rising to the flattened 7</a:t>
            </a:r>
            <a:r>
              <a:rPr lang="en-GB" kern="0" baseline="30000" dirty="0">
                <a:latin typeface="Calibri Light" panose="020F0302020204030204" pitchFamily="34" charset="0"/>
                <a:ea typeface="Times New Roman" panose="02020603050405020304" pitchFamily="18" charset="0"/>
                <a:cs typeface="Times New Roman" panose="02020603050405020304" pitchFamily="18" charset="0"/>
              </a:rPr>
              <a:t>th</a:t>
            </a:r>
            <a:r>
              <a:rPr lang="en-GB" kern="0" dirty="0">
                <a:latin typeface="Calibri Light" panose="020F0302020204030204" pitchFamily="34" charset="0"/>
                <a:ea typeface="Times New Roman" panose="02020603050405020304" pitchFamily="18" charset="0"/>
                <a:cs typeface="Times New Roman" panose="02020603050405020304" pitchFamily="18" charset="0"/>
              </a:rPr>
              <a:t> (b7), before walking down to the tonic again.</a:t>
            </a:r>
          </a:p>
          <a:p>
            <a:pPr algn="just"/>
            <a:r>
              <a:rPr lang="en-GB" kern="0" dirty="0">
                <a:latin typeface="Calibri Light" panose="020F0302020204030204" pitchFamily="34" charset="0"/>
                <a:ea typeface="Times New Roman" panose="02020603050405020304" pitchFamily="18" charset="0"/>
                <a:cs typeface="Times New Roman" panose="02020603050405020304" pitchFamily="18" charset="0"/>
              </a:rPr>
              <a:t>The scale features moments of triadic movement at the bottom and some stepwise movement at the top.</a:t>
            </a:r>
          </a:p>
          <a:p>
            <a:pPr algn="just"/>
            <a:r>
              <a:rPr lang="en-GB" sz="1800" kern="0" dirty="0">
                <a:effectLst/>
                <a:latin typeface="Calibri Light" panose="020F0302020204030204" pitchFamily="34" charset="0"/>
                <a:ea typeface="Times New Roman" panose="02020603050405020304" pitchFamily="18" charset="0"/>
                <a:cs typeface="Times New Roman" panose="02020603050405020304" pitchFamily="18" charset="0"/>
              </a:rPr>
              <a:t>The pattern is used in sequence and applied to the x3 primary triads used in the 12-bar blues (I-IV-V). </a:t>
            </a: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76B07D0-DA94-53F7-60BE-8089E25AB828}"/>
              </a:ext>
            </a:extLst>
          </p:cNvPr>
          <p:cNvPicPr>
            <a:picLocks noChangeAspect="1"/>
          </p:cNvPicPr>
          <p:nvPr/>
        </p:nvPicPr>
        <p:blipFill rotWithShape="1">
          <a:blip r:embed="rId2"/>
          <a:srcRect l="25046" t="42813" r="24745" b="20208"/>
          <a:stretch/>
        </p:blipFill>
        <p:spPr>
          <a:xfrm>
            <a:off x="6501217" y="2933487"/>
            <a:ext cx="5528097" cy="2714351"/>
          </a:xfrm>
          <a:prstGeom prst="rect">
            <a:avLst/>
          </a:prstGeom>
        </p:spPr>
      </p:pic>
    </p:spTree>
    <p:extLst>
      <p:ext uri="{BB962C8B-B14F-4D97-AF65-F5344CB8AC3E}">
        <p14:creationId xmlns:p14="http://schemas.microsoft.com/office/powerpoint/2010/main" val="3503556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810000" y="447188"/>
            <a:ext cx="5359921" cy="1258196"/>
          </a:xfrm>
        </p:spPr>
        <p:txBody>
          <a:bodyPr>
            <a:normAutofit/>
          </a:bodyPr>
          <a:lstStyle/>
          <a:p>
            <a:pPr>
              <a:lnSpc>
                <a:spcPct val="90000"/>
              </a:lnSpc>
            </a:pPr>
            <a:r>
              <a:rPr lang="en-GB" sz="3600" u="sng" dirty="0"/>
              <a:t>Section 6: </a:t>
            </a:r>
            <a:br>
              <a:rPr lang="en-GB" sz="3600" u="sng" dirty="0"/>
            </a:br>
            <a:r>
              <a:rPr lang="en-GB" sz="3600" u="sng" dirty="0"/>
              <a:t>Lyrical Content</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257176" y="2053193"/>
            <a:ext cx="5912746" cy="4576207"/>
          </a:xfrm>
        </p:spPr>
        <p:txBody>
          <a:bodyPr>
            <a:normAutofit lnSpcReduction="10000"/>
          </a:bodyPr>
          <a:lstStyle/>
          <a:p>
            <a:pPr algn="just">
              <a:lnSpc>
                <a:spcPct val="90000"/>
              </a:lnSpc>
            </a:pPr>
            <a:r>
              <a:rPr lang="en-GB" sz="1600" dirty="0"/>
              <a:t>Typical lyrics in 1950s Rock 'n' Roll tracks often revolved around themes that resonated with the youth culture of the era. The songs frequently celebrated the joys and tribulations of teenage life, with a particular focus on love, heartbreak, and the excitement of romance. </a:t>
            </a:r>
          </a:p>
          <a:p>
            <a:pPr algn="just">
              <a:lnSpc>
                <a:spcPct val="90000"/>
              </a:lnSpc>
            </a:pPr>
            <a:r>
              <a:rPr lang="en-GB" sz="1600" dirty="0"/>
              <a:t>Lyrics also captured the spirit of rebellion and independence, reflecting the desire of young people to break away from the constraints of tradition and authority. </a:t>
            </a:r>
          </a:p>
          <a:p>
            <a:pPr algn="just">
              <a:lnSpc>
                <a:spcPct val="90000"/>
              </a:lnSpc>
            </a:pPr>
            <a:r>
              <a:rPr lang="en-GB" sz="1600" dirty="0"/>
              <a:t>Dancing and having fun were also common motifs, with many songs providing a soundtrack to the energetic social scene of the time. </a:t>
            </a:r>
          </a:p>
          <a:p>
            <a:pPr algn="just">
              <a:lnSpc>
                <a:spcPct val="90000"/>
              </a:lnSpc>
            </a:pPr>
            <a:r>
              <a:rPr lang="en-GB" sz="1600" dirty="0"/>
              <a:t>Car culture was another prevalent theme, with lyrics highlighting the thrill of driving and the freedom it symbolised. </a:t>
            </a:r>
          </a:p>
          <a:p>
            <a:pPr algn="just">
              <a:lnSpc>
                <a:spcPct val="90000"/>
              </a:lnSpc>
            </a:pPr>
            <a:r>
              <a:rPr lang="en-GB" sz="1600" dirty="0"/>
              <a:t>The language was typically straightforward and relatable, often delivered with a sense of urgency and exuberance that matched the upbeat rhythms and lively melodies of the music, making Rock 'n' Roll the voice of a generation seeking expression and identity.</a:t>
            </a:r>
          </a:p>
        </p:txBody>
      </p:sp>
      <p:sp>
        <p:nvSpPr>
          <p:cNvPr id="1028" name="Rectangle 1027">
            <a:extLst>
              <a:ext uri="{FF2B5EF4-FFF2-40B4-BE49-F238E27FC236}">
                <a16:creationId xmlns:a16="http://schemas.microsoft.com/office/drawing/2014/main" id="{29D6AF62-D958-4235-B1F5-7CE0E6556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75898" y="0"/>
            <a:ext cx="571305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ounded Rectangle 17">
            <a:extLst>
              <a:ext uri="{FF2B5EF4-FFF2-40B4-BE49-F238E27FC236}">
                <a16:creationId xmlns:a16="http://schemas.microsoft.com/office/drawing/2014/main" id="{5E87C0A4-8E75-4942-A5BE-28699422A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8932" y="958640"/>
            <a:ext cx="4419604"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o Shot Rock &amp; Roll' exhibit at Birmingham museum surfs sound in scores of  images - al.com">
            <a:extLst>
              <a:ext uri="{FF2B5EF4-FFF2-40B4-BE49-F238E27FC236}">
                <a16:creationId xmlns:a16="http://schemas.microsoft.com/office/drawing/2014/main" id="{7714E0BF-6005-76D7-6E69-5582F2A54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150" r="18726" b="2"/>
          <a:stretch/>
        </p:blipFill>
        <p:spPr bwMode="auto">
          <a:xfrm>
            <a:off x="7410517" y="1258529"/>
            <a:ext cx="3832042" cy="433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704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433483" y="280893"/>
            <a:ext cx="10571998" cy="1274203"/>
          </a:xfrm>
        </p:spPr>
        <p:txBody>
          <a:bodyPr>
            <a:normAutofit/>
          </a:bodyPr>
          <a:lstStyle/>
          <a:p>
            <a:pPr>
              <a:lnSpc>
                <a:spcPct val="90000"/>
              </a:lnSpc>
            </a:pPr>
            <a:r>
              <a:rPr lang="en-GB" sz="3600" u="sng" dirty="0"/>
              <a:t>Section 7: PART 1</a:t>
            </a:r>
            <a:br>
              <a:rPr lang="en-GB" sz="3600" u="sng" dirty="0"/>
            </a:br>
            <a:r>
              <a:rPr lang="en-GB" sz="3600" u="sng" dirty="0"/>
              <a:t>Technology &amp; Production Values</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196344" y="2030753"/>
            <a:ext cx="8128623" cy="4639318"/>
          </a:xfrm>
        </p:spPr>
        <p:txBody>
          <a:bodyPr>
            <a:normAutofit lnSpcReduction="10000"/>
          </a:bodyPr>
          <a:lstStyle/>
          <a:p>
            <a:pPr algn="just">
              <a:lnSpc>
                <a:spcPct val="90000"/>
              </a:lnSpc>
              <a:buAutoNum type="alphaLcParenR"/>
            </a:pPr>
            <a:r>
              <a:rPr lang="en-GB" sz="1600" b="1" u="sng" dirty="0"/>
              <a:t>SLAPBACK DELAY</a:t>
            </a:r>
          </a:p>
          <a:p>
            <a:pPr algn="just">
              <a:lnSpc>
                <a:spcPct val="90000"/>
              </a:lnSpc>
            </a:pPr>
            <a:r>
              <a:rPr lang="en-GB" sz="1600" dirty="0"/>
              <a:t>In 1954, Sam Phillips, the legendary producer at Sun Records, stumbled upon a groundbreaking technique that would forever change the sound of Rock 'n' Roll. Using two cutting-edge </a:t>
            </a:r>
            <a:r>
              <a:rPr lang="en-GB" sz="1600" dirty="0" err="1"/>
              <a:t>Ampex</a:t>
            </a:r>
            <a:r>
              <a:rPr lang="en-GB" sz="1600" dirty="0"/>
              <a:t> 350 tape recorders, Phillips experimented with what we now call "</a:t>
            </a:r>
            <a:r>
              <a:rPr lang="en-GB" sz="1600" dirty="0" err="1"/>
              <a:t>slapback</a:t>
            </a:r>
            <a:r>
              <a:rPr lang="en-GB" sz="1600" dirty="0"/>
              <a:t> delay." This effect became a signature sound of the era, particularly in the recordings of Elvis Presley.</a:t>
            </a:r>
          </a:p>
          <a:p>
            <a:pPr algn="just">
              <a:lnSpc>
                <a:spcPct val="90000"/>
              </a:lnSpc>
            </a:pPr>
            <a:r>
              <a:rPr lang="en-GB" sz="1600" dirty="0"/>
              <a:t>The magic of </a:t>
            </a:r>
            <a:r>
              <a:rPr lang="en-GB" sz="1600" dirty="0" err="1"/>
              <a:t>slapback</a:t>
            </a:r>
            <a:r>
              <a:rPr lang="en-GB" sz="1600" dirty="0"/>
              <a:t> delay lies in how it was created. Phillips recorded vocals onto one tape machine and simultaneously captured the playback on another machine. The physical distance between the tape heads caused a slight delay in the sound, creating a quick, sharp echo that became synonymous with early Rock 'n' Roll. This delay was subtle but impactful, giving the vocals a unique "slapped back" sound that made them stand out, adding energy and a sense of space to the recordings.</a:t>
            </a:r>
          </a:p>
          <a:p>
            <a:pPr algn="just">
              <a:lnSpc>
                <a:spcPct val="90000"/>
              </a:lnSpc>
            </a:pPr>
            <a:r>
              <a:rPr lang="en-GB" sz="1600" dirty="0"/>
              <a:t>One of the best examples of this technique is heard on Elvis’ track "Blue Moon of Kentucky," where the </a:t>
            </a:r>
            <a:r>
              <a:rPr lang="en-GB" sz="1600" dirty="0" err="1"/>
              <a:t>slapback</a:t>
            </a:r>
            <a:r>
              <a:rPr lang="en-GB" sz="1600" dirty="0"/>
              <a:t> echo gives his voice a lively, almost bouncing quality. This sound was so distinctive that it became one of Phillips' secret weapons in the studio, and it contributed significantly to the iconic Sun Records sound that defined much of 1950s Rock 'n' Roll. Few other producers knew how to achieve this effect as effectively as Phillips, making it a hallmark of his recordings.</a:t>
            </a:r>
          </a:p>
        </p:txBody>
      </p:sp>
      <p:pic>
        <p:nvPicPr>
          <p:cNvPr id="3074" name="Picture 2" descr="Sam Phillips - Wikipedia">
            <a:extLst>
              <a:ext uri="{FF2B5EF4-FFF2-40B4-BE49-F238E27FC236}">
                <a16:creationId xmlns:a16="http://schemas.microsoft.com/office/drawing/2014/main" id="{B5367684-949F-84DF-4EC7-B1E5BE41B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84" r="35816" b="-2"/>
          <a:stretch/>
        </p:blipFill>
        <p:spPr bwMode="auto">
          <a:xfrm>
            <a:off x="8466138" y="2413000"/>
            <a:ext cx="2915860" cy="3628362"/>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648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398586" y="393400"/>
            <a:ext cx="10571998" cy="1172436"/>
          </a:xfrm>
        </p:spPr>
        <p:txBody>
          <a:bodyPr>
            <a:normAutofit/>
          </a:bodyPr>
          <a:lstStyle/>
          <a:p>
            <a:pPr>
              <a:lnSpc>
                <a:spcPct val="90000"/>
              </a:lnSpc>
            </a:pPr>
            <a:r>
              <a:rPr lang="en-GB" sz="3600" u="sng" dirty="0"/>
              <a:t>Section 7: PART 2</a:t>
            </a:r>
            <a:br>
              <a:rPr lang="en-GB" sz="3600" u="sng" dirty="0"/>
            </a:br>
            <a:r>
              <a:rPr lang="en-GB" sz="3600" u="sng" dirty="0"/>
              <a:t>Technology &amp; Production Values</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398586" y="2076409"/>
            <a:ext cx="8968152" cy="4617467"/>
          </a:xfrm>
        </p:spPr>
        <p:txBody>
          <a:bodyPr>
            <a:normAutofit fontScale="85000" lnSpcReduction="10000"/>
          </a:bodyPr>
          <a:lstStyle/>
          <a:p>
            <a:pPr marL="0" indent="0" algn="just">
              <a:buNone/>
            </a:pPr>
            <a:r>
              <a:rPr lang="en-GB" sz="2100" b="1" u="sng" dirty="0"/>
              <a:t>b) RCA Victor Ribbon Microphone</a:t>
            </a:r>
          </a:p>
          <a:p>
            <a:pPr algn="just"/>
            <a:r>
              <a:rPr lang="en-GB" dirty="0"/>
              <a:t>The </a:t>
            </a:r>
            <a:r>
              <a:rPr lang="en-GB" b="1" dirty="0"/>
              <a:t>RCA Victor ribbon microphone</a:t>
            </a:r>
            <a:r>
              <a:rPr lang="en-GB" dirty="0"/>
              <a:t> from the 1950s is a legendary piece of recording equipment, cherished for its unique sound and classic look. If you've ever listened to old Rock 'n' Roll records, chances are you've heard this microphone in action. Several versions of the ribbon microphone exist but RCA created their </a:t>
            </a:r>
            <a:r>
              <a:rPr lang="en-GB"/>
              <a:t>own version.</a:t>
            </a:r>
            <a:endParaRPr lang="en-GB" dirty="0"/>
          </a:p>
          <a:p>
            <a:pPr algn="just"/>
            <a:r>
              <a:rPr lang="en-GB" dirty="0"/>
              <a:t>One of the most notable things about the RCA Victor ribbon microphone is its warm, smooth sound. It captures voices and instruments in a way that feels rich and natural. This warmth is especially noticeable in the lower-mid frequencies, which the microphone emphasizes beautifully. Unlike some other mics that might sound bright or sharp, ribbon mics tend to have a softer, mellower quality. </a:t>
            </a:r>
          </a:p>
          <a:p>
            <a:pPr algn="just"/>
            <a:r>
              <a:rPr lang="en-GB" dirty="0"/>
              <a:t>However, the RCA Victor ribbon microphone is a bit delicate. Inside, it has a very thin metal ribbon that vibrates to pick up sound. While this ribbon is what gives the mic its special sound, it’s also quite fragile. Loud sounds (like a blast of a trumpet right up close), strong winds, or moisture can easily damage it. Because of this, these microphones need to be used carefully.</a:t>
            </a:r>
          </a:p>
          <a:p>
            <a:pPr algn="just"/>
            <a:r>
              <a:rPr lang="en-GB" dirty="0"/>
              <a:t>This microphone isn’t just about great sound—it’s a piece of music history. It was used to record many classic tracks in the 1950s, helping to shape the sound of early Rock 'n' Roll. Even today, musicians and producers often seek out ribbon microphones when they want to capture that warm, vintage sound in their music.</a:t>
            </a:r>
          </a:p>
        </p:txBody>
      </p:sp>
      <p:pic>
        <p:nvPicPr>
          <p:cNvPr id="4098" name="Picture 2" descr="RCA Types PB-31, PB-140, PB-144, 44-A, 44-B">
            <a:extLst>
              <a:ext uri="{FF2B5EF4-FFF2-40B4-BE49-F238E27FC236}">
                <a16:creationId xmlns:a16="http://schemas.microsoft.com/office/drawing/2014/main" id="{94714443-16CF-87C3-C4BF-119F1E6B37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593344" y="2076410"/>
            <a:ext cx="2086292" cy="4525415"/>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149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42D23-1B5C-EFF6-1759-AB7D2959BCFD}"/>
              </a:ext>
            </a:extLst>
          </p:cNvPr>
          <p:cNvSpPr>
            <a:spLocks noGrp="1"/>
          </p:cNvSpPr>
          <p:nvPr>
            <p:ph type="title"/>
          </p:nvPr>
        </p:nvSpPr>
        <p:spPr>
          <a:xfrm>
            <a:off x="421529" y="283882"/>
            <a:ext cx="10571998" cy="1321847"/>
          </a:xfrm>
        </p:spPr>
        <p:txBody>
          <a:bodyPr>
            <a:normAutofit/>
          </a:bodyPr>
          <a:lstStyle/>
          <a:p>
            <a:pPr>
              <a:lnSpc>
                <a:spcPct val="90000"/>
              </a:lnSpc>
            </a:pPr>
            <a:r>
              <a:rPr lang="en-GB" sz="3600" u="sng" dirty="0"/>
              <a:t>Section 8:</a:t>
            </a:r>
            <a:br>
              <a:rPr lang="en-GB" sz="3600" u="sng" dirty="0"/>
            </a:br>
            <a:r>
              <a:rPr lang="en-GB" sz="3600" u="sng" dirty="0"/>
              <a:t>Analysis of Iconic 1950s Rock ‘n’ Roll Tracks</a:t>
            </a:r>
            <a:endParaRPr lang="en-GB" sz="3600" dirty="0"/>
          </a:p>
        </p:txBody>
      </p:sp>
      <p:sp>
        <p:nvSpPr>
          <p:cNvPr id="3" name="Content Placeholder 2">
            <a:extLst>
              <a:ext uri="{FF2B5EF4-FFF2-40B4-BE49-F238E27FC236}">
                <a16:creationId xmlns:a16="http://schemas.microsoft.com/office/drawing/2014/main" id="{384EDCEB-FF93-79CF-2CC8-EF35D3C86D36}"/>
              </a:ext>
            </a:extLst>
          </p:cNvPr>
          <p:cNvSpPr>
            <a:spLocks noGrp="1"/>
          </p:cNvSpPr>
          <p:nvPr>
            <p:ph idx="1"/>
          </p:nvPr>
        </p:nvSpPr>
        <p:spPr>
          <a:xfrm>
            <a:off x="227106" y="2008094"/>
            <a:ext cx="7790827" cy="4566024"/>
          </a:xfrm>
        </p:spPr>
        <p:txBody>
          <a:bodyPr>
            <a:normAutofit lnSpcReduction="10000"/>
          </a:bodyPr>
          <a:lstStyle/>
          <a:p>
            <a:pPr algn="just">
              <a:lnSpc>
                <a:spcPct val="90000"/>
              </a:lnSpc>
            </a:pPr>
            <a:r>
              <a:rPr lang="en-GB" sz="2000" dirty="0"/>
              <a:t>It is important to listen to and dissect as many 50s Rock ‘n’ Roll tracks as possible to really understand the genre and how the music is built. Iconic tracks for the genre include the following:</a:t>
            </a:r>
          </a:p>
          <a:p>
            <a:pPr algn="just">
              <a:lnSpc>
                <a:spcPct val="90000"/>
              </a:lnSpc>
              <a:buFont typeface="Arial" panose="020B0604020202020204" pitchFamily="34" charset="0"/>
              <a:buChar char="•"/>
            </a:pPr>
            <a:r>
              <a:rPr lang="en-GB" dirty="0"/>
              <a:t>Rock Around the Clock by Bill Haley &amp; His Comets</a:t>
            </a:r>
          </a:p>
          <a:p>
            <a:pPr algn="just">
              <a:lnSpc>
                <a:spcPct val="90000"/>
              </a:lnSpc>
              <a:buFont typeface="Arial" panose="020B0604020202020204" pitchFamily="34" charset="0"/>
              <a:buChar char="•"/>
            </a:pPr>
            <a:r>
              <a:rPr lang="en-GB" dirty="0"/>
              <a:t>Johnny B. Goode by Chuck Berry</a:t>
            </a:r>
          </a:p>
          <a:p>
            <a:pPr algn="just">
              <a:lnSpc>
                <a:spcPct val="90000"/>
              </a:lnSpc>
              <a:buFont typeface="Arial" panose="020B0604020202020204" pitchFamily="34" charset="0"/>
              <a:buChar char="•"/>
            </a:pPr>
            <a:r>
              <a:rPr lang="en-GB" dirty="0"/>
              <a:t>Hound Dog by Elvis Presley</a:t>
            </a:r>
          </a:p>
          <a:p>
            <a:pPr algn="just">
              <a:lnSpc>
                <a:spcPct val="90000"/>
              </a:lnSpc>
              <a:buFont typeface="Arial" panose="020B0604020202020204" pitchFamily="34" charset="0"/>
              <a:buChar char="•"/>
            </a:pPr>
            <a:r>
              <a:rPr lang="en-GB" dirty="0"/>
              <a:t>Jailhouse Rock by Elvis Presley</a:t>
            </a:r>
          </a:p>
          <a:p>
            <a:pPr algn="just">
              <a:lnSpc>
                <a:spcPct val="90000"/>
              </a:lnSpc>
              <a:buFont typeface="Arial" panose="020B0604020202020204" pitchFamily="34" charset="0"/>
              <a:buChar char="•"/>
            </a:pPr>
            <a:r>
              <a:rPr lang="en-GB" dirty="0"/>
              <a:t>Tutti Frutti by Little Richard</a:t>
            </a:r>
          </a:p>
          <a:p>
            <a:pPr algn="just">
              <a:lnSpc>
                <a:spcPct val="90000"/>
              </a:lnSpc>
              <a:buFont typeface="Arial" panose="020B0604020202020204" pitchFamily="34" charset="0"/>
              <a:buChar char="•"/>
            </a:pPr>
            <a:r>
              <a:rPr lang="en-GB" dirty="0"/>
              <a:t>Great Balls of Fire by Jerry Lee Lewis</a:t>
            </a:r>
          </a:p>
          <a:p>
            <a:pPr algn="just">
              <a:lnSpc>
                <a:spcPct val="90000"/>
              </a:lnSpc>
              <a:buFont typeface="Arial" panose="020B0604020202020204" pitchFamily="34" charset="0"/>
              <a:buChar char="•"/>
            </a:pPr>
            <a:r>
              <a:rPr lang="en-GB" dirty="0"/>
              <a:t>Peggy Sue by Buddy Holly</a:t>
            </a:r>
          </a:p>
          <a:p>
            <a:pPr algn="just">
              <a:lnSpc>
                <a:spcPct val="90000"/>
              </a:lnSpc>
              <a:buFont typeface="Arial" panose="020B0604020202020204" pitchFamily="34" charset="0"/>
              <a:buChar char="•"/>
            </a:pPr>
            <a:r>
              <a:rPr lang="en-GB" dirty="0"/>
              <a:t>Shake, Rattle &amp; Roll by Big Joe Turner</a:t>
            </a:r>
          </a:p>
          <a:p>
            <a:pPr algn="just">
              <a:lnSpc>
                <a:spcPct val="90000"/>
              </a:lnSpc>
              <a:buFont typeface="Arial" panose="020B0604020202020204" pitchFamily="34" charset="0"/>
              <a:buChar char="•"/>
            </a:pPr>
            <a:r>
              <a:rPr lang="en-GB" dirty="0"/>
              <a:t>Summertime Blues by Eddie Cochran</a:t>
            </a:r>
          </a:p>
        </p:txBody>
      </p:sp>
      <p:pic>
        <p:nvPicPr>
          <p:cNvPr id="1026" name="Picture 2" descr="EDDIE COCHRAN DIED ON THIS DAY IN 1960">
            <a:extLst>
              <a:ext uri="{FF2B5EF4-FFF2-40B4-BE49-F238E27FC236}">
                <a16:creationId xmlns:a16="http://schemas.microsoft.com/office/drawing/2014/main" id="{B8ED94ED-5357-AFBC-C08C-F6D1624C1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940" r="6848" b="1"/>
          <a:stretch/>
        </p:blipFill>
        <p:spPr bwMode="auto">
          <a:xfrm>
            <a:off x="8169835" y="2131144"/>
            <a:ext cx="3439269" cy="4279668"/>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396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4003D-1D19-C351-E6E3-3C0C264BAB57}"/>
              </a:ext>
            </a:extLst>
          </p:cNvPr>
          <p:cNvSpPr>
            <a:spLocks noGrp="1"/>
          </p:cNvSpPr>
          <p:nvPr>
            <p:ph type="title"/>
          </p:nvPr>
        </p:nvSpPr>
        <p:spPr>
          <a:xfrm>
            <a:off x="810000" y="447188"/>
            <a:ext cx="10571998" cy="970450"/>
          </a:xfrm>
        </p:spPr>
        <p:txBody>
          <a:bodyPr>
            <a:normAutofit/>
          </a:bodyPr>
          <a:lstStyle/>
          <a:p>
            <a:r>
              <a:rPr lang="en-GB" u="sng"/>
              <a:t>Historical Context: PART 1</a:t>
            </a:r>
          </a:p>
        </p:txBody>
      </p:sp>
      <p:sp>
        <p:nvSpPr>
          <p:cNvPr id="3" name="Content Placeholder 2">
            <a:extLst>
              <a:ext uri="{FF2B5EF4-FFF2-40B4-BE49-F238E27FC236}">
                <a16:creationId xmlns:a16="http://schemas.microsoft.com/office/drawing/2014/main" id="{9C2FB9C8-BEA7-29D6-6F96-86F92B4F3D3F}"/>
              </a:ext>
            </a:extLst>
          </p:cNvPr>
          <p:cNvSpPr>
            <a:spLocks noGrp="1"/>
          </p:cNvSpPr>
          <p:nvPr>
            <p:ph idx="1"/>
          </p:nvPr>
        </p:nvSpPr>
        <p:spPr>
          <a:xfrm>
            <a:off x="246832" y="2086852"/>
            <a:ext cx="7771101" cy="4667366"/>
          </a:xfrm>
        </p:spPr>
        <p:txBody>
          <a:bodyPr>
            <a:normAutofit lnSpcReduction="10000"/>
          </a:bodyPr>
          <a:lstStyle/>
          <a:p>
            <a:pPr algn="just">
              <a:lnSpc>
                <a:spcPct val="90000"/>
              </a:lnSpc>
            </a:pPr>
            <a:r>
              <a:rPr lang="en-GB" dirty="0">
                <a:effectLst/>
                <a:latin typeface="Calibri" panose="020F0502020204030204" pitchFamily="34" charset="0"/>
                <a:ea typeface="Calibri" panose="020F0502020204030204" pitchFamily="34" charset="0"/>
              </a:rPr>
              <a:t>Rock ‘n’ Roll began in the American south; a combination of the many styles of music that existed in the country at the time. </a:t>
            </a:r>
          </a:p>
          <a:p>
            <a:pPr algn="just">
              <a:lnSpc>
                <a:spcPct val="90000"/>
              </a:lnSpc>
            </a:pPr>
            <a:r>
              <a:rPr lang="en-GB" dirty="0">
                <a:effectLst/>
                <a:latin typeface="Calibri" panose="020F0502020204030204" pitchFamily="34" charset="0"/>
                <a:ea typeface="Calibri" panose="020F0502020204030204" pitchFamily="34" charset="0"/>
              </a:rPr>
              <a:t>Life in America during the early C20th was one of segregation and up until the 1940s, different cultures in America had created their own styles of music, including blues, jazz, folk, country, gospel, and swing. Around that time, musicians began to combine the different styles of music, and soon they came together in an amalgamation that resembles what we now know as Rock ‘n’ Roll. The earliest Rock ‘n’ Roll songs are mainly influenced by the FUSION of country and blues.</a:t>
            </a:r>
          </a:p>
          <a:p>
            <a:pPr algn="just">
              <a:lnSpc>
                <a:spcPct val="90000"/>
              </a:lnSpc>
            </a:pPr>
            <a:r>
              <a:rPr lang="en-GB" dirty="0">
                <a:effectLst/>
                <a:latin typeface="Calibri" panose="020F0502020204030204" pitchFamily="34" charset="0"/>
                <a:ea typeface="Calibri" panose="020F0502020204030204" pitchFamily="34" charset="0"/>
              </a:rPr>
              <a:t>When American country singer, Bill Haley, combined these two musical genres and started including the word “rock” in his song titles, Rock ‘n’ Roll was born. One of Bill Haley’s early hits “Rock Around the Clock” (released in 1954) is still heard regularly today. It became a massive hit and is often credited with bringing Rock ‘n’ Roll into mainstream culture. However, it was the signing of Elvis Presley to SUN RECORDS in Memphis (a mostly black label) that really made Rock ‘n’ Roll popular. He recorded his first single “That’s All Right” in 1945. This led to the acceptance also of black artists, such as Little Richard, Fats Domino, and Chuck Berry. </a:t>
            </a:r>
            <a:endParaRPr lang="en-GB" dirty="0"/>
          </a:p>
        </p:txBody>
      </p:sp>
      <p:pic>
        <p:nvPicPr>
          <p:cNvPr id="3074" name="Picture 2" descr="Bill Haley | Walk of Fame | Philadelphia Music Alliance">
            <a:extLst>
              <a:ext uri="{FF2B5EF4-FFF2-40B4-BE49-F238E27FC236}">
                <a16:creationId xmlns:a16="http://schemas.microsoft.com/office/drawing/2014/main" id="{A97F4EF3-A916-B1DD-F0E8-8C9F3AE086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66138" y="2814638"/>
            <a:ext cx="2913062" cy="2913062"/>
          </a:xfrm>
          <a:prstGeom prst="roundRect">
            <a:avLst>
              <a:gd name="adj" fmla="val 3876"/>
            </a:avLst>
          </a:prstGeom>
          <a:ln>
            <a:solidFill>
              <a:schemeClr val="accent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249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0808-38E3-5C02-557E-004FE2813CBD}"/>
              </a:ext>
            </a:extLst>
          </p:cNvPr>
          <p:cNvSpPr>
            <a:spLocks noGrp="1"/>
          </p:cNvSpPr>
          <p:nvPr>
            <p:ph type="title"/>
          </p:nvPr>
        </p:nvSpPr>
        <p:spPr>
          <a:xfrm>
            <a:off x="810000" y="447188"/>
            <a:ext cx="10571998" cy="970450"/>
          </a:xfrm>
        </p:spPr>
        <p:txBody>
          <a:bodyPr>
            <a:normAutofit/>
          </a:bodyPr>
          <a:lstStyle/>
          <a:p>
            <a:r>
              <a:rPr lang="en-GB" u="sng"/>
              <a:t>Historical Context: PART 2</a:t>
            </a:r>
          </a:p>
        </p:txBody>
      </p:sp>
      <p:sp>
        <p:nvSpPr>
          <p:cNvPr id="3" name="Content Placeholder 2">
            <a:extLst>
              <a:ext uri="{FF2B5EF4-FFF2-40B4-BE49-F238E27FC236}">
                <a16:creationId xmlns:a16="http://schemas.microsoft.com/office/drawing/2014/main" id="{C6A3AEEB-1A1B-6CE9-96D5-051AB9807CBA}"/>
              </a:ext>
            </a:extLst>
          </p:cNvPr>
          <p:cNvSpPr>
            <a:spLocks noGrp="1"/>
          </p:cNvSpPr>
          <p:nvPr>
            <p:ph idx="1"/>
          </p:nvPr>
        </p:nvSpPr>
        <p:spPr>
          <a:xfrm>
            <a:off x="381467" y="2413000"/>
            <a:ext cx="7636466" cy="4178534"/>
          </a:xfrm>
        </p:spPr>
        <p:txBody>
          <a:bodyPr>
            <a:normAutofit fontScale="92500" lnSpcReduction="10000"/>
          </a:bodyPr>
          <a:lstStyle/>
          <a:p>
            <a:pPr algn="just">
              <a:lnSpc>
                <a:spcPct val="90000"/>
              </a:lnSpc>
            </a:pPr>
            <a:r>
              <a:rPr lang="en-GB" dirty="0">
                <a:effectLst/>
                <a:latin typeface="Calibri" panose="020F0502020204030204" pitchFamily="34" charset="0"/>
                <a:ea typeface="Calibri" panose="020F0502020204030204" pitchFamily="34" charset="0"/>
              </a:rPr>
              <a:t>Rockabilly, influenced by country music was popularized by white musicians like Elvis Presley. Rhythm &amp; Blues was made mostly by African-American musicians. Some of the first Rock ‘n’ Roll hits by white musicians were simply re-recorded covers or re-writes of earlier black-owned Rhythm &amp; Blues or blues songs. </a:t>
            </a:r>
          </a:p>
          <a:p>
            <a:pPr algn="just">
              <a:lnSpc>
                <a:spcPct val="90000"/>
              </a:lnSpc>
            </a:pPr>
            <a:r>
              <a:rPr lang="en-GB" dirty="0">
                <a:effectLst/>
                <a:latin typeface="Calibri" panose="020F0502020204030204" pitchFamily="34" charset="0"/>
                <a:ea typeface="Calibri" panose="020F0502020204030204" pitchFamily="34" charset="0"/>
              </a:rPr>
              <a:t>Despite this, many African-Americans broke through into the mainstream, including legendary names like Chuck Berry, Fats Domino, Bo Diddley and Little Richard. Their energetic performances brought a new level of excitement to popular music. Chuck Berry’s “Maybelline” (1955) and Little Richard’s “Tutti Frutti” (1955) are often listed as some of the most influential Rock ‘n’ Roll recordings. </a:t>
            </a:r>
          </a:p>
          <a:p>
            <a:pPr algn="just">
              <a:lnSpc>
                <a:spcPct val="90000"/>
              </a:lnSpc>
            </a:pPr>
            <a:r>
              <a:rPr lang="en-GB" dirty="0">
                <a:effectLst/>
                <a:latin typeface="Calibri" panose="020F0502020204030204" pitchFamily="34" charset="0"/>
                <a:ea typeface="Calibri" panose="020F0502020204030204" pitchFamily="34" charset="0"/>
              </a:rPr>
              <a:t>The popularity of Rock ‘n’ Roll was an important step toward integration, as people of all races came together to both make and enjoy the music. The appeal of Rock ‘n’ Roll across racial lines also reflected and contributed to the CIVIL RIGHTS MOVEMENT.</a:t>
            </a:r>
          </a:p>
          <a:p>
            <a:pPr algn="just">
              <a:lnSpc>
                <a:spcPct val="90000"/>
              </a:lnSpc>
            </a:pPr>
            <a:r>
              <a:rPr lang="en-GB" b="1" dirty="0">
                <a:solidFill>
                  <a:srgbClr val="FF0000"/>
                </a:solidFill>
                <a:latin typeface="Calibri" panose="020F0502020204030204" pitchFamily="34" charset="0"/>
              </a:rPr>
              <a:t>You may wish to research more about the Civil Rights Movement and the impact that this had on America and around the world.</a:t>
            </a:r>
            <a:endParaRPr lang="en-GB" b="1" dirty="0">
              <a:solidFill>
                <a:srgbClr val="FF0000"/>
              </a:solidFill>
            </a:endParaRPr>
          </a:p>
        </p:txBody>
      </p:sp>
      <p:pic>
        <p:nvPicPr>
          <p:cNvPr id="4098" name="Picture 2" descr="Little Richard, the Great Innovator of Rock and Roll | The New Yorker">
            <a:extLst>
              <a:ext uri="{FF2B5EF4-FFF2-40B4-BE49-F238E27FC236}">
                <a16:creationId xmlns:a16="http://schemas.microsoft.com/office/drawing/2014/main" id="{E9F62348-BF79-14A7-EA62-73DD46EFFEC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66138" y="2562628"/>
            <a:ext cx="2913062" cy="3417081"/>
          </a:xfrm>
          <a:prstGeom prst="roundRect">
            <a:avLst>
              <a:gd name="adj" fmla="val 3876"/>
            </a:avLst>
          </a:prstGeom>
          <a:ln>
            <a:solidFill>
              <a:schemeClr val="accent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737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22D77-2027-8B9B-17DE-4CEF197D0151}"/>
              </a:ext>
            </a:extLst>
          </p:cNvPr>
          <p:cNvSpPr>
            <a:spLocks noGrp="1"/>
          </p:cNvSpPr>
          <p:nvPr>
            <p:ph type="title"/>
          </p:nvPr>
        </p:nvSpPr>
        <p:spPr/>
        <p:txBody>
          <a:bodyPr/>
          <a:lstStyle/>
          <a:p>
            <a:r>
              <a:rPr lang="en-GB" sz="4800" u="sng" dirty="0"/>
              <a:t>Historical Context: PART 3</a:t>
            </a:r>
          </a:p>
        </p:txBody>
      </p:sp>
      <p:sp>
        <p:nvSpPr>
          <p:cNvPr id="3" name="Content Placeholder 2">
            <a:extLst>
              <a:ext uri="{FF2B5EF4-FFF2-40B4-BE49-F238E27FC236}">
                <a16:creationId xmlns:a16="http://schemas.microsoft.com/office/drawing/2014/main" id="{A17F39FA-1AFE-17D1-2206-64454830ACDD}"/>
              </a:ext>
            </a:extLst>
          </p:cNvPr>
          <p:cNvSpPr>
            <a:spLocks noGrp="1"/>
          </p:cNvSpPr>
          <p:nvPr>
            <p:ph idx="1"/>
          </p:nvPr>
        </p:nvSpPr>
        <p:spPr>
          <a:xfrm>
            <a:off x="410308" y="2014538"/>
            <a:ext cx="8053754" cy="4686299"/>
          </a:xfrm>
        </p:spPr>
        <p:txBody>
          <a:bodyPr>
            <a:normAutofit lnSpcReduction="10000"/>
          </a:bodyPr>
          <a:lstStyle/>
          <a:p>
            <a:pPr algn="just"/>
            <a:r>
              <a:rPr lang="en-GB" sz="1800" dirty="0">
                <a:effectLst/>
                <a:latin typeface="Calibri" panose="020F0502020204030204" pitchFamily="34" charset="0"/>
                <a:ea typeface="Times New Roman" panose="02020603050405020304" pitchFamily="18" charset="0"/>
              </a:rPr>
              <a:t>Improvements in recording, pioneered by Sam Phillips and the availability and mass distributions of records paved the way for the first pop mega-stars. Sam Phillips was the founder of Sun Records in Memphis, who signed Elvis Presley. He was also known for launching the careers of both Jerry Lee Lewis and Johnny Cash.</a:t>
            </a:r>
            <a:endParaRPr lang="en-GB" sz="1800" dirty="0">
              <a:effectLst/>
              <a:latin typeface="Times New Roman" panose="02020603050405020304" pitchFamily="18" charset="0"/>
              <a:ea typeface="Times New Roman" panose="02020603050405020304" pitchFamily="18" charset="0"/>
            </a:endParaRPr>
          </a:p>
          <a:p>
            <a:pPr algn="just"/>
            <a:r>
              <a:rPr lang="en-GB" sz="1800" dirty="0">
                <a:effectLst/>
                <a:latin typeface="Calibri" panose="020F0502020204030204" pitchFamily="34" charset="0"/>
                <a:ea typeface="Times New Roman" panose="02020603050405020304" pitchFamily="18" charset="0"/>
              </a:rPr>
              <a:t>To further help spread the popularity of these new songs and artists was a new TV show called American Bandstand, hosted by Dick Clark in 1957. TV shows like this played a crucial role in popularising Rock ‘n’ Roll music and new dance crazes across America.</a:t>
            </a:r>
          </a:p>
          <a:p>
            <a:pPr algn="just"/>
            <a:r>
              <a:rPr lang="en-GB" sz="1800" dirty="0">
                <a:effectLst/>
                <a:latin typeface="Calibri" panose="020F0502020204030204" pitchFamily="34" charset="0"/>
                <a:ea typeface="Calibri" panose="020F0502020204030204" pitchFamily="34" charset="0"/>
              </a:rPr>
              <a:t>At the very end of the 1950s, as Rock ‘n’ Roll was gaining popularity, three of its most popular artists met a tragic end. In a sudden plane crash in 1959, known as “The Day the Music Died”, Buddy Holly, Ritchie Valens, and The Big Bopper were killed. It was Buddy Holly’s innovative approach to songwriting and recording, that had made him incredibly respected in the industry. In particular, his use of double-tracked vocals would influence future legends like The Beatles, who were becoming a sensational new band in the UK at the time. </a:t>
            </a:r>
            <a:endParaRPr lang="en-GB" sz="1800" dirty="0">
              <a:effectLst/>
              <a:latin typeface="Times New Roman" panose="02020603050405020304" pitchFamily="18" charset="0"/>
              <a:ea typeface="Times New Roman" panose="02020603050405020304" pitchFamily="18" charset="0"/>
            </a:endParaRPr>
          </a:p>
        </p:txBody>
      </p:sp>
      <p:pic>
        <p:nvPicPr>
          <p:cNvPr id="5122" name="Picture 2" descr="Sun Records - Wikipedia">
            <a:extLst>
              <a:ext uri="{FF2B5EF4-FFF2-40B4-BE49-F238E27FC236}">
                <a16:creationId xmlns:a16="http://schemas.microsoft.com/office/drawing/2014/main" id="{67083562-8F15-34EE-57C5-BDBD9572D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2373" y="2014538"/>
            <a:ext cx="3490091"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Buddy Holly: the rocker next door – a classic profile by Mick Farren |  Music | The Guardian">
            <a:extLst>
              <a:ext uri="{FF2B5EF4-FFF2-40B4-BE49-F238E27FC236}">
                <a16:creationId xmlns:a16="http://schemas.microsoft.com/office/drawing/2014/main" id="{8F9C3818-86E6-48A5-A4C8-DABC4490D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0558" y="3862387"/>
            <a:ext cx="1893719" cy="2838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130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518290" y="564994"/>
            <a:ext cx="10571998" cy="970450"/>
          </a:xfrm>
        </p:spPr>
        <p:txBody>
          <a:bodyPr/>
          <a:lstStyle/>
          <a:p>
            <a:r>
              <a:rPr lang="en-GB" sz="4400" u="sng" dirty="0"/>
              <a:t>Section 1: PART 1</a:t>
            </a:r>
            <a:br>
              <a:rPr lang="en-GB" sz="4400" u="sng" dirty="0"/>
            </a:br>
            <a:r>
              <a:rPr lang="en-GB" sz="4400" u="sng" dirty="0"/>
              <a:t>Introduction to 1950s Rock ‘n’ Roll</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364317" y="2138139"/>
            <a:ext cx="8151384" cy="4346807"/>
          </a:xfrm>
        </p:spPr>
        <p:txBody>
          <a:bodyPr>
            <a:normAutofit fontScale="92500" lnSpcReduction="20000"/>
          </a:bodyPr>
          <a:lstStyle/>
          <a:p>
            <a:pPr marL="0" indent="0" algn="just">
              <a:buNone/>
            </a:pPr>
            <a:r>
              <a:rPr lang="en-GB" sz="2400" b="1" u="sng" dirty="0"/>
              <a:t>Subculture</a:t>
            </a:r>
          </a:p>
          <a:p>
            <a:pPr algn="just"/>
            <a:r>
              <a:rPr lang="en-GB" dirty="0"/>
              <a:t>Rock ‘n’ Roll music is often linked to the emergence of teen culture with the so-called Baby Boomer generation.</a:t>
            </a:r>
          </a:p>
          <a:p>
            <a:pPr algn="just"/>
            <a:r>
              <a:rPr lang="en-GB" dirty="0"/>
              <a:t>Post war-prosperity had a huge influence on youth culture and music in the 1950s, including the subculture fashion and aesthetic. </a:t>
            </a:r>
          </a:p>
          <a:p>
            <a:pPr algn="just"/>
            <a:r>
              <a:rPr lang="en-GB" dirty="0"/>
              <a:t>There was a strong need and desire within teens of the time to pull away from the darkness of WWII (ending in 1945) and to carve out an identity for themselves within a new era of stability. Rock ‘n’ Roll music managed to encapsulate this feeling.</a:t>
            </a:r>
          </a:p>
          <a:p>
            <a:pPr algn="just"/>
            <a:r>
              <a:rPr lang="en-GB" dirty="0"/>
              <a:t>A subculture is a group of people who share similar values and opinions, and are united by their musical preferences, appearance and lifestyle. It is often linked to youths, which creates discomfort and suspicion amongst older generations, often causing controversy and outrage. Music can be an important way for people to express themselves.</a:t>
            </a:r>
          </a:p>
          <a:p>
            <a:pPr algn="just"/>
            <a:r>
              <a:rPr lang="en-GB" b="1" dirty="0">
                <a:solidFill>
                  <a:srgbClr val="FF0000"/>
                </a:solidFill>
              </a:rPr>
              <a:t>You may wish to look at later teen subcultures, such as 70s Punk and 00s Emo as further examples. </a:t>
            </a:r>
          </a:p>
        </p:txBody>
      </p:sp>
      <p:pic>
        <p:nvPicPr>
          <p:cNvPr id="4" name="Picture 3" descr="Globalization – Subcultures and Sociology">
            <a:extLst>
              <a:ext uri="{FF2B5EF4-FFF2-40B4-BE49-F238E27FC236}">
                <a16:creationId xmlns:a16="http://schemas.microsoft.com/office/drawing/2014/main" id="{BFB6989A-CE9F-CE29-3B92-5582B09883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22531" y="2338164"/>
            <a:ext cx="3071299" cy="4005486"/>
          </a:xfrm>
          <a:prstGeom prst="rect">
            <a:avLst/>
          </a:prstGeom>
          <a:ln>
            <a:noFill/>
          </a:ln>
          <a:effectLst>
            <a:softEdge rad="112500"/>
          </a:effectLst>
        </p:spPr>
      </p:pic>
    </p:spTree>
    <p:extLst>
      <p:ext uri="{BB962C8B-B14F-4D97-AF65-F5344CB8AC3E}">
        <p14:creationId xmlns:p14="http://schemas.microsoft.com/office/powerpoint/2010/main" val="1656048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123416" y="447188"/>
            <a:ext cx="6352482" cy="970450"/>
          </a:xfrm>
        </p:spPr>
        <p:txBody>
          <a:bodyPr>
            <a:normAutofit fontScale="90000"/>
          </a:bodyPr>
          <a:lstStyle/>
          <a:p>
            <a:pPr>
              <a:lnSpc>
                <a:spcPct val="90000"/>
              </a:lnSpc>
            </a:pPr>
            <a:r>
              <a:rPr lang="en-GB" sz="3200" u="sng" dirty="0"/>
              <a:t>Section 1: PART 2 </a:t>
            </a:r>
            <a:br>
              <a:rPr lang="en-GB" sz="3200" u="sng" dirty="0"/>
            </a:br>
            <a:r>
              <a:rPr lang="en-GB" sz="3200" u="sng" dirty="0"/>
              <a:t>Introduction to 1950s Rock ‘n’ Roll</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182918" y="2107988"/>
            <a:ext cx="6135820" cy="2030258"/>
          </a:xfrm>
        </p:spPr>
        <p:txBody>
          <a:bodyPr>
            <a:normAutofit fontScale="85000" lnSpcReduction="10000"/>
          </a:bodyPr>
          <a:lstStyle/>
          <a:p>
            <a:pPr algn="just">
              <a:buAutoNum type="arabicPeriod"/>
            </a:pPr>
            <a:r>
              <a:rPr lang="en-GB" b="1" u="sng" dirty="0"/>
              <a:t>The “Rockabilly” Aesthetic</a:t>
            </a:r>
          </a:p>
          <a:p>
            <a:pPr algn="just"/>
            <a:r>
              <a:rPr lang="en-GB" dirty="0"/>
              <a:t>The Rock ‘n’ Roll aesthetic was heavily tied to a sense of rebellion against the conservative norms of the 1950s. </a:t>
            </a:r>
          </a:p>
          <a:p>
            <a:pPr algn="just"/>
            <a:r>
              <a:rPr lang="en-GB" dirty="0"/>
              <a:t>It celebrated youth, freedom, and individuality.</a:t>
            </a:r>
          </a:p>
          <a:p>
            <a:pPr algn="just"/>
            <a:r>
              <a:rPr lang="en-GB" b="1" dirty="0">
                <a:solidFill>
                  <a:srgbClr val="FF0000"/>
                </a:solidFill>
              </a:rPr>
              <a:t>Consider how this might have been different to how their parents of the time (possibly born in the 1910s) would have dressed.</a:t>
            </a:r>
          </a:p>
        </p:txBody>
      </p:sp>
      <p:sp>
        <p:nvSpPr>
          <p:cNvPr id="1031" name="Rectangle 1030">
            <a:extLst>
              <a:ext uri="{FF2B5EF4-FFF2-40B4-BE49-F238E27FC236}">
                <a16:creationId xmlns:a16="http://schemas.microsoft.com/office/drawing/2014/main" id="{29D6AF62-D958-4235-B1F5-7CE0E6556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75898" y="0"/>
            <a:ext cx="571305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ounded Rectangle 17">
            <a:extLst>
              <a:ext uri="{FF2B5EF4-FFF2-40B4-BE49-F238E27FC236}">
                <a16:creationId xmlns:a16="http://schemas.microsoft.com/office/drawing/2014/main" id="{5E87C0A4-8E75-4942-A5BE-28699422A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8932" y="958640"/>
            <a:ext cx="4419604"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ockabilly Reflections &amp; Liberalism of the Studio - Sawidji ...">
            <a:extLst>
              <a:ext uri="{FF2B5EF4-FFF2-40B4-BE49-F238E27FC236}">
                <a16:creationId xmlns:a16="http://schemas.microsoft.com/office/drawing/2014/main" id="{C60E55F5-61F1-FF91-7E06-BA73AA20A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3387"/>
          <a:stretch/>
        </p:blipFill>
        <p:spPr bwMode="auto">
          <a:xfrm>
            <a:off x="7410517" y="1258529"/>
            <a:ext cx="3832042" cy="43302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BA8FC6CC-7E4D-3FB0-A691-31C82E65F480}"/>
              </a:ext>
            </a:extLst>
          </p:cNvPr>
          <p:cNvGraphicFramePr>
            <a:graphicFrameLocks noGrp="1"/>
          </p:cNvGraphicFramePr>
          <p:nvPr>
            <p:extLst>
              <p:ext uri="{D42A27DB-BD31-4B8C-83A1-F6EECF244321}">
                <p14:modId xmlns:p14="http://schemas.microsoft.com/office/powerpoint/2010/main" val="1543451286"/>
              </p:ext>
            </p:extLst>
          </p:nvPr>
        </p:nvGraphicFramePr>
        <p:xfrm>
          <a:off x="257326" y="4138246"/>
          <a:ext cx="5987004" cy="2651760"/>
        </p:xfrm>
        <a:graphic>
          <a:graphicData uri="http://schemas.openxmlformats.org/drawingml/2006/table">
            <a:tbl>
              <a:tblPr firstRow="1" bandRow="1">
                <a:tableStyleId>{5C22544A-7EE6-4342-B048-85BDC9FD1C3A}</a:tableStyleId>
              </a:tblPr>
              <a:tblGrid>
                <a:gridCol w="2993502">
                  <a:extLst>
                    <a:ext uri="{9D8B030D-6E8A-4147-A177-3AD203B41FA5}">
                      <a16:colId xmlns:a16="http://schemas.microsoft.com/office/drawing/2014/main" val="3350691498"/>
                    </a:ext>
                  </a:extLst>
                </a:gridCol>
                <a:gridCol w="2993502">
                  <a:extLst>
                    <a:ext uri="{9D8B030D-6E8A-4147-A177-3AD203B41FA5}">
                      <a16:colId xmlns:a16="http://schemas.microsoft.com/office/drawing/2014/main" val="1275077347"/>
                    </a:ext>
                  </a:extLst>
                </a:gridCol>
              </a:tblGrid>
              <a:tr h="342425">
                <a:tc>
                  <a:txBody>
                    <a:bodyPr/>
                    <a:lstStyle/>
                    <a:p>
                      <a:pPr algn="ctr"/>
                      <a:r>
                        <a:rPr lang="en-GB" dirty="0"/>
                        <a:t>Men</a:t>
                      </a:r>
                    </a:p>
                  </a:txBody>
                  <a:tcPr/>
                </a:tc>
                <a:tc>
                  <a:txBody>
                    <a:bodyPr/>
                    <a:lstStyle/>
                    <a:p>
                      <a:pPr algn="ctr"/>
                      <a:r>
                        <a:rPr lang="en-GB" dirty="0"/>
                        <a:t>Women</a:t>
                      </a:r>
                    </a:p>
                  </a:txBody>
                  <a:tcPr/>
                </a:tc>
                <a:extLst>
                  <a:ext uri="{0D108BD9-81ED-4DB2-BD59-A6C34878D82A}">
                    <a16:rowId xmlns:a16="http://schemas.microsoft.com/office/drawing/2014/main" val="1611729913"/>
                  </a:ext>
                </a:extLst>
              </a:tr>
              <a:tr h="342425">
                <a:tc>
                  <a:txBody>
                    <a:bodyPr/>
                    <a:lstStyle/>
                    <a:p>
                      <a:pPr marL="285750" indent="-285750" algn="ctr">
                        <a:buFont typeface="Arial" panose="020B0604020202020204" pitchFamily="34" charset="0"/>
                        <a:buChar char="•"/>
                      </a:pPr>
                      <a:r>
                        <a:rPr lang="en-GB" dirty="0"/>
                        <a:t>Leather jackets</a:t>
                      </a:r>
                    </a:p>
                    <a:p>
                      <a:pPr marL="285750" indent="-285750" algn="ctr">
                        <a:buFont typeface="Arial" panose="020B0604020202020204" pitchFamily="34" charset="0"/>
                        <a:buChar char="•"/>
                      </a:pPr>
                      <a:r>
                        <a:rPr lang="en-GB" dirty="0"/>
                        <a:t>T-shirts &amp; Jeans</a:t>
                      </a:r>
                    </a:p>
                    <a:p>
                      <a:pPr marL="285750" indent="-285750" algn="ctr">
                        <a:buFont typeface="Arial" panose="020B0604020202020204" pitchFamily="34" charset="0"/>
                        <a:buChar char="•"/>
                      </a:pPr>
                      <a:r>
                        <a:rPr lang="en-GB" dirty="0"/>
                        <a:t>Greased hairstyles</a:t>
                      </a:r>
                    </a:p>
                    <a:p>
                      <a:pPr marL="285750" indent="-285750" algn="ctr">
                        <a:buFont typeface="Arial" panose="020B0604020202020204" pitchFamily="34" charset="0"/>
                        <a:buChar char="•"/>
                      </a:pPr>
                      <a:r>
                        <a:rPr lang="en-GB" dirty="0"/>
                        <a:t>Bowling shirts</a:t>
                      </a:r>
                    </a:p>
                    <a:p>
                      <a:pPr marL="285750" indent="-285750" algn="ctr">
                        <a:buFont typeface="Arial" panose="020B0604020202020204" pitchFamily="34" charset="0"/>
                        <a:buChar char="•"/>
                      </a:pPr>
                      <a:r>
                        <a:rPr lang="en-GB" dirty="0"/>
                        <a:t>Chuck Taylor Sneakers or loafers</a:t>
                      </a:r>
                    </a:p>
                  </a:txBody>
                  <a:tcPr/>
                </a:tc>
                <a:tc>
                  <a:txBody>
                    <a:bodyPr/>
                    <a:lstStyle/>
                    <a:p>
                      <a:pPr marL="285750" indent="-285750" algn="ctr">
                        <a:buFont typeface="Arial" panose="020B0604020202020204" pitchFamily="34" charset="0"/>
                        <a:buChar char="•"/>
                      </a:pPr>
                      <a:r>
                        <a:rPr lang="en-GB" dirty="0"/>
                        <a:t>Poodle skirts/petticoats</a:t>
                      </a:r>
                    </a:p>
                    <a:p>
                      <a:pPr marL="285750" indent="-285750" algn="ctr">
                        <a:buFont typeface="Arial" panose="020B0604020202020204" pitchFamily="34" charset="0"/>
                        <a:buChar char="•"/>
                      </a:pPr>
                      <a:r>
                        <a:rPr lang="en-GB" dirty="0"/>
                        <a:t>Ponytails &amp; pin-up hairstyles</a:t>
                      </a:r>
                    </a:p>
                    <a:p>
                      <a:pPr marL="285750" indent="-285750" algn="ctr">
                        <a:buFont typeface="Arial" panose="020B0604020202020204" pitchFamily="34" charset="0"/>
                        <a:buChar char="•"/>
                      </a:pPr>
                      <a:r>
                        <a:rPr lang="en-GB" dirty="0"/>
                        <a:t>Capri/pedal-pushers</a:t>
                      </a:r>
                    </a:p>
                    <a:p>
                      <a:pPr marL="285750" indent="-285750" algn="ctr">
                        <a:buFont typeface="Arial" panose="020B0604020202020204" pitchFamily="34" charset="0"/>
                        <a:buChar char="•"/>
                      </a:pPr>
                      <a:r>
                        <a:rPr lang="en-GB" dirty="0"/>
                        <a:t>Bobby socks &amp; Saddle shoes</a:t>
                      </a:r>
                    </a:p>
                    <a:p>
                      <a:pPr marL="285750" indent="-285750" algn="ctr">
                        <a:buFont typeface="Arial" panose="020B0604020202020204" pitchFamily="34" charset="0"/>
                        <a:buChar char="•"/>
                      </a:pPr>
                      <a:r>
                        <a:rPr lang="en-GB" dirty="0"/>
                        <a:t>Bold make-up</a:t>
                      </a:r>
                    </a:p>
                  </a:txBody>
                  <a:tcPr/>
                </a:tc>
                <a:extLst>
                  <a:ext uri="{0D108BD9-81ED-4DB2-BD59-A6C34878D82A}">
                    <a16:rowId xmlns:a16="http://schemas.microsoft.com/office/drawing/2014/main" val="2944397742"/>
                  </a:ext>
                </a:extLst>
              </a:tr>
            </a:tbl>
          </a:graphicData>
        </a:graphic>
      </p:graphicFrame>
    </p:spTree>
    <p:extLst>
      <p:ext uri="{BB962C8B-B14F-4D97-AF65-F5344CB8AC3E}">
        <p14:creationId xmlns:p14="http://schemas.microsoft.com/office/powerpoint/2010/main" val="3082963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287762" y="429996"/>
            <a:ext cx="10571998" cy="1199512"/>
          </a:xfrm>
        </p:spPr>
        <p:txBody>
          <a:bodyPr/>
          <a:lstStyle/>
          <a:p>
            <a:r>
              <a:rPr lang="en-GB" sz="4400" u="sng" dirty="0"/>
              <a:t>Section 1: PART 3 </a:t>
            </a:r>
            <a:br>
              <a:rPr lang="en-GB" sz="4400" u="sng" dirty="0"/>
            </a:br>
            <a:r>
              <a:rPr lang="en-GB" sz="4400" u="sng" dirty="0"/>
              <a:t>Introduction to 1950s Rock ‘n’ Roll</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187570" y="1629508"/>
            <a:ext cx="8886092" cy="5270566"/>
          </a:xfrm>
        </p:spPr>
        <p:txBody>
          <a:bodyPr>
            <a:normAutofit fontScale="85000" lnSpcReduction="10000"/>
          </a:bodyPr>
          <a:lstStyle/>
          <a:p>
            <a:pPr marL="0" indent="0">
              <a:buNone/>
            </a:pPr>
            <a:r>
              <a:rPr lang="en-GB" sz="2400" b="1" u="sng" dirty="0"/>
              <a:t>2. Social Change &amp; Youth Culture</a:t>
            </a:r>
          </a:p>
          <a:p>
            <a:r>
              <a:rPr lang="en-GB" dirty="0"/>
              <a:t>Alan Freed, a radio DJ from Cleveland, Ohio, noticed that white teenagers, bored with the bland music played on the white radio stations, were getting excited by Rhythm &amp; Blues. Freed started playing it in his programmes, but discreetly called it “Rock ‘n’ Roll”. He quickly became the most successful DJ in the area and a national celebrity. </a:t>
            </a:r>
          </a:p>
          <a:p>
            <a:pPr algn="just"/>
            <a:r>
              <a:rPr lang="en-GB" sz="1800" dirty="0">
                <a:effectLst/>
                <a:latin typeface="+mj-lt"/>
                <a:ea typeface="Times New Roman" panose="02020603050405020304" pitchFamily="18" charset="0"/>
              </a:rPr>
              <a:t>Early Rock ‘n’ Roll music caused enormous controversy. Parents, preachers, and politicians were outraged by its furious energy and sexual overtones. Many thought that it would also encourage violence! Attempts were made to ban the music entirely, but this was not successful! The broadcasting industry tried to make the music appear less threatening but this, instead, led to a gradual decline in inventiveness. There were, however, three positive things that came out of this.</a:t>
            </a:r>
          </a:p>
          <a:p>
            <a:pPr marL="342900" lvl="0" indent="-342900" algn="just">
              <a:buFont typeface="+mj-lt"/>
              <a:buAutoNum type="arabicPeriod"/>
            </a:pPr>
            <a:r>
              <a:rPr lang="en-GB" sz="1800" dirty="0">
                <a:effectLst/>
                <a:latin typeface="+mj-lt"/>
                <a:ea typeface="Times New Roman" panose="02020603050405020304" pitchFamily="18" charset="0"/>
              </a:rPr>
              <a:t>Independent producers and songwriters became more important in developing the style. </a:t>
            </a:r>
          </a:p>
          <a:p>
            <a:pPr marL="342900" lvl="0" indent="-342900" algn="just">
              <a:buFont typeface="+mj-lt"/>
              <a:buAutoNum type="arabicPeriod"/>
            </a:pPr>
            <a:r>
              <a:rPr lang="en-GB" sz="1800" dirty="0">
                <a:effectLst/>
                <a:latin typeface="+mj-lt"/>
                <a:ea typeface="Times New Roman" panose="02020603050405020304" pitchFamily="18" charset="0"/>
              </a:rPr>
              <a:t>The idea of a “group” of musicians became very popular. Bill Haley, for example, became Bill Haley and the Comets. Cliff Richard was Cliff Richard and the Shadows. It was also during this time that both the electric and bass guitars became the standard part of what became known as the “rock band setup”.</a:t>
            </a:r>
          </a:p>
          <a:p>
            <a:pPr marL="342900" lvl="0" indent="-342900" algn="just">
              <a:buFont typeface="+mj-lt"/>
              <a:buAutoNum type="arabicPeriod"/>
            </a:pPr>
            <a:r>
              <a:rPr lang="en-GB" sz="1800" dirty="0">
                <a:effectLst/>
                <a:latin typeface="+mj-lt"/>
                <a:ea typeface="Times New Roman" panose="02020603050405020304" pitchFamily="18" charset="0"/>
              </a:rPr>
              <a:t>Groups such as The Beach Boys and The Beatles became extremely popular, not only because of their music but because their clean image made them seemingly inoffensive and acceptable to everyone. These bands (amongst others) went onto pioneer the British Invasion movement of the 1960s. </a:t>
            </a:r>
          </a:p>
        </p:txBody>
      </p:sp>
      <p:pic>
        <p:nvPicPr>
          <p:cNvPr id="2050" name="Picture 2" descr="Cleveland disc jockey Alan Freed, who coined the phrase 'rock 'n roll,'  born in 1921">
            <a:extLst>
              <a:ext uri="{FF2B5EF4-FFF2-40B4-BE49-F238E27FC236}">
                <a16:creationId xmlns:a16="http://schemas.microsoft.com/office/drawing/2014/main" id="{0510BCA4-3A98-29B0-3FC6-F4A4FEA39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925" y="2143125"/>
            <a:ext cx="2812505" cy="44219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087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7804-E04C-6D4D-E17D-BEFC023F79C2}"/>
              </a:ext>
            </a:extLst>
          </p:cNvPr>
          <p:cNvSpPr>
            <a:spLocks noGrp="1"/>
          </p:cNvSpPr>
          <p:nvPr>
            <p:ph type="title"/>
          </p:nvPr>
        </p:nvSpPr>
        <p:spPr>
          <a:xfrm>
            <a:off x="266169" y="553774"/>
            <a:ext cx="11107117" cy="970450"/>
          </a:xfrm>
        </p:spPr>
        <p:txBody>
          <a:bodyPr/>
          <a:lstStyle/>
          <a:p>
            <a:r>
              <a:rPr lang="en-GB" sz="4400" u="sng" dirty="0"/>
              <a:t>Section 1: PART 4 </a:t>
            </a:r>
            <a:br>
              <a:rPr lang="en-GB" sz="4400" u="sng" dirty="0"/>
            </a:br>
            <a:r>
              <a:rPr lang="en-GB" sz="4400" u="sng" dirty="0"/>
              <a:t>Introduction to 1950s Rock ‘n’ Roll</a:t>
            </a:r>
          </a:p>
        </p:txBody>
      </p:sp>
      <p:sp>
        <p:nvSpPr>
          <p:cNvPr id="3" name="Content Placeholder 2">
            <a:extLst>
              <a:ext uri="{FF2B5EF4-FFF2-40B4-BE49-F238E27FC236}">
                <a16:creationId xmlns:a16="http://schemas.microsoft.com/office/drawing/2014/main" id="{C3539558-61F9-AD92-8374-589437F5E583}"/>
              </a:ext>
            </a:extLst>
          </p:cNvPr>
          <p:cNvSpPr>
            <a:spLocks noGrp="1"/>
          </p:cNvSpPr>
          <p:nvPr>
            <p:ph idx="1"/>
          </p:nvPr>
        </p:nvSpPr>
        <p:spPr>
          <a:xfrm>
            <a:off x="353418" y="1946607"/>
            <a:ext cx="7780815" cy="4712246"/>
          </a:xfrm>
        </p:spPr>
        <p:txBody>
          <a:bodyPr>
            <a:normAutofit lnSpcReduction="10000"/>
          </a:bodyPr>
          <a:lstStyle/>
          <a:p>
            <a:pPr marL="0" indent="0">
              <a:buNone/>
            </a:pPr>
            <a:r>
              <a:rPr lang="en-GB" sz="1600" b="1" u="sng" dirty="0"/>
              <a:t>Dance Craze</a:t>
            </a:r>
          </a:p>
          <a:p>
            <a:r>
              <a:rPr lang="en-GB" sz="1400" dirty="0">
                <a:latin typeface="+mj-lt"/>
              </a:rPr>
              <a:t>Rock ‘n’ Roll dancing is very athletic and originated from the Lindy Hop from the “swing” era (1920s). It is danced by both couples and groups and is normally a very fast and physically demanding dance, often performed by young dancers.</a:t>
            </a:r>
          </a:p>
          <a:p>
            <a:r>
              <a:rPr lang="en-GB" sz="1400" dirty="0">
                <a:latin typeface="+mj-lt"/>
              </a:rPr>
              <a:t>Dance halls were noisy, featuring the clattering of many feet on the floor. Therefore, the music needed to be loud. This was initially with large horn sections to drown out the sound but eventually ensembles started to reduce in size with the onset of guitar amplification.</a:t>
            </a:r>
          </a:p>
          <a:p>
            <a:pPr algn="just">
              <a:lnSpc>
                <a:spcPct val="107000"/>
              </a:lnSpc>
              <a:spcAft>
                <a:spcPts val="800"/>
              </a:spcAft>
            </a:pPr>
            <a:r>
              <a:rPr lang="en-GB" sz="1400" kern="100" dirty="0">
                <a:effectLst/>
                <a:latin typeface="+mj-lt"/>
                <a:ea typeface="Calibri" panose="020F0502020204030204" pitchFamily="34" charset="0"/>
                <a:cs typeface="Times New Roman" panose="02020603050405020304" pitchFamily="18" charset="0"/>
              </a:rPr>
              <a:t>The most obvious feature of Rock ‘n’ Roll dancing are its kicks and acrobatic elements. A typical Rock ‘n’ Roll movement is the kick ball change. Acrobatic movements included a variety of lifts, jumps, throws and flips. </a:t>
            </a:r>
            <a:r>
              <a:rPr lang="en-GB" sz="1400" kern="100" dirty="0">
                <a:latin typeface="+mj-lt"/>
                <a:ea typeface="Calibri" panose="020F0502020204030204" pitchFamily="34" charset="0"/>
                <a:cs typeface="Times New Roman" panose="02020603050405020304" pitchFamily="18" charset="0"/>
              </a:rPr>
              <a:t>Other m</a:t>
            </a:r>
            <a:r>
              <a:rPr lang="en-GB" sz="1400" kern="100" dirty="0">
                <a:effectLst/>
                <a:latin typeface="+mj-lt"/>
                <a:ea typeface="Calibri" panose="020F0502020204030204" pitchFamily="34" charset="0"/>
                <a:cs typeface="Times New Roman" panose="02020603050405020304" pitchFamily="18" charset="0"/>
              </a:rPr>
              <a:t>oves associated with 50s Rock ‘n’ Roll are as follows: Boogie Back, Tuck-Turn, Hand-Jive, Jitterbug, Lindy Hop, Jump, Mashed Potato, </a:t>
            </a:r>
            <a:r>
              <a:rPr lang="en-GB" sz="1400" kern="100" dirty="0">
                <a:latin typeface="+mj-lt"/>
                <a:ea typeface="Calibri" panose="020F0502020204030204" pitchFamily="34" charset="0"/>
                <a:cs typeface="Times New Roman" panose="02020603050405020304" pitchFamily="18" charset="0"/>
              </a:rPr>
              <a:t>Kick</a:t>
            </a:r>
            <a:r>
              <a:rPr lang="en-GB" sz="1400" kern="100" dirty="0">
                <a:effectLst/>
                <a:latin typeface="+mj-lt"/>
                <a:ea typeface="Calibri" panose="020F0502020204030204" pitchFamily="34" charset="0"/>
                <a:cs typeface="Times New Roman" panose="02020603050405020304" pitchFamily="18" charset="0"/>
              </a:rPr>
              <a:t>-Ball-Change and the Barrel Roll.  </a:t>
            </a:r>
          </a:p>
          <a:p>
            <a:pPr algn="just">
              <a:lnSpc>
                <a:spcPct val="107000"/>
              </a:lnSpc>
              <a:spcAft>
                <a:spcPts val="800"/>
              </a:spcAft>
            </a:pPr>
            <a:r>
              <a:rPr lang="en-GB" sz="1400" kern="100" dirty="0">
                <a:effectLst/>
                <a:latin typeface="+mj-lt"/>
                <a:ea typeface="Calibri" panose="020F0502020204030204" pitchFamily="34" charset="0"/>
                <a:cs typeface="Times New Roman" panose="02020603050405020304" pitchFamily="18" charset="0"/>
              </a:rPr>
              <a:t>The original Rock ‘n’ Roll dancers would have worn bright colours. The shoes worn is one of the most important elements in Rock ‘n’ Roll dancing. Their soles need to possess slip and grip characteristics. The most common footwear are light jazz shoes. </a:t>
            </a:r>
          </a:p>
          <a:p>
            <a:pPr algn="just">
              <a:lnSpc>
                <a:spcPct val="107000"/>
              </a:lnSpc>
              <a:spcAft>
                <a:spcPts val="800"/>
              </a:spcAft>
            </a:pPr>
            <a:r>
              <a:rPr lang="en-GB" sz="1400" kern="100" dirty="0">
                <a:effectLst/>
                <a:latin typeface="+mj-lt"/>
                <a:ea typeface="Calibri" panose="020F0502020204030204" pitchFamily="34" charset="0"/>
                <a:cs typeface="Times New Roman" panose="02020603050405020304" pitchFamily="18" charset="0"/>
              </a:rPr>
              <a:t>Rock ‘n’ Roll dance works on the 4/4 time signature. This means that each phrase of movement will fit into a count of 4 beats. The music is very fast, between 176 &amp; 200BPM.  </a:t>
            </a:r>
          </a:p>
        </p:txBody>
      </p:sp>
      <p:pic>
        <p:nvPicPr>
          <p:cNvPr id="1026" name="Picture 2" descr="History of Jive Dancing Archives - The Vintage Inn">
            <a:extLst>
              <a:ext uri="{FF2B5EF4-FFF2-40B4-BE49-F238E27FC236}">
                <a16:creationId xmlns:a16="http://schemas.microsoft.com/office/drawing/2014/main" id="{9209DC39-0E1B-7776-2C52-E06CDAB9F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1815" y="2041971"/>
            <a:ext cx="3426767" cy="4421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9483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ACECE1E4-636E-48DB-87ED-4A76DC93378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BBF52378EE1F4A9322745357E456F6" ma:contentTypeVersion="8" ma:contentTypeDescription="Create a new document." ma:contentTypeScope="" ma:versionID="b791fde347dda10670075f6980911657">
  <xsd:schema xmlns:xsd="http://www.w3.org/2001/XMLSchema" xmlns:xs="http://www.w3.org/2001/XMLSchema" xmlns:p="http://schemas.microsoft.com/office/2006/metadata/properties" xmlns:ns2="ab3c23d7-fe87-4e2e-b1ae-7ec11cdd0c14" targetNamespace="http://schemas.microsoft.com/office/2006/metadata/properties" ma:root="true" ma:fieldsID="97858921272ac038a46187f6e2ce5b81" ns2:_="">
    <xsd:import namespace="ab3c23d7-fe87-4e2e-b1ae-7ec11cdd0c1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3c23d7-fe87-4e2e-b1ae-7ec11cdd0c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DBFFCF-CFF0-4EC4-AC7A-184707BCA4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3c23d7-fe87-4e2e-b1ae-7ec11cdd0c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A19006-39FB-4EFE-A499-78E3A55A4268}">
  <ds:schemaRefs>
    <ds:schemaRef ds:uri="http://schemas.microsoft.com/sharepoint/v3/contenttype/forms"/>
  </ds:schemaRefs>
</ds:datastoreItem>
</file>

<file path=customXml/itemProps3.xml><?xml version="1.0" encoding="utf-8"?>
<ds:datastoreItem xmlns:ds="http://schemas.openxmlformats.org/officeDocument/2006/customXml" ds:itemID="{F7F89D57-847F-4473-96FC-3821A7D712A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Quotable</Template>
  <TotalTime>387</TotalTime>
  <Words>5191</Words>
  <Application>Microsoft Office PowerPoint</Application>
  <PresentationFormat>Widescreen</PresentationFormat>
  <Paragraphs>283</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Quotable</vt:lpstr>
      <vt:lpstr>1950s  Rock ‘n’ Roll</vt:lpstr>
      <vt:lpstr>C1.2 Criteria</vt:lpstr>
      <vt:lpstr>Historical Context: PART 1</vt:lpstr>
      <vt:lpstr>Historical Context: PART 2</vt:lpstr>
      <vt:lpstr>Historical Context: PART 3</vt:lpstr>
      <vt:lpstr>Section 1: PART 1 Introduction to 1950s Rock ‘n’ Roll</vt:lpstr>
      <vt:lpstr>Section 1: PART 2  Introduction to 1950s Rock ‘n’ Roll</vt:lpstr>
      <vt:lpstr>Section 1: PART 3  Introduction to 1950s Rock ‘n’ Roll</vt:lpstr>
      <vt:lpstr>Section 1: PART 4  Introduction to 1950s Rock ‘n’ Roll</vt:lpstr>
      <vt:lpstr>Section 1: PART 5  Introduction to 1950s Rock ‘n’ Roll</vt:lpstr>
      <vt:lpstr>Section 1: PART 6  Introduction to 1950s Rock ‘n’ Roll</vt:lpstr>
      <vt:lpstr>Main Musical Characteristics</vt:lpstr>
      <vt:lpstr>Section 2: PART 1 Iconic Performers of 50s Rock ‘n’ Roll</vt:lpstr>
      <vt:lpstr>Section 2: PART 2 Iconic Performers of 50s Rock ‘n’ Roll</vt:lpstr>
      <vt:lpstr>Section 2: PART 3 Iconic Names of 50s Rock ‘n’ Roll</vt:lpstr>
      <vt:lpstr>Section 3: PART 1  Roles of Instrumentation</vt:lpstr>
      <vt:lpstr>Section 3: PART 2  Roles of Instrumentation</vt:lpstr>
      <vt:lpstr>Section 3: PART 3  Roles of Instrumentation</vt:lpstr>
      <vt:lpstr>Section 3: PART 4  Roles of Instrumentation</vt:lpstr>
      <vt:lpstr>Section 3: PART 5  Roles of Instrumentation</vt:lpstr>
      <vt:lpstr>Section 3: PART 6  Roles of Instrumentation</vt:lpstr>
      <vt:lpstr>Section 4: PART 1  Structure &amp; Form</vt:lpstr>
      <vt:lpstr>Section 4: PART 2  Structure &amp; Form</vt:lpstr>
      <vt:lpstr>Section 5: PART 1 Harmony &amp; Tonality</vt:lpstr>
      <vt:lpstr>Section 5: PART 2  Harmony &amp; Tonality</vt:lpstr>
      <vt:lpstr>Section 6:  Lyrical Content</vt:lpstr>
      <vt:lpstr>Section 7: PART 1 Technology &amp; Production Values</vt:lpstr>
      <vt:lpstr>Section 7: PART 2 Technology &amp; Production Values</vt:lpstr>
      <vt:lpstr>Section 8: Analysis of Iconic 1950s Rock ‘n’ Roll Tracks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1950s  Rock ‘n’ Roll</dc:title>
  <dc:creator>Carisse Rooke</dc:creator>
  <cp:lastModifiedBy>Carisse Rooke</cp:lastModifiedBy>
  <cp:revision>3</cp:revision>
  <dcterms:created xsi:type="dcterms:W3CDTF">2024-08-15T18:28:08Z</dcterms:created>
  <dcterms:modified xsi:type="dcterms:W3CDTF">2025-06-29T08:04:58Z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0x01010059BBF52378EE1F4A9322745357E456F6</vt:lpwstr>
  </property>
</Properties>
</file>