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63" r:id="rId8"/>
    <p:sldId id="264" r:id="rId9"/>
    <p:sldId id="259" r:id="rId10"/>
    <p:sldId id="260" r:id="rId11"/>
    <p:sldId id="261" r:id="rId12"/>
    <p:sldId id="262"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FA87ED1-C652-4256-9A4F-38D25968F67E}" v="7" dt="2025-06-30T13:43:12.51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4C0D8-45D9-EF9F-9631-299AADB3D1D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6D7312F-B760-ECB8-499F-8606B20A161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954EC30-B01B-B6FC-BB57-3E2418B2B6D0}"/>
              </a:ext>
            </a:extLst>
          </p:cNvPr>
          <p:cNvSpPr>
            <a:spLocks noGrp="1"/>
          </p:cNvSpPr>
          <p:nvPr>
            <p:ph type="dt" sz="half" idx="10"/>
          </p:nvPr>
        </p:nvSpPr>
        <p:spPr/>
        <p:txBody>
          <a:bodyPr/>
          <a:lstStyle/>
          <a:p>
            <a:fld id="{77F8DADD-E4C2-4972-9506-7CE7B882420A}" type="datetimeFigureOut">
              <a:rPr lang="en-GB" smtClean="0"/>
              <a:t>01/07/2025</a:t>
            </a:fld>
            <a:endParaRPr lang="en-GB"/>
          </a:p>
        </p:txBody>
      </p:sp>
      <p:sp>
        <p:nvSpPr>
          <p:cNvPr id="5" name="Footer Placeholder 4">
            <a:extLst>
              <a:ext uri="{FF2B5EF4-FFF2-40B4-BE49-F238E27FC236}">
                <a16:creationId xmlns:a16="http://schemas.microsoft.com/office/drawing/2014/main" id="{01D14040-9439-0D1D-2A99-2141628CD65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A9E6293-FC42-928D-D4F7-5FABE0F6BA04}"/>
              </a:ext>
            </a:extLst>
          </p:cNvPr>
          <p:cNvSpPr>
            <a:spLocks noGrp="1"/>
          </p:cNvSpPr>
          <p:nvPr>
            <p:ph type="sldNum" sz="quarter" idx="12"/>
          </p:nvPr>
        </p:nvSpPr>
        <p:spPr/>
        <p:txBody>
          <a:bodyPr/>
          <a:lstStyle/>
          <a:p>
            <a:fld id="{5786DD64-D92B-4DFF-B2F2-4B46D7075010}" type="slidenum">
              <a:rPr lang="en-GB" smtClean="0"/>
              <a:t>‹#›</a:t>
            </a:fld>
            <a:endParaRPr lang="en-GB"/>
          </a:p>
        </p:txBody>
      </p:sp>
    </p:spTree>
    <p:extLst>
      <p:ext uri="{BB962C8B-B14F-4D97-AF65-F5344CB8AC3E}">
        <p14:creationId xmlns:p14="http://schemas.microsoft.com/office/powerpoint/2010/main" val="381453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7D28D-DB56-02A6-60B2-6CE82D5973A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868732C-AC32-B031-9CB3-23AA135561A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D74D90-00C4-A874-495D-E926B3003293}"/>
              </a:ext>
            </a:extLst>
          </p:cNvPr>
          <p:cNvSpPr>
            <a:spLocks noGrp="1"/>
          </p:cNvSpPr>
          <p:nvPr>
            <p:ph type="dt" sz="half" idx="10"/>
          </p:nvPr>
        </p:nvSpPr>
        <p:spPr/>
        <p:txBody>
          <a:bodyPr/>
          <a:lstStyle/>
          <a:p>
            <a:fld id="{77F8DADD-E4C2-4972-9506-7CE7B882420A}" type="datetimeFigureOut">
              <a:rPr lang="en-GB" smtClean="0"/>
              <a:t>01/07/2025</a:t>
            </a:fld>
            <a:endParaRPr lang="en-GB"/>
          </a:p>
        </p:txBody>
      </p:sp>
      <p:sp>
        <p:nvSpPr>
          <p:cNvPr id="5" name="Footer Placeholder 4">
            <a:extLst>
              <a:ext uri="{FF2B5EF4-FFF2-40B4-BE49-F238E27FC236}">
                <a16:creationId xmlns:a16="http://schemas.microsoft.com/office/drawing/2014/main" id="{F166B3E2-744E-F553-A463-E13716D977B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41CA8A2-6D2E-B0D4-8337-0E4A11355358}"/>
              </a:ext>
            </a:extLst>
          </p:cNvPr>
          <p:cNvSpPr>
            <a:spLocks noGrp="1"/>
          </p:cNvSpPr>
          <p:nvPr>
            <p:ph type="sldNum" sz="quarter" idx="12"/>
          </p:nvPr>
        </p:nvSpPr>
        <p:spPr/>
        <p:txBody>
          <a:bodyPr/>
          <a:lstStyle/>
          <a:p>
            <a:fld id="{5786DD64-D92B-4DFF-B2F2-4B46D7075010}" type="slidenum">
              <a:rPr lang="en-GB" smtClean="0"/>
              <a:t>‹#›</a:t>
            </a:fld>
            <a:endParaRPr lang="en-GB"/>
          </a:p>
        </p:txBody>
      </p:sp>
    </p:spTree>
    <p:extLst>
      <p:ext uri="{BB962C8B-B14F-4D97-AF65-F5344CB8AC3E}">
        <p14:creationId xmlns:p14="http://schemas.microsoft.com/office/powerpoint/2010/main" val="3431660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4C182FE-41FC-1D3C-691B-3C50B06751C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0C72518-8D4C-0817-FA8C-2EC515A2B7A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F9D94E0-8A30-57A8-BF1D-741066F3035E}"/>
              </a:ext>
            </a:extLst>
          </p:cNvPr>
          <p:cNvSpPr>
            <a:spLocks noGrp="1"/>
          </p:cNvSpPr>
          <p:nvPr>
            <p:ph type="dt" sz="half" idx="10"/>
          </p:nvPr>
        </p:nvSpPr>
        <p:spPr/>
        <p:txBody>
          <a:bodyPr/>
          <a:lstStyle/>
          <a:p>
            <a:fld id="{77F8DADD-E4C2-4972-9506-7CE7B882420A}" type="datetimeFigureOut">
              <a:rPr lang="en-GB" smtClean="0"/>
              <a:t>01/07/2025</a:t>
            </a:fld>
            <a:endParaRPr lang="en-GB"/>
          </a:p>
        </p:txBody>
      </p:sp>
      <p:sp>
        <p:nvSpPr>
          <p:cNvPr id="5" name="Footer Placeholder 4">
            <a:extLst>
              <a:ext uri="{FF2B5EF4-FFF2-40B4-BE49-F238E27FC236}">
                <a16:creationId xmlns:a16="http://schemas.microsoft.com/office/drawing/2014/main" id="{4E3B7DA9-E970-3B70-853B-A4FAA173B2B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AF23D99-4315-51DC-FF54-C92CD8BB5E7D}"/>
              </a:ext>
            </a:extLst>
          </p:cNvPr>
          <p:cNvSpPr>
            <a:spLocks noGrp="1"/>
          </p:cNvSpPr>
          <p:nvPr>
            <p:ph type="sldNum" sz="quarter" idx="12"/>
          </p:nvPr>
        </p:nvSpPr>
        <p:spPr/>
        <p:txBody>
          <a:bodyPr/>
          <a:lstStyle/>
          <a:p>
            <a:fld id="{5786DD64-D92B-4DFF-B2F2-4B46D7075010}" type="slidenum">
              <a:rPr lang="en-GB" smtClean="0"/>
              <a:t>‹#›</a:t>
            </a:fld>
            <a:endParaRPr lang="en-GB"/>
          </a:p>
        </p:txBody>
      </p:sp>
    </p:spTree>
    <p:extLst>
      <p:ext uri="{BB962C8B-B14F-4D97-AF65-F5344CB8AC3E}">
        <p14:creationId xmlns:p14="http://schemas.microsoft.com/office/powerpoint/2010/main" val="4159704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4FD29-15D9-A9BF-4DEC-25A3AF7CAEB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B8232DF-17A8-4F15-2654-3BA89F41D99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E91F061-B6CE-1FDD-AA61-AB4D0E39F476}"/>
              </a:ext>
            </a:extLst>
          </p:cNvPr>
          <p:cNvSpPr>
            <a:spLocks noGrp="1"/>
          </p:cNvSpPr>
          <p:nvPr>
            <p:ph type="dt" sz="half" idx="10"/>
          </p:nvPr>
        </p:nvSpPr>
        <p:spPr/>
        <p:txBody>
          <a:bodyPr/>
          <a:lstStyle/>
          <a:p>
            <a:fld id="{77F8DADD-E4C2-4972-9506-7CE7B882420A}" type="datetimeFigureOut">
              <a:rPr lang="en-GB" smtClean="0"/>
              <a:t>01/07/2025</a:t>
            </a:fld>
            <a:endParaRPr lang="en-GB"/>
          </a:p>
        </p:txBody>
      </p:sp>
      <p:sp>
        <p:nvSpPr>
          <p:cNvPr id="5" name="Footer Placeholder 4">
            <a:extLst>
              <a:ext uri="{FF2B5EF4-FFF2-40B4-BE49-F238E27FC236}">
                <a16:creationId xmlns:a16="http://schemas.microsoft.com/office/drawing/2014/main" id="{21694349-7C38-E0E6-42EA-839CE005831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192513A-FBF4-E22B-9E61-410A27521FAC}"/>
              </a:ext>
            </a:extLst>
          </p:cNvPr>
          <p:cNvSpPr>
            <a:spLocks noGrp="1"/>
          </p:cNvSpPr>
          <p:nvPr>
            <p:ph type="sldNum" sz="quarter" idx="12"/>
          </p:nvPr>
        </p:nvSpPr>
        <p:spPr/>
        <p:txBody>
          <a:bodyPr/>
          <a:lstStyle/>
          <a:p>
            <a:fld id="{5786DD64-D92B-4DFF-B2F2-4B46D7075010}" type="slidenum">
              <a:rPr lang="en-GB" smtClean="0"/>
              <a:t>‹#›</a:t>
            </a:fld>
            <a:endParaRPr lang="en-GB"/>
          </a:p>
        </p:txBody>
      </p:sp>
    </p:spTree>
    <p:extLst>
      <p:ext uri="{BB962C8B-B14F-4D97-AF65-F5344CB8AC3E}">
        <p14:creationId xmlns:p14="http://schemas.microsoft.com/office/powerpoint/2010/main" val="1575081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9010D5-95F3-F53E-BA79-751A93B54F0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ADE8E92-D09B-E985-FA64-C4CFD933493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B9A1B91-B796-F9C9-D6D2-7C351B7123B7}"/>
              </a:ext>
            </a:extLst>
          </p:cNvPr>
          <p:cNvSpPr>
            <a:spLocks noGrp="1"/>
          </p:cNvSpPr>
          <p:nvPr>
            <p:ph type="dt" sz="half" idx="10"/>
          </p:nvPr>
        </p:nvSpPr>
        <p:spPr/>
        <p:txBody>
          <a:bodyPr/>
          <a:lstStyle/>
          <a:p>
            <a:fld id="{77F8DADD-E4C2-4972-9506-7CE7B882420A}" type="datetimeFigureOut">
              <a:rPr lang="en-GB" smtClean="0"/>
              <a:t>01/07/2025</a:t>
            </a:fld>
            <a:endParaRPr lang="en-GB"/>
          </a:p>
        </p:txBody>
      </p:sp>
      <p:sp>
        <p:nvSpPr>
          <p:cNvPr id="5" name="Footer Placeholder 4">
            <a:extLst>
              <a:ext uri="{FF2B5EF4-FFF2-40B4-BE49-F238E27FC236}">
                <a16:creationId xmlns:a16="http://schemas.microsoft.com/office/drawing/2014/main" id="{2E099851-1064-115D-FA4A-3CF0D5DC82B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55F2412-B60E-F80B-4E13-DF9225803451}"/>
              </a:ext>
            </a:extLst>
          </p:cNvPr>
          <p:cNvSpPr>
            <a:spLocks noGrp="1"/>
          </p:cNvSpPr>
          <p:nvPr>
            <p:ph type="sldNum" sz="quarter" idx="12"/>
          </p:nvPr>
        </p:nvSpPr>
        <p:spPr/>
        <p:txBody>
          <a:bodyPr/>
          <a:lstStyle/>
          <a:p>
            <a:fld id="{5786DD64-D92B-4DFF-B2F2-4B46D7075010}" type="slidenum">
              <a:rPr lang="en-GB" smtClean="0"/>
              <a:t>‹#›</a:t>
            </a:fld>
            <a:endParaRPr lang="en-GB"/>
          </a:p>
        </p:txBody>
      </p:sp>
    </p:spTree>
    <p:extLst>
      <p:ext uri="{BB962C8B-B14F-4D97-AF65-F5344CB8AC3E}">
        <p14:creationId xmlns:p14="http://schemas.microsoft.com/office/powerpoint/2010/main" val="3131646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41AFC7-857C-C06B-DBFD-14AA6F5F719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44D70B2-F4E2-686E-4089-FCC1B624F10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126BECA-21A0-9A94-2D1A-BCEB1503E0E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D5E15B6-E785-EA28-CD0B-CCD99AB59A56}"/>
              </a:ext>
            </a:extLst>
          </p:cNvPr>
          <p:cNvSpPr>
            <a:spLocks noGrp="1"/>
          </p:cNvSpPr>
          <p:nvPr>
            <p:ph type="dt" sz="half" idx="10"/>
          </p:nvPr>
        </p:nvSpPr>
        <p:spPr/>
        <p:txBody>
          <a:bodyPr/>
          <a:lstStyle/>
          <a:p>
            <a:fld id="{77F8DADD-E4C2-4972-9506-7CE7B882420A}" type="datetimeFigureOut">
              <a:rPr lang="en-GB" smtClean="0"/>
              <a:t>01/07/2025</a:t>
            </a:fld>
            <a:endParaRPr lang="en-GB"/>
          </a:p>
        </p:txBody>
      </p:sp>
      <p:sp>
        <p:nvSpPr>
          <p:cNvPr id="6" name="Footer Placeholder 5">
            <a:extLst>
              <a:ext uri="{FF2B5EF4-FFF2-40B4-BE49-F238E27FC236}">
                <a16:creationId xmlns:a16="http://schemas.microsoft.com/office/drawing/2014/main" id="{69128D90-50D4-F90E-BD9F-DAD78A9868D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9C1B1A6-7BB9-D0BD-358B-6BA8E919B54D}"/>
              </a:ext>
            </a:extLst>
          </p:cNvPr>
          <p:cNvSpPr>
            <a:spLocks noGrp="1"/>
          </p:cNvSpPr>
          <p:nvPr>
            <p:ph type="sldNum" sz="quarter" idx="12"/>
          </p:nvPr>
        </p:nvSpPr>
        <p:spPr/>
        <p:txBody>
          <a:bodyPr/>
          <a:lstStyle/>
          <a:p>
            <a:fld id="{5786DD64-D92B-4DFF-B2F2-4B46D7075010}" type="slidenum">
              <a:rPr lang="en-GB" smtClean="0"/>
              <a:t>‹#›</a:t>
            </a:fld>
            <a:endParaRPr lang="en-GB"/>
          </a:p>
        </p:txBody>
      </p:sp>
    </p:spTree>
    <p:extLst>
      <p:ext uri="{BB962C8B-B14F-4D97-AF65-F5344CB8AC3E}">
        <p14:creationId xmlns:p14="http://schemas.microsoft.com/office/powerpoint/2010/main" val="2417431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2F9EC2-7BF7-AAEA-093C-027F3D4455D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617DC41-8C4F-CFAD-661A-39E52A8CF3A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FE8C4AA-E905-E8EB-2158-90A5442007D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D30C6F8-D5ED-343C-CA43-407FE637235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8261C22-910A-7417-C7EB-08C2C5CDF9F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6491AA5-2AAC-07E7-E796-1689C47EAA80}"/>
              </a:ext>
            </a:extLst>
          </p:cNvPr>
          <p:cNvSpPr>
            <a:spLocks noGrp="1"/>
          </p:cNvSpPr>
          <p:nvPr>
            <p:ph type="dt" sz="half" idx="10"/>
          </p:nvPr>
        </p:nvSpPr>
        <p:spPr/>
        <p:txBody>
          <a:bodyPr/>
          <a:lstStyle/>
          <a:p>
            <a:fld id="{77F8DADD-E4C2-4972-9506-7CE7B882420A}" type="datetimeFigureOut">
              <a:rPr lang="en-GB" smtClean="0"/>
              <a:t>01/07/2025</a:t>
            </a:fld>
            <a:endParaRPr lang="en-GB"/>
          </a:p>
        </p:txBody>
      </p:sp>
      <p:sp>
        <p:nvSpPr>
          <p:cNvPr id="8" name="Footer Placeholder 7">
            <a:extLst>
              <a:ext uri="{FF2B5EF4-FFF2-40B4-BE49-F238E27FC236}">
                <a16:creationId xmlns:a16="http://schemas.microsoft.com/office/drawing/2014/main" id="{90F9409D-E3BB-7A06-1407-21D5F9F0E81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A4F8A53-7019-1A3D-81AD-FACEFCC18870}"/>
              </a:ext>
            </a:extLst>
          </p:cNvPr>
          <p:cNvSpPr>
            <a:spLocks noGrp="1"/>
          </p:cNvSpPr>
          <p:nvPr>
            <p:ph type="sldNum" sz="quarter" idx="12"/>
          </p:nvPr>
        </p:nvSpPr>
        <p:spPr/>
        <p:txBody>
          <a:bodyPr/>
          <a:lstStyle/>
          <a:p>
            <a:fld id="{5786DD64-D92B-4DFF-B2F2-4B46D7075010}" type="slidenum">
              <a:rPr lang="en-GB" smtClean="0"/>
              <a:t>‹#›</a:t>
            </a:fld>
            <a:endParaRPr lang="en-GB"/>
          </a:p>
        </p:txBody>
      </p:sp>
    </p:spTree>
    <p:extLst>
      <p:ext uri="{BB962C8B-B14F-4D97-AF65-F5344CB8AC3E}">
        <p14:creationId xmlns:p14="http://schemas.microsoft.com/office/powerpoint/2010/main" val="2271481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AA6C5-DB2D-5E18-E021-78732034BA2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DDA11BD-9E5F-F44F-CF76-254AF5A3A877}"/>
              </a:ext>
            </a:extLst>
          </p:cNvPr>
          <p:cNvSpPr>
            <a:spLocks noGrp="1"/>
          </p:cNvSpPr>
          <p:nvPr>
            <p:ph type="dt" sz="half" idx="10"/>
          </p:nvPr>
        </p:nvSpPr>
        <p:spPr/>
        <p:txBody>
          <a:bodyPr/>
          <a:lstStyle/>
          <a:p>
            <a:fld id="{77F8DADD-E4C2-4972-9506-7CE7B882420A}" type="datetimeFigureOut">
              <a:rPr lang="en-GB" smtClean="0"/>
              <a:t>01/07/2025</a:t>
            </a:fld>
            <a:endParaRPr lang="en-GB"/>
          </a:p>
        </p:txBody>
      </p:sp>
      <p:sp>
        <p:nvSpPr>
          <p:cNvPr id="4" name="Footer Placeholder 3">
            <a:extLst>
              <a:ext uri="{FF2B5EF4-FFF2-40B4-BE49-F238E27FC236}">
                <a16:creationId xmlns:a16="http://schemas.microsoft.com/office/drawing/2014/main" id="{5B95E799-BA7A-49AE-82C9-BA4D580266E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25022D7-2AF1-B5E0-CFED-297D1124B9FB}"/>
              </a:ext>
            </a:extLst>
          </p:cNvPr>
          <p:cNvSpPr>
            <a:spLocks noGrp="1"/>
          </p:cNvSpPr>
          <p:nvPr>
            <p:ph type="sldNum" sz="quarter" idx="12"/>
          </p:nvPr>
        </p:nvSpPr>
        <p:spPr/>
        <p:txBody>
          <a:bodyPr/>
          <a:lstStyle/>
          <a:p>
            <a:fld id="{5786DD64-D92B-4DFF-B2F2-4B46D7075010}" type="slidenum">
              <a:rPr lang="en-GB" smtClean="0"/>
              <a:t>‹#›</a:t>
            </a:fld>
            <a:endParaRPr lang="en-GB"/>
          </a:p>
        </p:txBody>
      </p:sp>
    </p:spTree>
    <p:extLst>
      <p:ext uri="{BB962C8B-B14F-4D97-AF65-F5344CB8AC3E}">
        <p14:creationId xmlns:p14="http://schemas.microsoft.com/office/powerpoint/2010/main" val="38193189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287545-D052-2F30-0E6B-3DBC53FAED73}"/>
              </a:ext>
            </a:extLst>
          </p:cNvPr>
          <p:cNvSpPr>
            <a:spLocks noGrp="1"/>
          </p:cNvSpPr>
          <p:nvPr>
            <p:ph type="dt" sz="half" idx="10"/>
          </p:nvPr>
        </p:nvSpPr>
        <p:spPr/>
        <p:txBody>
          <a:bodyPr/>
          <a:lstStyle/>
          <a:p>
            <a:fld id="{77F8DADD-E4C2-4972-9506-7CE7B882420A}" type="datetimeFigureOut">
              <a:rPr lang="en-GB" smtClean="0"/>
              <a:t>01/07/2025</a:t>
            </a:fld>
            <a:endParaRPr lang="en-GB"/>
          </a:p>
        </p:txBody>
      </p:sp>
      <p:sp>
        <p:nvSpPr>
          <p:cNvPr id="3" name="Footer Placeholder 2">
            <a:extLst>
              <a:ext uri="{FF2B5EF4-FFF2-40B4-BE49-F238E27FC236}">
                <a16:creationId xmlns:a16="http://schemas.microsoft.com/office/drawing/2014/main" id="{B7646A75-C48F-99E4-AF5D-714BD83DF34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95784B6-91C3-B5E7-988C-4ABAF2D0345D}"/>
              </a:ext>
            </a:extLst>
          </p:cNvPr>
          <p:cNvSpPr>
            <a:spLocks noGrp="1"/>
          </p:cNvSpPr>
          <p:nvPr>
            <p:ph type="sldNum" sz="quarter" idx="12"/>
          </p:nvPr>
        </p:nvSpPr>
        <p:spPr/>
        <p:txBody>
          <a:bodyPr/>
          <a:lstStyle/>
          <a:p>
            <a:fld id="{5786DD64-D92B-4DFF-B2F2-4B46D7075010}" type="slidenum">
              <a:rPr lang="en-GB" smtClean="0"/>
              <a:t>‹#›</a:t>
            </a:fld>
            <a:endParaRPr lang="en-GB"/>
          </a:p>
        </p:txBody>
      </p:sp>
    </p:spTree>
    <p:extLst>
      <p:ext uri="{BB962C8B-B14F-4D97-AF65-F5344CB8AC3E}">
        <p14:creationId xmlns:p14="http://schemas.microsoft.com/office/powerpoint/2010/main" val="3211868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66F226-9AEB-AB7B-7DFF-5F2E9927DAA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35A8FFE-3604-390A-288E-E330655505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37403D0-8221-FC60-3C1F-640341031A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CC8C16-5712-4642-F26E-EECEB2316BF1}"/>
              </a:ext>
            </a:extLst>
          </p:cNvPr>
          <p:cNvSpPr>
            <a:spLocks noGrp="1"/>
          </p:cNvSpPr>
          <p:nvPr>
            <p:ph type="dt" sz="half" idx="10"/>
          </p:nvPr>
        </p:nvSpPr>
        <p:spPr/>
        <p:txBody>
          <a:bodyPr/>
          <a:lstStyle/>
          <a:p>
            <a:fld id="{77F8DADD-E4C2-4972-9506-7CE7B882420A}" type="datetimeFigureOut">
              <a:rPr lang="en-GB" smtClean="0"/>
              <a:t>01/07/2025</a:t>
            </a:fld>
            <a:endParaRPr lang="en-GB"/>
          </a:p>
        </p:txBody>
      </p:sp>
      <p:sp>
        <p:nvSpPr>
          <p:cNvPr id="6" name="Footer Placeholder 5">
            <a:extLst>
              <a:ext uri="{FF2B5EF4-FFF2-40B4-BE49-F238E27FC236}">
                <a16:creationId xmlns:a16="http://schemas.microsoft.com/office/drawing/2014/main" id="{3A69E647-8E15-E3F0-B6B2-D21E37E64CF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50AC7DA-E080-71E1-94D0-6A3C381C9AC4}"/>
              </a:ext>
            </a:extLst>
          </p:cNvPr>
          <p:cNvSpPr>
            <a:spLocks noGrp="1"/>
          </p:cNvSpPr>
          <p:nvPr>
            <p:ph type="sldNum" sz="quarter" idx="12"/>
          </p:nvPr>
        </p:nvSpPr>
        <p:spPr/>
        <p:txBody>
          <a:bodyPr/>
          <a:lstStyle/>
          <a:p>
            <a:fld id="{5786DD64-D92B-4DFF-B2F2-4B46D7075010}" type="slidenum">
              <a:rPr lang="en-GB" smtClean="0"/>
              <a:t>‹#›</a:t>
            </a:fld>
            <a:endParaRPr lang="en-GB"/>
          </a:p>
        </p:txBody>
      </p:sp>
    </p:spTree>
    <p:extLst>
      <p:ext uri="{BB962C8B-B14F-4D97-AF65-F5344CB8AC3E}">
        <p14:creationId xmlns:p14="http://schemas.microsoft.com/office/powerpoint/2010/main" val="1656869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D01A55-735E-321D-1E7B-4FA5D3F256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52E0291-9DF0-30B0-0240-33BCC9F9B65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532D313-A30A-DFFD-3C2F-5C7341C038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2AD4261-56AC-F335-7D3E-CD5D2BF55B1D}"/>
              </a:ext>
            </a:extLst>
          </p:cNvPr>
          <p:cNvSpPr>
            <a:spLocks noGrp="1"/>
          </p:cNvSpPr>
          <p:nvPr>
            <p:ph type="dt" sz="half" idx="10"/>
          </p:nvPr>
        </p:nvSpPr>
        <p:spPr/>
        <p:txBody>
          <a:bodyPr/>
          <a:lstStyle/>
          <a:p>
            <a:fld id="{77F8DADD-E4C2-4972-9506-7CE7B882420A}" type="datetimeFigureOut">
              <a:rPr lang="en-GB" smtClean="0"/>
              <a:t>01/07/2025</a:t>
            </a:fld>
            <a:endParaRPr lang="en-GB"/>
          </a:p>
        </p:txBody>
      </p:sp>
      <p:sp>
        <p:nvSpPr>
          <p:cNvPr id="6" name="Footer Placeholder 5">
            <a:extLst>
              <a:ext uri="{FF2B5EF4-FFF2-40B4-BE49-F238E27FC236}">
                <a16:creationId xmlns:a16="http://schemas.microsoft.com/office/drawing/2014/main" id="{66B74781-626F-709A-096D-22AFEE8A205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921AA9C-5B15-C96B-1DFE-1C9785B5FF4F}"/>
              </a:ext>
            </a:extLst>
          </p:cNvPr>
          <p:cNvSpPr>
            <a:spLocks noGrp="1"/>
          </p:cNvSpPr>
          <p:nvPr>
            <p:ph type="sldNum" sz="quarter" idx="12"/>
          </p:nvPr>
        </p:nvSpPr>
        <p:spPr/>
        <p:txBody>
          <a:bodyPr/>
          <a:lstStyle/>
          <a:p>
            <a:fld id="{5786DD64-D92B-4DFF-B2F2-4B46D7075010}" type="slidenum">
              <a:rPr lang="en-GB" smtClean="0"/>
              <a:t>‹#›</a:t>
            </a:fld>
            <a:endParaRPr lang="en-GB"/>
          </a:p>
        </p:txBody>
      </p:sp>
    </p:spTree>
    <p:extLst>
      <p:ext uri="{BB962C8B-B14F-4D97-AF65-F5344CB8AC3E}">
        <p14:creationId xmlns:p14="http://schemas.microsoft.com/office/powerpoint/2010/main" val="3752932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C4CDFA2-A6B5-1236-95FD-6DD9EA32BD4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2F6CEF0-D4C1-A9A0-197E-D3D2D63FC42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8D75131-A397-23AD-E152-FB3884DF7B7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7F8DADD-E4C2-4972-9506-7CE7B882420A}" type="datetimeFigureOut">
              <a:rPr lang="en-GB" smtClean="0"/>
              <a:t>01/07/2025</a:t>
            </a:fld>
            <a:endParaRPr lang="en-GB"/>
          </a:p>
        </p:txBody>
      </p:sp>
      <p:sp>
        <p:nvSpPr>
          <p:cNvPr id="5" name="Footer Placeholder 4">
            <a:extLst>
              <a:ext uri="{FF2B5EF4-FFF2-40B4-BE49-F238E27FC236}">
                <a16:creationId xmlns:a16="http://schemas.microsoft.com/office/drawing/2014/main" id="{E8EDF3FF-8212-955A-32D7-0BF8FB562D1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7D4DFEC3-1548-54A3-CFC5-594C91B750C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786DD64-D92B-4DFF-B2F2-4B46D7075010}" type="slidenum">
              <a:rPr lang="en-GB" smtClean="0"/>
              <a:t>‹#›</a:t>
            </a:fld>
            <a:endParaRPr lang="en-GB"/>
          </a:p>
        </p:txBody>
      </p:sp>
    </p:spTree>
    <p:extLst>
      <p:ext uri="{BB962C8B-B14F-4D97-AF65-F5344CB8AC3E}">
        <p14:creationId xmlns:p14="http://schemas.microsoft.com/office/powerpoint/2010/main" val="20394355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ocr.org.uk/qualifications/cambridge-technicals/sport-and-physical-activity/units/#level-3"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ocr.org.uk/qualifications/cambridge-technicals/sport-and-physical-activity/#level-3"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watch?v=YPVnlPeZKT0" TargetMode="External"/><Relationship Id="rId2" Type="http://schemas.openxmlformats.org/officeDocument/2006/relationships/hyperlink" Target="https://www.youtube.com/watch?v=ltFutvTye8c"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49FA3-D522-DD66-6801-0751A35EB891}"/>
              </a:ext>
            </a:extLst>
          </p:cNvPr>
          <p:cNvSpPr>
            <a:spLocks noGrp="1"/>
          </p:cNvSpPr>
          <p:nvPr>
            <p:ph type="ctrTitle"/>
          </p:nvPr>
        </p:nvSpPr>
        <p:spPr/>
        <p:txBody>
          <a:bodyPr/>
          <a:lstStyle/>
          <a:p>
            <a:r>
              <a:rPr lang="en-GB" dirty="0"/>
              <a:t>Cambridge </a:t>
            </a:r>
            <a:r>
              <a:rPr lang="en-GB" dirty="0" err="1"/>
              <a:t>Technicals</a:t>
            </a:r>
            <a:r>
              <a:rPr lang="en-GB" dirty="0"/>
              <a:t> – Sport and Physical Activity </a:t>
            </a:r>
          </a:p>
        </p:txBody>
      </p:sp>
      <p:sp>
        <p:nvSpPr>
          <p:cNvPr id="3" name="Subtitle 2">
            <a:extLst>
              <a:ext uri="{FF2B5EF4-FFF2-40B4-BE49-F238E27FC236}">
                <a16:creationId xmlns:a16="http://schemas.microsoft.com/office/drawing/2014/main" id="{F7F6DE30-4988-B88C-8381-E5F4CD8CCB1A}"/>
              </a:ext>
            </a:extLst>
          </p:cNvPr>
          <p:cNvSpPr>
            <a:spLocks noGrp="1"/>
          </p:cNvSpPr>
          <p:nvPr>
            <p:ph type="subTitle" idx="1"/>
          </p:nvPr>
        </p:nvSpPr>
        <p:spPr/>
        <p:txBody>
          <a:bodyPr/>
          <a:lstStyle/>
          <a:p>
            <a:r>
              <a:rPr lang="en-GB" dirty="0">
                <a:hlinkClick r:id="rId2"/>
              </a:rPr>
              <a:t>Cambridge </a:t>
            </a:r>
            <a:r>
              <a:rPr lang="en-GB" dirty="0" err="1">
                <a:hlinkClick r:id="rId2"/>
              </a:rPr>
              <a:t>Technicals</a:t>
            </a:r>
            <a:r>
              <a:rPr lang="en-GB" dirty="0">
                <a:hlinkClick r:id="rId2"/>
              </a:rPr>
              <a:t> - Sport and Physical Activity</a:t>
            </a:r>
            <a:r>
              <a:rPr lang="en-GB" dirty="0"/>
              <a:t> </a:t>
            </a:r>
          </a:p>
          <a:p>
            <a:r>
              <a:rPr lang="en-GB" dirty="0"/>
              <a:t>‘Extended Certificate’ = 1 A-Level and gives you equivalent UCAS points </a:t>
            </a:r>
          </a:p>
        </p:txBody>
      </p:sp>
    </p:spTree>
    <p:extLst>
      <p:ext uri="{BB962C8B-B14F-4D97-AF65-F5344CB8AC3E}">
        <p14:creationId xmlns:p14="http://schemas.microsoft.com/office/powerpoint/2010/main" val="27909312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4C40F-849D-0899-30A0-3D35661A4917}"/>
              </a:ext>
            </a:extLst>
          </p:cNvPr>
          <p:cNvSpPr>
            <a:spLocks noGrp="1"/>
          </p:cNvSpPr>
          <p:nvPr>
            <p:ph type="title"/>
          </p:nvPr>
        </p:nvSpPr>
        <p:spPr/>
        <p:txBody>
          <a:bodyPr/>
          <a:lstStyle/>
          <a:p>
            <a:endParaRPr lang="en-GB"/>
          </a:p>
        </p:txBody>
      </p:sp>
      <p:graphicFrame>
        <p:nvGraphicFramePr>
          <p:cNvPr id="4" name="Content Placeholder 3">
            <a:extLst>
              <a:ext uri="{FF2B5EF4-FFF2-40B4-BE49-F238E27FC236}">
                <a16:creationId xmlns:a16="http://schemas.microsoft.com/office/drawing/2014/main" id="{7F440EBC-AC5D-0B0C-7806-D1A315B26D79}"/>
              </a:ext>
            </a:extLst>
          </p:cNvPr>
          <p:cNvGraphicFramePr>
            <a:graphicFrameLocks noGrp="1"/>
          </p:cNvGraphicFramePr>
          <p:nvPr>
            <p:ph idx="1"/>
            <p:extLst>
              <p:ext uri="{D42A27DB-BD31-4B8C-83A1-F6EECF244321}">
                <p14:modId xmlns:p14="http://schemas.microsoft.com/office/powerpoint/2010/main" val="1408998710"/>
              </p:ext>
            </p:extLst>
          </p:nvPr>
        </p:nvGraphicFramePr>
        <p:xfrm>
          <a:off x="161544" y="170561"/>
          <a:ext cx="11707368" cy="6649720"/>
        </p:xfrm>
        <a:graphic>
          <a:graphicData uri="http://schemas.openxmlformats.org/drawingml/2006/table">
            <a:tbl>
              <a:tblPr firstRow="1" bandRow="1">
                <a:tableStyleId>{5C22544A-7EE6-4342-B048-85BDC9FD1C3A}</a:tableStyleId>
              </a:tblPr>
              <a:tblGrid>
                <a:gridCol w="3902456">
                  <a:extLst>
                    <a:ext uri="{9D8B030D-6E8A-4147-A177-3AD203B41FA5}">
                      <a16:colId xmlns:a16="http://schemas.microsoft.com/office/drawing/2014/main" val="3670783771"/>
                    </a:ext>
                  </a:extLst>
                </a:gridCol>
                <a:gridCol w="3927856">
                  <a:extLst>
                    <a:ext uri="{9D8B030D-6E8A-4147-A177-3AD203B41FA5}">
                      <a16:colId xmlns:a16="http://schemas.microsoft.com/office/drawing/2014/main" val="3165233837"/>
                    </a:ext>
                  </a:extLst>
                </a:gridCol>
                <a:gridCol w="3877056">
                  <a:extLst>
                    <a:ext uri="{9D8B030D-6E8A-4147-A177-3AD203B41FA5}">
                      <a16:colId xmlns:a16="http://schemas.microsoft.com/office/drawing/2014/main" val="3679120070"/>
                    </a:ext>
                  </a:extLst>
                </a:gridCol>
              </a:tblGrid>
              <a:tr h="370840">
                <a:tc>
                  <a:txBody>
                    <a:bodyPr/>
                    <a:lstStyle/>
                    <a:p>
                      <a:r>
                        <a:rPr lang="en-GB" dirty="0"/>
                        <a:t>Year 12</a:t>
                      </a:r>
                    </a:p>
                  </a:txBody>
                  <a:tcPr/>
                </a:tc>
                <a:tc>
                  <a:txBody>
                    <a:bodyPr/>
                    <a:lstStyle/>
                    <a:p>
                      <a:endParaRPr lang="en-GB" dirty="0"/>
                    </a:p>
                  </a:txBody>
                  <a:tcPr/>
                </a:tc>
                <a:tc>
                  <a:txBody>
                    <a:bodyPr/>
                    <a:lstStyle/>
                    <a:p>
                      <a:r>
                        <a:rPr lang="en-GB" dirty="0"/>
                        <a:t>How Assessed </a:t>
                      </a:r>
                    </a:p>
                  </a:txBody>
                  <a:tcPr/>
                </a:tc>
                <a:extLst>
                  <a:ext uri="{0D108BD9-81ED-4DB2-BD59-A6C34878D82A}">
                    <a16:rowId xmlns:a16="http://schemas.microsoft.com/office/drawing/2014/main" val="83892437"/>
                  </a:ext>
                </a:extLst>
              </a:tr>
              <a:tr h="370840">
                <a:tc>
                  <a:txBody>
                    <a:bodyPr/>
                    <a:lstStyle/>
                    <a:p>
                      <a:r>
                        <a:rPr lang="en-GB" sz="1400" dirty="0"/>
                        <a:t>Unit 1: Body Systems and the effects of physical activity</a:t>
                      </a:r>
                    </a:p>
                  </a:txBody>
                  <a:tcPr/>
                </a:tc>
                <a:tc>
                  <a:txBody>
                    <a:bodyPr/>
                    <a:lstStyle/>
                    <a:p>
                      <a:r>
                        <a:rPr lang="en-GB" sz="1400" dirty="0"/>
                        <a:t>In this unit learners will gain an understanding of the structures and functions of the key body systems, how these support and impact performance in sport and physical activity and the effects that physical activity, training and lifestyle can have on them.</a:t>
                      </a:r>
                    </a:p>
                    <a:p>
                      <a:endParaRPr lang="en-GB" sz="1400" dirty="0"/>
                    </a:p>
                    <a:p>
                      <a:r>
                        <a:rPr lang="en-GB" sz="1400" dirty="0"/>
                        <a:t>This unit is 90 GLH (guided learning hours)</a:t>
                      </a:r>
                    </a:p>
                  </a:txBody>
                  <a:tcPr/>
                </a:tc>
                <a:tc>
                  <a:txBody>
                    <a:bodyPr/>
                    <a:lstStyle/>
                    <a:p>
                      <a:r>
                        <a:rPr lang="en-GB" dirty="0"/>
                        <a:t>Exam at end of year 12 </a:t>
                      </a:r>
                    </a:p>
                  </a:txBody>
                  <a:tcPr/>
                </a:tc>
                <a:extLst>
                  <a:ext uri="{0D108BD9-81ED-4DB2-BD59-A6C34878D82A}">
                    <a16:rowId xmlns:a16="http://schemas.microsoft.com/office/drawing/2014/main" val="546198219"/>
                  </a:ext>
                </a:extLst>
              </a:tr>
              <a:tr h="370840">
                <a:tc>
                  <a:txBody>
                    <a:bodyPr/>
                    <a:lstStyle/>
                    <a:p>
                      <a:r>
                        <a:rPr lang="en-GB" sz="1400" dirty="0"/>
                        <a:t>Unit 2:  Sports Coaching and Leadership </a:t>
                      </a:r>
                    </a:p>
                  </a:txBody>
                  <a:tcPr/>
                </a:tc>
                <a:tc>
                  <a:txBody>
                    <a:bodyPr/>
                    <a:lstStyle/>
                    <a:p>
                      <a:r>
                        <a:rPr lang="en-GB" sz="1400" dirty="0"/>
                        <a:t>This unit will give you an understanding behind the theory of what makes good sports coaches. You will explore the roles and responsibilities of coaches and leaders. The main part of the unit is related to you developing the skills to plan and deliver a series of sports or activity sessions reflecting on your own practice and using this feedback to improve your performance as a sports coach or activity leader.</a:t>
                      </a:r>
                    </a:p>
                    <a:p>
                      <a:endParaRPr lang="en-GB" sz="14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This unit is 90 GLH (guided learning hours)</a:t>
                      </a:r>
                    </a:p>
                  </a:txBody>
                  <a:tcPr/>
                </a:tc>
                <a:tc>
                  <a:txBody>
                    <a:bodyPr/>
                    <a:lstStyle/>
                    <a:p>
                      <a:r>
                        <a:rPr lang="en-GB" dirty="0"/>
                        <a:t>Internally Assessed:</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lang="en-GB" sz="1800" kern="1200" dirty="0">
                          <a:solidFill>
                            <a:schemeClr val="dk1"/>
                          </a:solidFill>
                          <a:effectLst/>
                          <a:latin typeface="+mn-lt"/>
                          <a:ea typeface="+mn-ea"/>
                          <a:cs typeface="+mn-cs"/>
                        </a:rPr>
                        <a:t>Written assignment to meet the LO’s </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lang="en-GB" sz="1800" kern="1200" dirty="0">
                          <a:solidFill>
                            <a:schemeClr val="dk1"/>
                          </a:solidFill>
                          <a:effectLst/>
                          <a:latin typeface="+mn-lt"/>
                          <a:ea typeface="+mn-ea"/>
                          <a:cs typeface="+mn-cs"/>
                        </a:rPr>
                        <a:t>Lesson plans + delivery for 6 lessons </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lang="en-GB" sz="1800" kern="1200" dirty="0">
                          <a:solidFill>
                            <a:schemeClr val="dk1"/>
                          </a:solidFill>
                          <a:effectLst/>
                          <a:latin typeface="+mn-lt"/>
                          <a:ea typeface="+mn-ea"/>
                          <a:cs typeface="+mn-cs"/>
                        </a:rPr>
                        <a:t>Evaluations to those lessons</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lang="en-GB" sz="1800" kern="1200" dirty="0">
                          <a:solidFill>
                            <a:schemeClr val="dk1"/>
                          </a:solidFill>
                          <a:effectLst/>
                          <a:latin typeface="+mn-lt"/>
                          <a:ea typeface="+mn-ea"/>
                          <a:cs typeface="+mn-cs"/>
                        </a:rPr>
                        <a:t>Risk assessment. </a:t>
                      </a:r>
                    </a:p>
                    <a:p>
                      <a:endParaRPr lang="en-GB" dirty="0"/>
                    </a:p>
                  </a:txBody>
                  <a:tcPr/>
                </a:tc>
                <a:extLst>
                  <a:ext uri="{0D108BD9-81ED-4DB2-BD59-A6C34878D82A}">
                    <a16:rowId xmlns:a16="http://schemas.microsoft.com/office/drawing/2014/main" val="2715701386"/>
                  </a:ext>
                </a:extLst>
              </a:tr>
              <a:tr h="370840">
                <a:tc>
                  <a:txBody>
                    <a:bodyPr/>
                    <a:lstStyle/>
                    <a:p>
                      <a:r>
                        <a:rPr lang="en-GB" sz="1400" dirty="0"/>
                        <a:t>Unit 18: Practical skills in sport and physical activities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This unit assessed you in an individual, team, referee and outdoor and adventurous activities. In this unit you will learn how to apply skills, tactics, techniques and knowledge in individual sports, team sports and outdoor and adventurous activities which will allow you to participate effectively, safely and enjoyably.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This unit is 60 GLH (guided learning hours)</a:t>
                      </a:r>
                    </a:p>
                  </a:txBody>
                  <a:tcPr/>
                </a:tc>
                <a:tc>
                  <a:txBody>
                    <a:bodyPr/>
                    <a:lstStyle/>
                    <a:p>
                      <a:r>
                        <a:rPr lang="en-GB" sz="1600" dirty="0"/>
                        <a:t>Internally Assessed: Performance filmed in:</a:t>
                      </a:r>
                    </a:p>
                    <a:p>
                      <a:pPr marL="342900" indent="-342900">
                        <a:buAutoNum type="arabicPeriod"/>
                      </a:pPr>
                      <a:r>
                        <a:rPr lang="en-GB" sz="1600" dirty="0"/>
                        <a:t>Individual (will do in school but can be done outside of school)</a:t>
                      </a:r>
                    </a:p>
                    <a:p>
                      <a:pPr marL="342900" indent="-342900">
                        <a:buAutoNum type="arabicPeriod"/>
                      </a:pPr>
                      <a:r>
                        <a:rPr lang="en-GB" sz="1600" dirty="0"/>
                        <a:t>Team (has to be outside of school)</a:t>
                      </a:r>
                    </a:p>
                    <a:p>
                      <a:pPr marL="342900" indent="-342900">
                        <a:buAutoNum type="arabicPeriod"/>
                      </a:pPr>
                      <a:r>
                        <a:rPr lang="en-GB" sz="1600" dirty="0"/>
                        <a:t>Official (can either be in or out of school)</a:t>
                      </a:r>
                    </a:p>
                    <a:p>
                      <a:pPr marL="342900" indent="-342900">
                        <a:buAutoNum type="arabicPeriod"/>
                      </a:pPr>
                      <a:r>
                        <a:rPr lang="en-GB" sz="1600" dirty="0"/>
                        <a:t>OAA (organised within school) </a:t>
                      </a:r>
                    </a:p>
                  </a:txBody>
                  <a:tcPr/>
                </a:tc>
                <a:extLst>
                  <a:ext uri="{0D108BD9-81ED-4DB2-BD59-A6C34878D82A}">
                    <a16:rowId xmlns:a16="http://schemas.microsoft.com/office/drawing/2014/main" val="3338211635"/>
                  </a:ext>
                </a:extLst>
              </a:tr>
            </a:tbl>
          </a:graphicData>
        </a:graphic>
      </p:graphicFrame>
    </p:spTree>
    <p:extLst>
      <p:ext uri="{BB962C8B-B14F-4D97-AF65-F5344CB8AC3E}">
        <p14:creationId xmlns:p14="http://schemas.microsoft.com/office/powerpoint/2010/main" val="37560988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F98957-2197-B011-E692-D42AB415B7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F1576D-0D80-F5A8-48E8-F877DA178880}"/>
              </a:ext>
            </a:extLst>
          </p:cNvPr>
          <p:cNvSpPr>
            <a:spLocks noGrp="1"/>
          </p:cNvSpPr>
          <p:nvPr>
            <p:ph type="title"/>
          </p:nvPr>
        </p:nvSpPr>
        <p:spPr/>
        <p:txBody>
          <a:bodyPr/>
          <a:lstStyle/>
          <a:p>
            <a:endParaRPr lang="en-GB"/>
          </a:p>
        </p:txBody>
      </p:sp>
      <p:graphicFrame>
        <p:nvGraphicFramePr>
          <p:cNvPr id="4" name="Content Placeholder 3">
            <a:extLst>
              <a:ext uri="{FF2B5EF4-FFF2-40B4-BE49-F238E27FC236}">
                <a16:creationId xmlns:a16="http://schemas.microsoft.com/office/drawing/2014/main" id="{A132E12D-2BC4-BF63-355C-32E559FA55B6}"/>
              </a:ext>
            </a:extLst>
          </p:cNvPr>
          <p:cNvGraphicFramePr>
            <a:graphicFrameLocks noGrp="1"/>
          </p:cNvGraphicFramePr>
          <p:nvPr>
            <p:ph idx="1"/>
            <p:extLst>
              <p:ext uri="{D42A27DB-BD31-4B8C-83A1-F6EECF244321}">
                <p14:modId xmlns:p14="http://schemas.microsoft.com/office/powerpoint/2010/main" val="2649512"/>
              </p:ext>
            </p:extLst>
          </p:nvPr>
        </p:nvGraphicFramePr>
        <p:xfrm>
          <a:off x="161544" y="170561"/>
          <a:ext cx="11707368" cy="5887720"/>
        </p:xfrm>
        <a:graphic>
          <a:graphicData uri="http://schemas.openxmlformats.org/drawingml/2006/table">
            <a:tbl>
              <a:tblPr firstRow="1" bandRow="1">
                <a:tableStyleId>{5C22544A-7EE6-4342-B048-85BDC9FD1C3A}</a:tableStyleId>
              </a:tblPr>
              <a:tblGrid>
                <a:gridCol w="3902456">
                  <a:extLst>
                    <a:ext uri="{9D8B030D-6E8A-4147-A177-3AD203B41FA5}">
                      <a16:colId xmlns:a16="http://schemas.microsoft.com/office/drawing/2014/main" val="3670783771"/>
                    </a:ext>
                  </a:extLst>
                </a:gridCol>
                <a:gridCol w="3927856">
                  <a:extLst>
                    <a:ext uri="{9D8B030D-6E8A-4147-A177-3AD203B41FA5}">
                      <a16:colId xmlns:a16="http://schemas.microsoft.com/office/drawing/2014/main" val="3165233837"/>
                    </a:ext>
                  </a:extLst>
                </a:gridCol>
                <a:gridCol w="3877056">
                  <a:extLst>
                    <a:ext uri="{9D8B030D-6E8A-4147-A177-3AD203B41FA5}">
                      <a16:colId xmlns:a16="http://schemas.microsoft.com/office/drawing/2014/main" val="3679120070"/>
                    </a:ext>
                  </a:extLst>
                </a:gridCol>
              </a:tblGrid>
              <a:tr h="370840">
                <a:tc>
                  <a:txBody>
                    <a:bodyPr/>
                    <a:lstStyle/>
                    <a:p>
                      <a:r>
                        <a:rPr lang="en-GB" dirty="0"/>
                        <a:t>Year 13</a:t>
                      </a:r>
                    </a:p>
                  </a:txBody>
                  <a:tcPr/>
                </a:tc>
                <a:tc>
                  <a:txBody>
                    <a:bodyPr/>
                    <a:lstStyle/>
                    <a:p>
                      <a:endParaRPr lang="en-GB" dirty="0"/>
                    </a:p>
                  </a:txBody>
                  <a:tcPr/>
                </a:tc>
                <a:tc>
                  <a:txBody>
                    <a:bodyPr/>
                    <a:lstStyle/>
                    <a:p>
                      <a:r>
                        <a:rPr lang="en-GB" dirty="0"/>
                        <a:t>How Assessed </a:t>
                      </a:r>
                    </a:p>
                  </a:txBody>
                  <a:tcPr/>
                </a:tc>
                <a:extLst>
                  <a:ext uri="{0D108BD9-81ED-4DB2-BD59-A6C34878D82A}">
                    <a16:rowId xmlns:a16="http://schemas.microsoft.com/office/drawing/2014/main" val="83892437"/>
                  </a:ext>
                </a:extLst>
              </a:tr>
              <a:tr h="370840">
                <a:tc>
                  <a:txBody>
                    <a:bodyPr/>
                    <a:lstStyle/>
                    <a:p>
                      <a:r>
                        <a:rPr lang="en-GB" sz="1400" dirty="0"/>
                        <a:t>Unit 3: Sports organisation and development </a:t>
                      </a:r>
                    </a:p>
                  </a:txBody>
                  <a:tcPr/>
                </a:tc>
                <a:tc>
                  <a:txBody>
                    <a:bodyPr/>
                    <a:lstStyle/>
                    <a:p>
                      <a:r>
                        <a:rPr lang="en-GB" sz="1400" dirty="0"/>
                        <a:t>In this unit you will gain an understanding of the organisations involved in sport in the UK, their roles and responsibilities and how they work together. You will also gain an understanding of sports development, including the organisations involved, who sports development is targeted at and why, how sports development is carried out and how the success of sports development initiatives can be measured.</a:t>
                      </a:r>
                    </a:p>
                    <a:p>
                      <a:endParaRPr lang="en-GB" sz="14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This unit is 60 GLH (guided learning hours)</a:t>
                      </a:r>
                    </a:p>
                  </a:txBody>
                  <a:tcPr/>
                </a:tc>
                <a:tc>
                  <a:txBody>
                    <a:bodyPr/>
                    <a:lstStyle/>
                    <a:p>
                      <a:r>
                        <a:rPr lang="en-GB" dirty="0"/>
                        <a:t>Exam around March time year 13 (you finish the course around this time giving you chance to revise your two other subjects) </a:t>
                      </a:r>
                    </a:p>
                  </a:txBody>
                  <a:tcPr/>
                </a:tc>
                <a:extLst>
                  <a:ext uri="{0D108BD9-81ED-4DB2-BD59-A6C34878D82A}">
                    <a16:rowId xmlns:a16="http://schemas.microsoft.com/office/drawing/2014/main" val="546198219"/>
                  </a:ext>
                </a:extLst>
              </a:tr>
              <a:tr h="370840">
                <a:tc>
                  <a:txBody>
                    <a:bodyPr/>
                    <a:lstStyle/>
                    <a:p>
                      <a:r>
                        <a:rPr lang="en-GB" sz="1400" dirty="0"/>
                        <a:t>Unit 8:  Organisation of sports events </a:t>
                      </a:r>
                    </a:p>
                  </a:txBody>
                  <a:tcPr/>
                </a:tc>
                <a:tc>
                  <a:txBody>
                    <a:bodyPr/>
                    <a:lstStyle/>
                    <a:p>
                      <a:r>
                        <a:rPr lang="en-GB" sz="1400" dirty="0"/>
                        <a:t>This unit is designed for you to develop skills in planning, promoting and delivering a sports event; with a focus primarily on your individual role as well as working as part of a team and reflecting on your input and future personal development. This unit will enable you to establish transferrable skills which can be used within sport and active leisure as well as within the fitness industry. It will also enhance skills such as team work, organisation and safeguarding awareness. </a:t>
                      </a:r>
                    </a:p>
                    <a:p>
                      <a:endParaRPr lang="en-GB" sz="14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This unit is 60 GLH (guided learning hours)</a:t>
                      </a:r>
                    </a:p>
                    <a:p>
                      <a:endParaRPr lang="en-GB" sz="1400" dirty="0"/>
                    </a:p>
                  </a:txBody>
                  <a:tcPr/>
                </a:tc>
                <a:tc>
                  <a:txBody>
                    <a:bodyPr/>
                    <a:lstStyle/>
                    <a:p>
                      <a:r>
                        <a:rPr lang="en-GB" dirty="0"/>
                        <a:t>Internally Assessed:</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lang="en-GB" sz="1800" kern="1200" dirty="0">
                          <a:solidFill>
                            <a:schemeClr val="dk1"/>
                          </a:solidFill>
                          <a:effectLst/>
                          <a:latin typeface="+mn-lt"/>
                          <a:ea typeface="+mn-ea"/>
                          <a:cs typeface="+mn-cs"/>
                        </a:rPr>
                        <a:t>Written assignment to meet the LO’s</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lang="en-GB" sz="1800" kern="1200" dirty="0">
                          <a:solidFill>
                            <a:schemeClr val="dk1"/>
                          </a:solidFill>
                          <a:effectLst/>
                          <a:latin typeface="+mn-lt"/>
                          <a:ea typeface="+mn-ea"/>
                          <a:cs typeface="+mn-cs"/>
                        </a:rPr>
                        <a:t>Plan and promote sports events</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lang="en-GB" sz="1800" kern="1200" dirty="0">
                          <a:solidFill>
                            <a:schemeClr val="dk1"/>
                          </a:solidFill>
                          <a:effectLst/>
                          <a:latin typeface="+mn-lt"/>
                          <a:ea typeface="+mn-ea"/>
                          <a:cs typeface="+mn-cs"/>
                        </a:rPr>
                        <a:t>Deliver the sports events </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lang="en-GB" sz="1800" kern="1200" dirty="0">
                          <a:solidFill>
                            <a:schemeClr val="dk1"/>
                          </a:solidFill>
                          <a:effectLst/>
                          <a:latin typeface="+mn-lt"/>
                          <a:ea typeface="+mn-ea"/>
                          <a:cs typeface="+mn-cs"/>
                        </a:rPr>
                        <a:t>Review and evaluate sports events </a:t>
                      </a:r>
                      <a:endParaRPr lang="en-GB" dirty="0"/>
                    </a:p>
                  </a:txBody>
                  <a:tcPr/>
                </a:tc>
                <a:extLst>
                  <a:ext uri="{0D108BD9-81ED-4DB2-BD59-A6C34878D82A}">
                    <a16:rowId xmlns:a16="http://schemas.microsoft.com/office/drawing/2014/main" val="2715701386"/>
                  </a:ext>
                </a:extLst>
              </a:tr>
            </a:tbl>
          </a:graphicData>
        </a:graphic>
      </p:graphicFrame>
    </p:spTree>
    <p:extLst>
      <p:ext uri="{BB962C8B-B14F-4D97-AF65-F5344CB8AC3E}">
        <p14:creationId xmlns:p14="http://schemas.microsoft.com/office/powerpoint/2010/main" val="728847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BD8473-8B65-D438-530C-815A980C8105}"/>
              </a:ext>
            </a:extLst>
          </p:cNvPr>
          <p:cNvSpPr>
            <a:spLocks noGrp="1"/>
          </p:cNvSpPr>
          <p:nvPr>
            <p:ph type="title"/>
          </p:nvPr>
        </p:nvSpPr>
        <p:spPr>
          <a:xfrm>
            <a:off x="838200" y="39360"/>
            <a:ext cx="10515600" cy="1325563"/>
          </a:xfrm>
        </p:spPr>
        <p:txBody>
          <a:bodyPr/>
          <a:lstStyle/>
          <a:p>
            <a:r>
              <a:rPr lang="en-GB" dirty="0"/>
              <a:t>Each week – Year 12  </a:t>
            </a:r>
          </a:p>
        </p:txBody>
      </p:sp>
      <p:sp>
        <p:nvSpPr>
          <p:cNvPr id="3" name="Content Placeholder 2">
            <a:extLst>
              <a:ext uri="{FF2B5EF4-FFF2-40B4-BE49-F238E27FC236}">
                <a16:creationId xmlns:a16="http://schemas.microsoft.com/office/drawing/2014/main" id="{E16B4BB6-A5C8-4421-F336-F4C881C1DF0C}"/>
              </a:ext>
            </a:extLst>
          </p:cNvPr>
          <p:cNvSpPr>
            <a:spLocks noGrp="1"/>
          </p:cNvSpPr>
          <p:nvPr>
            <p:ph idx="1"/>
          </p:nvPr>
        </p:nvSpPr>
        <p:spPr>
          <a:xfrm>
            <a:off x="471678" y="2014346"/>
            <a:ext cx="10515600" cy="3581782"/>
          </a:xfrm>
        </p:spPr>
        <p:txBody>
          <a:bodyPr>
            <a:normAutofit/>
          </a:bodyPr>
          <a:lstStyle/>
          <a:p>
            <a:pPr marL="0" indent="0">
              <a:buNone/>
            </a:pPr>
            <a:r>
              <a:rPr lang="en-GB" dirty="0"/>
              <a:t>6 lessons:</a:t>
            </a:r>
          </a:p>
          <a:p>
            <a:r>
              <a:rPr lang="en-GB" dirty="0"/>
              <a:t>2 lessons = theory lessons: Unit 1: Body Systems and the effects of physical activity</a:t>
            </a:r>
          </a:p>
          <a:p>
            <a:r>
              <a:rPr lang="en-GB" dirty="0"/>
              <a:t>2 lessons coursework = Unit 2:  Sports Coaching and Leadership </a:t>
            </a:r>
          </a:p>
          <a:p>
            <a:r>
              <a:rPr lang="en-GB" dirty="0"/>
              <a:t>1-2 lessons practical/coursework = Unit 18: Practical skills in sport and physical activities </a:t>
            </a:r>
          </a:p>
          <a:p>
            <a:pPr marL="0" indent="0">
              <a:buNone/>
            </a:pPr>
            <a:endParaRPr lang="en-GB" dirty="0"/>
          </a:p>
        </p:txBody>
      </p:sp>
    </p:spTree>
    <p:extLst>
      <p:ext uri="{BB962C8B-B14F-4D97-AF65-F5344CB8AC3E}">
        <p14:creationId xmlns:p14="http://schemas.microsoft.com/office/powerpoint/2010/main" val="18359314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0561EE-542D-1262-FC53-81FE1590F8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2DDCC9-4BDD-8853-519E-3B39EA4D4ED1}"/>
              </a:ext>
            </a:extLst>
          </p:cNvPr>
          <p:cNvSpPr>
            <a:spLocks noGrp="1"/>
          </p:cNvSpPr>
          <p:nvPr>
            <p:ph type="title"/>
          </p:nvPr>
        </p:nvSpPr>
        <p:spPr>
          <a:xfrm>
            <a:off x="838200" y="39360"/>
            <a:ext cx="10515600" cy="1325563"/>
          </a:xfrm>
        </p:spPr>
        <p:txBody>
          <a:bodyPr/>
          <a:lstStyle/>
          <a:p>
            <a:r>
              <a:rPr lang="en-GB" dirty="0"/>
              <a:t>Grades and UCAS points </a:t>
            </a:r>
          </a:p>
        </p:txBody>
      </p:sp>
      <p:sp>
        <p:nvSpPr>
          <p:cNvPr id="3" name="Content Placeholder 2">
            <a:extLst>
              <a:ext uri="{FF2B5EF4-FFF2-40B4-BE49-F238E27FC236}">
                <a16:creationId xmlns:a16="http://schemas.microsoft.com/office/drawing/2014/main" id="{5C60ABA0-D0E3-E912-6E82-6832ED9A89B7}"/>
              </a:ext>
            </a:extLst>
          </p:cNvPr>
          <p:cNvSpPr>
            <a:spLocks noGrp="1"/>
          </p:cNvSpPr>
          <p:nvPr>
            <p:ph idx="1"/>
          </p:nvPr>
        </p:nvSpPr>
        <p:spPr>
          <a:xfrm>
            <a:off x="361950" y="5553074"/>
            <a:ext cx="10515600" cy="1019176"/>
          </a:xfrm>
        </p:spPr>
        <p:txBody>
          <a:bodyPr/>
          <a:lstStyle/>
          <a:p>
            <a:r>
              <a:rPr lang="en-GB" dirty="0"/>
              <a:t>If you get a D* - it is the equivalent of getting an A*</a:t>
            </a:r>
          </a:p>
          <a:p>
            <a:r>
              <a:rPr lang="en-GB" dirty="0"/>
              <a:t>If you get a M – it is the equivalent of getting a C</a:t>
            </a:r>
          </a:p>
          <a:p>
            <a:endParaRPr lang="en-GB" dirty="0"/>
          </a:p>
        </p:txBody>
      </p:sp>
      <p:pic>
        <p:nvPicPr>
          <p:cNvPr id="6" name="Picture 5">
            <a:extLst>
              <a:ext uri="{FF2B5EF4-FFF2-40B4-BE49-F238E27FC236}">
                <a16:creationId xmlns:a16="http://schemas.microsoft.com/office/drawing/2014/main" id="{1A6DC40C-E2B1-F747-5436-1E683EC5D7B3}"/>
              </a:ext>
            </a:extLst>
          </p:cNvPr>
          <p:cNvPicPr>
            <a:picLocks noChangeAspect="1"/>
          </p:cNvPicPr>
          <p:nvPr/>
        </p:nvPicPr>
        <p:blipFill>
          <a:blip r:embed="rId2"/>
          <a:stretch>
            <a:fillRect/>
          </a:stretch>
        </p:blipFill>
        <p:spPr>
          <a:xfrm>
            <a:off x="218783" y="1204666"/>
            <a:ext cx="4705641" cy="3985828"/>
          </a:xfrm>
          <a:prstGeom prst="rect">
            <a:avLst/>
          </a:prstGeom>
        </p:spPr>
      </p:pic>
      <p:pic>
        <p:nvPicPr>
          <p:cNvPr id="8" name="Picture 7">
            <a:extLst>
              <a:ext uri="{FF2B5EF4-FFF2-40B4-BE49-F238E27FC236}">
                <a16:creationId xmlns:a16="http://schemas.microsoft.com/office/drawing/2014/main" id="{906DAD70-3475-5EED-7AB3-4EDC1AA55D8A}"/>
              </a:ext>
            </a:extLst>
          </p:cNvPr>
          <p:cNvPicPr>
            <a:picLocks noChangeAspect="1"/>
          </p:cNvPicPr>
          <p:nvPr/>
        </p:nvPicPr>
        <p:blipFill>
          <a:blip r:embed="rId3"/>
          <a:stretch>
            <a:fillRect/>
          </a:stretch>
        </p:blipFill>
        <p:spPr>
          <a:xfrm>
            <a:off x="4924424" y="1204665"/>
            <a:ext cx="5186377" cy="3985827"/>
          </a:xfrm>
          <a:prstGeom prst="rect">
            <a:avLst/>
          </a:prstGeom>
        </p:spPr>
      </p:pic>
    </p:spTree>
    <p:extLst>
      <p:ext uri="{BB962C8B-B14F-4D97-AF65-F5344CB8AC3E}">
        <p14:creationId xmlns:p14="http://schemas.microsoft.com/office/powerpoint/2010/main" val="18646966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214CD5-719B-8C05-C4F6-6ACC5AA16431}"/>
              </a:ext>
            </a:extLst>
          </p:cNvPr>
          <p:cNvSpPr>
            <a:spLocks noGrp="1"/>
          </p:cNvSpPr>
          <p:nvPr>
            <p:ph type="title"/>
          </p:nvPr>
        </p:nvSpPr>
        <p:spPr/>
        <p:txBody>
          <a:bodyPr/>
          <a:lstStyle/>
          <a:p>
            <a:r>
              <a:rPr lang="en-GB" dirty="0"/>
              <a:t>Bridging Work </a:t>
            </a:r>
          </a:p>
        </p:txBody>
      </p:sp>
      <p:sp>
        <p:nvSpPr>
          <p:cNvPr id="3" name="Content Placeholder 2">
            <a:extLst>
              <a:ext uri="{FF2B5EF4-FFF2-40B4-BE49-F238E27FC236}">
                <a16:creationId xmlns:a16="http://schemas.microsoft.com/office/drawing/2014/main" id="{EF7D178C-B6CF-FEA0-D0EF-C5D1D5D3A8E0}"/>
              </a:ext>
            </a:extLst>
          </p:cNvPr>
          <p:cNvSpPr>
            <a:spLocks noGrp="1"/>
          </p:cNvSpPr>
          <p:nvPr>
            <p:ph idx="1"/>
          </p:nvPr>
        </p:nvSpPr>
        <p:spPr/>
        <p:txBody>
          <a:bodyPr>
            <a:normAutofit fontScale="55000" lnSpcReduction="20000"/>
          </a:bodyPr>
          <a:lstStyle/>
          <a:p>
            <a:r>
              <a:rPr lang="en-US" dirty="0"/>
              <a:t>The topics that we will be studying are (Unit 1) Body Systems and the effects of Physical Activity, (Unit 2) Sports Coaching and Activity Leadership, (Unit 3) Sports </a:t>
            </a:r>
            <a:r>
              <a:rPr lang="en-US" dirty="0" err="1"/>
              <a:t>Organisation</a:t>
            </a:r>
            <a:r>
              <a:rPr lang="en-US" dirty="0"/>
              <a:t> and Development, (Unit 8) </a:t>
            </a:r>
            <a:r>
              <a:rPr lang="en-US" dirty="0" err="1"/>
              <a:t>Organising</a:t>
            </a:r>
            <a:r>
              <a:rPr lang="en-US" dirty="0"/>
              <a:t> Sports Events and (Unit 18) Practical skills in sports. To help prepare for 6</a:t>
            </a:r>
            <a:r>
              <a:rPr lang="en-US" baseline="30000" dirty="0"/>
              <a:t>th</a:t>
            </a:r>
            <a:r>
              <a:rPr lang="en-US" dirty="0"/>
              <a:t> form we would recommend completing some of the below activities. Make sure you research a range of topics.</a:t>
            </a:r>
            <a:endParaRPr lang="en-GB" dirty="0"/>
          </a:p>
          <a:p>
            <a:r>
              <a:rPr lang="en-US" dirty="0"/>
              <a:t> </a:t>
            </a:r>
            <a:endParaRPr lang="en-GB" dirty="0"/>
          </a:p>
          <a:p>
            <a:r>
              <a:rPr lang="en-US" u="sng" dirty="0"/>
              <a:t>Subject Content for this course can be found here… </a:t>
            </a:r>
            <a:r>
              <a:rPr lang="en-US" u="sng" dirty="0">
                <a:hlinkClick r:id="rId2"/>
              </a:rPr>
              <a:t>https://www.ocr.org.uk/qualifications/cambridge-</a:t>
            </a:r>
            <a:r>
              <a:rPr lang="en-US" dirty="0"/>
              <a:t> </a:t>
            </a:r>
            <a:r>
              <a:rPr lang="en-US" u="sng" dirty="0" err="1">
                <a:hlinkClick r:id="rId2"/>
              </a:rPr>
              <a:t>technicals</a:t>
            </a:r>
            <a:r>
              <a:rPr lang="en-US" u="sng" dirty="0">
                <a:hlinkClick r:id="rId2"/>
              </a:rPr>
              <a:t>/sport-and-physical-activity/#level-3</a:t>
            </a:r>
            <a:endParaRPr lang="en-GB" dirty="0"/>
          </a:p>
          <a:p>
            <a:r>
              <a:rPr lang="en-US" dirty="0"/>
              <a:t> </a:t>
            </a:r>
            <a:endParaRPr lang="en-GB" dirty="0"/>
          </a:p>
          <a:p>
            <a:r>
              <a:rPr lang="en-US" u="sng" dirty="0"/>
              <a:t>Task 1 – Develop knowledge of the structure of the skeletal system (Unit 1)</a:t>
            </a:r>
            <a:endParaRPr lang="en-GB" dirty="0"/>
          </a:p>
          <a:p>
            <a:pPr lvl="0"/>
            <a:r>
              <a:rPr lang="en-US" b="1" dirty="0"/>
              <a:t>Major bones to include cranium, clavicle, ribs, sternum, scapula, humerus, radius, ulna, carpals, metacarpals, phalanges, pelvis, vertebral column (cervical, thoracic, lumbar, sacrum, coccyx), femur, patella, tibia, fibula, tarsals, metatarsals.</a:t>
            </a:r>
            <a:endParaRPr lang="en-GB" b="1" dirty="0"/>
          </a:p>
          <a:p>
            <a:pPr lvl="0"/>
            <a:r>
              <a:rPr lang="en-US" dirty="0"/>
              <a:t>Type of bone – long, short, flat, sesamoid, irregular.</a:t>
            </a:r>
            <a:endParaRPr lang="en-GB" dirty="0"/>
          </a:p>
          <a:p>
            <a:r>
              <a:rPr lang="en-US" u="sng" dirty="0"/>
              <a:t>Task 2 – Can you label the human muscular system? (Unit 1)</a:t>
            </a:r>
            <a:endParaRPr lang="en-GB" dirty="0"/>
          </a:p>
          <a:p>
            <a:pPr lvl="0"/>
            <a:r>
              <a:rPr lang="en-US" b="1" dirty="0"/>
              <a:t>Deltoids, biceps, triceps, wrist flexors, wrist extensors, supinator's and pronators, pectorals, abdominals, obliques, quadriceps, hip flexors, tibialis anterior, erector spinae, trapezius, latissimus dorsi, </a:t>
            </a:r>
            <a:r>
              <a:rPr lang="en-US" b="1" dirty="0" err="1"/>
              <a:t>gluteals</a:t>
            </a:r>
            <a:r>
              <a:rPr lang="en-US" b="1" dirty="0"/>
              <a:t>, hamstrings, gastrocnemius, soleus.</a:t>
            </a:r>
            <a:endParaRPr lang="en-GB" b="1" dirty="0"/>
          </a:p>
          <a:p>
            <a:endParaRPr lang="en-GB" dirty="0"/>
          </a:p>
        </p:txBody>
      </p:sp>
    </p:spTree>
    <p:extLst>
      <p:ext uri="{BB962C8B-B14F-4D97-AF65-F5344CB8AC3E}">
        <p14:creationId xmlns:p14="http://schemas.microsoft.com/office/powerpoint/2010/main" val="40340221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D29DE-E1DC-D5B2-C046-EDE8A8978119}"/>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91EFB1BB-0C87-9B25-055F-6F1363488846}"/>
              </a:ext>
            </a:extLst>
          </p:cNvPr>
          <p:cNvSpPr>
            <a:spLocks noGrp="1"/>
          </p:cNvSpPr>
          <p:nvPr>
            <p:ph idx="1"/>
          </p:nvPr>
        </p:nvSpPr>
        <p:spPr/>
        <p:txBody>
          <a:bodyPr>
            <a:normAutofit fontScale="77500" lnSpcReduction="20000"/>
          </a:bodyPr>
          <a:lstStyle/>
          <a:p>
            <a:r>
              <a:rPr lang="en-US" u="sng" dirty="0"/>
              <a:t>Task 3 – Watch some clips below regarding anatomy and physiology of the human body - and make notes (Unit 1)</a:t>
            </a:r>
            <a:endParaRPr lang="en-GB" dirty="0"/>
          </a:p>
          <a:p>
            <a:r>
              <a:rPr lang="en-US" dirty="0"/>
              <a:t>Skeletal system - </a:t>
            </a:r>
            <a:r>
              <a:rPr lang="en-US" u="sng" dirty="0">
                <a:hlinkClick r:id="rId2"/>
              </a:rPr>
              <a:t>https://www.youtube.com/watch?v=ltFutvTye8c</a:t>
            </a:r>
            <a:r>
              <a:rPr lang="en-US" dirty="0"/>
              <a:t> Muscular system - </a:t>
            </a:r>
            <a:r>
              <a:rPr lang="en-US" u="sng" dirty="0">
                <a:hlinkClick r:id="rId3"/>
              </a:rPr>
              <a:t>https://www.youtube.com/watch?v=YPVnlPeZKT0</a:t>
            </a:r>
            <a:endParaRPr lang="en-GB" dirty="0"/>
          </a:p>
          <a:p>
            <a:r>
              <a:rPr lang="en-US" dirty="0"/>
              <a:t> </a:t>
            </a:r>
            <a:endParaRPr lang="en-GB" dirty="0"/>
          </a:p>
          <a:p>
            <a:r>
              <a:rPr lang="en-US" u="sng" dirty="0"/>
              <a:t>Task 4 – Watch the sports documentary called ICARUS (Unit 1)</a:t>
            </a:r>
            <a:endParaRPr lang="en-GB" dirty="0"/>
          </a:p>
          <a:p>
            <a:r>
              <a:rPr lang="en-US" dirty="0"/>
              <a:t>This provides excellent background knowledge on the pressures sports performers face and why they make the choices they do.</a:t>
            </a:r>
            <a:endParaRPr lang="en-GB" dirty="0"/>
          </a:p>
          <a:p>
            <a:r>
              <a:rPr lang="en-US" dirty="0"/>
              <a:t> </a:t>
            </a:r>
            <a:endParaRPr lang="en-GB" dirty="0"/>
          </a:p>
          <a:p>
            <a:r>
              <a:rPr lang="en-US" u="sng" dirty="0"/>
              <a:t>Task 5 - Research the traits of a sports leader and design a lesson plan for a sport of your choice (Unit 2)</a:t>
            </a:r>
            <a:r>
              <a:rPr lang="en-US" dirty="0"/>
              <a:t> Understand what traits you need to become an effective leader. Design a basic warm up, 3 progressive tasks and a cool down for a sport of your choice. Think about delivery to a mixed ability group and what you need change and adapt due to this.</a:t>
            </a:r>
            <a:endParaRPr lang="en-GB" dirty="0"/>
          </a:p>
          <a:p>
            <a:endParaRPr lang="en-GB" dirty="0"/>
          </a:p>
        </p:txBody>
      </p:sp>
    </p:spTree>
    <p:extLst>
      <p:ext uri="{BB962C8B-B14F-4D97-AF65-F5344CB8AC3E}">
        <p14:creationId xmlns:p14="http://schemas.microsoft.com/office/powerpoint/2010/main" val="18555068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02C53-48E3-C86A-7190-66208F3ABBB4}"/>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B9C706A0-600E-97C7-CD3C-E7D17E0015AB}"/>
              </a:ext>
            </a:extLst>
          </p:cNvPr>
          <p:cNvSpPr>
            <a:spLocks noGrp="1"/>
          </p:cNvSpPr>
          <p:nvPr>
            <p:ph idx="1"/>
          </p:nvPr>
        </p:nvSpPr>
        <p:spPr/>
        <p:txBody>
          <a:bodyPr>
            <a:normAutofit fontScale="70000" lnSpcReduction="20000"/>
          </a:bodyPr>
          <a:lstStyle/>
          <a:p>
            <a:r>
              <a:rPr lang="en-US" u="sng" dirty="0"/>
              <a:t>Task 6 – Research Roles and responsibilities of sports </a:t>
            </a:r>
            <a:r>
              <a:rPr lang="en-US" u="sng" dirty="0" err="1"/>
              <a:t>organisations</a:t>
            </a:r>
            <a:r>
              <a:rPr lang="en-US" u="sng" dirty="0"/>
              <a:t> in the UK (Unit 3)</a:t>
            </a:r>
            <a:r>
              <a:rPr lang="en-US" dirty="0"/>
              <a:t> </a:t>
            </a:r>
            <a:r>
              <a:rPr lang="en-US" u="sng" dirty="0"/>
              <a:t>Research the following areas:</a:t>
            </a:r>
            <a:endParaRPr lang="en-GB" dirty="0"/>
          </a:p>
          <a:p>
            <a:r>
              <a:rPr lang="en-US" dirty="0"/>
              <a:t>Sports development, Setting of rules and regulations, </a:t>
            </a:r>
            <a:r>
              <a:rPr lang="en-US" dirty="0" err="1"/>
              <a:t>Organising</a:t>
            </a:r>
            <a:r>
              <a:rPr lang="en-US" dirty="0"/>
              <a:t> competitions and tournaments, increasing participation, education, training coaches, providing funding (e.g. for facilities). Som examples of Sport </a:t>
            </a:r>
            <a:r>
              <a:rPr lang="en-US" dirty="0" err="1"/>
              <a:t>organisations</a:t>
            </a:r>
            <a:r>
              <a:rPr lang="en-US" dirty="0"/>
              <a:t> you could research are Sport England, Uk sport and national Governing bodies for sports such as the RFU.</a:t>
            </a:r>
            <a:endParaRPr lang="en-GB" dirty="0"/>
          </a:p>
          <a:p>
            <a:r>
              <a:rPr lang="en-US" dirty="0"/>
              <a:t> </a:t>
            </a:r>
            <a:endParaRPr lang="en-GB" dirty="0"/>
          </a:p>
          <a:p>
            <a:r>
              <a:rPr lang="en-US" u="sng" dirty="0"/>
              <a:t>Task 7 – Plan a sports event (Unit 8)</a:t>
            </a:r>
            <a:endParaRPr lang="en-GB" dirty="0"/>
          </a:p>
          <a:p>
            <a:r>
              <a:rPr lang="en-US" dirty="0"/>
              <a:t>Scenario: Create a tournament format and consider the risks involved in a large event such as this. Design a risk assessment for a chosen sport tournament. (Unit 8)</a:t>
            </a:r>
            <a:endParaRPr lang="en-GB" dirty="0"/>
          </a:p>
          <a:p>
            <a:r>
              <a:rPr lang="en-US" dirty="0"/>
              <a:t> </a:t>
            </a:r>
            <a:endParaRPr lang="en-GB" dirty="0"/>
          </a:p>
          <a:p>
            <a:r>
              <a:rPr lang="en-US" dirty="0"/>
              <a:t>Task 8 – Practical Sport (unit 18)</a:t>
            </a:r>
            <a:endParaRPr lang="en-GB" dirty="0"/>
          </a:p>
          <a:p>
            <a:r>
              <a:rPr lang="en-US" dirty="0"/>
              <a:t>You will be assessed in 2 sports. Do you currently participate in 2 sports? It will drastically help your grade if you do. Worth looking at </a:t>
            </a:r>
            <a:r>
              <a:rPr lang="en-US" dirty="0" err="1"/>
              <a:t>joinging</a:t>
            </a:r>
            <a:r>
              <a:rPr lang="en-US" dirty="0"/>
              <a:t> any sports clubs?</a:t>
            </a:r>
            <a:endParaRPr lang="en-GB" dirty="0"/>
          </a:p>
          <a:p>
            <a:endParaRPr lang="en-GB" dirty="0"/>
          </a:p>
        </p:txBody>
      </p:sp>
    </p:spTree>
    <p:extLst>
      <p:ext uri="{BB962C8B-B14F-4D97-AF65-F5344CB8AC3E}">
        <p14:creationId xmlns:p14="http://schemas.microsoft.com/office/powerpoint/2010/main" val="37053251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E379F-9DF1-FD29-2D29-FFDEDFBA5735}"/>
              </a:ext>
            </a:extLst>
          </p:cNvPr>
          <p:cNvSpPr>
            <a:spLocks noGrp="1"/>
          </p:cNvSpPr>
          <p:nvPr>
            <p:ph type="title"/>
          </p:nvPr>
        </p:nvSpPr>
        <p:spPr/>
        <p:txBody>
          <a:bodyPr/>
          <a:lstStyle/>
          <a:p>
            <a:r>
              <a:rPr lang="en-GB" dirty="0"/>
              <a:t>What does this lead to?</a:t>
            </a:r>
          </a:p>
        </p:txBody>
      </p:sp>
      <p:sp>
        <p:nvSpPr>
          <p:cNvPr id="3" name="Content Placeholder 2">
            <a:extLst>
              <a:ext uri="{FF2B5EF4-FFF2-40B4-BE49-F238E27FC236}">
                <a16:creationId xmlns:a16="http://schemas.microsoft.com/office/drawing/2014/main" id="{8FBCCBB0-D446-080D-0EFA-C3FF96087E43}"/>
              </a:ext>
            </a:extLst>
          </p:cNvPr>
          <p:cNvSpPr>
            <a:spLocks noGrp="1"/>
          </p:cNvSpPr>
          <p:nvPr>
            <p:ph idx="1"/>
          </p:nvPr>
        </p:nvSpPr>
        <p:spPr>
          <a:xfrm>
            <a:off x="3791712" y="1825625"/>
            <a:ext cx="3752088" cy="4351338"/>
          </a:xfrm>
        </p:spPr>
        <p:txBody>
          <a:bodyPr/>
          <a:lstStyle/>
          <a:p>
            <a:pPr marL="0" indent="0">
              <a:buNone/>
            </a:pPr>
            <a:r>
              <a:rPr lang="en-GB" dirty="0"/>
              <a:t>Employment:</a:t>
            </a:r>
          </a:p>
          <a:p>
            <a:r>
              <a:rPr lang="en-GB" dirty="0"/>
              <a:t>Personal Trainer</a:t>
            </a:r>
          </a:p>
          <a:p>
            <a:r>
              <a:rPr lang="en-GB" dirty="0"/>
              <a:t>Fitness Instructor</a:t>
            </a:r>
          </a:p>
          <a:p>
            <a:r>
              <a:rPr lang="en-GB" dirty="0"/>
              <a:t>Sport and leisure assistant</a:t>
            </a:r>
          </a:p>
          <a:p>
            <a:r>
              <a:rPr lang="en-GB" dirty="0"/>
              <a:t>Sports coach</a:t>
            </a:r>
          </a:p>
          <a:p>
            <a:r>
              <a:rPr lang="en-GB" dirty="0"/>
              <a:t>Activity leader</a:t>
            </a:r>
          </a:p>
          <a:p>
            <a:r>
              <a:rPr lang="en-GB" dirty="0"/>
              <a:t>Coach</a:t>
            </a:r>
          </a:p>
        </p:txBody>
      </p:sp>
      <p:pic>
        <p:nvPicPr>
          <p:cNvPr id="5" name="Picture 4">
            <a:extLst>
              <a:ext uri="{FF2B5EF4-FFF2-40B4-BE49-F238E27FC236}">
                <a16:creationId xmlns:a16="http://schemas.microsoft.com/office/drawing/2014/main" id="{3CA8ACD2-563B-E704-DE44-A20A5B51419E}"/>
              </a:ext>
            </a:extLst>
          </p:cNvPr>
          <p:cNvPicPr>
            <a:picLocks noChangeAspect="1"/>
          </p:cNvPicPr>
          <p:nvPr/>
        </p:nvPicPr>
        <p:blipFill>
          <a:blip r:embed="rId2"/>
          <a:stretch>
            <a:fillRect/>
          </a:stretch>
        </p:blipFill>
        <p:spPr>
          <a:xfrm>
            <a:off x="7962427" y="165849"/>
            <a:ext cx="3391373" cy="6011114"/>
          </a:xfrm>
          <a:prstGeom prst="rect">
            <a:avLst/>
          </a:prstGeom>
        </p:spPr>
      </p:pic>
      <p:sp>
        <p:nvSpPr>
          <p:cNvPr id="6" name="Content Placeholder 2">
            <a:extLst>
              <a:ext uri="{FF2B5EF4-FFF2-40B4-BE49-F238E27FC236}">
                <a16:creationId xmlns:a16="http://schemas.microsoft.com/office/drawing/2014/main" id="{511A0770-F4D8-5EE3-60CF-046682179DC4}"/>
              </a:ext>
            </a:extLst>
          </p:cNvPr>
          <p:cNvSpPr txBox="1">
            <a:spLocks/>
          </p:cNvSpPr>
          <p:nvPr/>
        </p:nvSpPr>
        <p:spPr>
          <a:xfrm>
            <a:off x="195072" y="1889964"/>
            <a:ext cx="3752088" cy="4867452"/>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a:t>University:</a:t>
            </a:r>
          </a:p>
          <a:p>
            <a:r>
              <a:rPr lang="en-GB" dirty="0"/>
              <a:t>Sport and exercise science</a:t>
            </a:r>
          </a:p>
          <a:p>
            <a:r>
              <a:rPr lang="en-GB" dirty="0"/>
              <a:t>PE teaching </a:t>
            </a:r>
          </a:p>
          <a:p>
            <a:r>
              <a:rPr lang="en-GB" dirty="0"/>
              <a:t>Physio / sports therapy</a:t>
            </a:r>
          </a:p>
          <a:p>
            <a:r>
              <a:rPr lang="en-GB" dirty="0"/>
              <a:t>Sports journalism </a:t>
            </a:r>
          </a:p>
          <a:p>
            <a:r>
              <a:rPr lang="en-GB" dirty="0"/>
              <a:t>Sports management and coaching </a:t>
            </a:r>
          </a:p>
          <a:p>
            <a:pPr marL="0" indent="0">
              <a:buFont typeface="Arial" panose="020B0604020202020204" pitchFamily="34" charset="0"/>
              <a:buNone/>
            </a:pPr>
            <a:endParaRPr lang="en-GB" dirty="0"/>
          </a:p>
          <a:p>
            <a:pPr marL="0" indent="0">
              <a:buFont typeface="Arial" panose="020B0604020202020204" pitchFamily="34" charset="0"/>
              <a:buNone/>
            </a:pPr>
            <a:r>
              <a:rPr lang="en-GB" dirty="0"/>
              <a:t> </a:t>
            </a:r>
          </a:p>
        </p:txBody>
      </p:sp>
    </p:spTree>
    <p:extLst>
      <p:ext uri="{BB962C8B-B14F-4D97-AF65-F5344CB8AC3E}">
        <p14:creationId xmlns:p14="http://schemas.microsoft.com/office/powerpoint/2010/main" val="42404112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1773CECE72F0246BB5546D6A618E9BD" ma:contentTypeVersion="21" ma:contentTypeDescription="Create a new document." ma:contentTypeScope="" ma:versionID="ebb3f25744d18884fcc1377a0f7cd239">
  <xsd:schema xmlns:xsd="http://www.w3.org/2001/XMLSchema" xmlns:xs="http://www.w3.org/2001/XMLSchema" xmlns:p="http://schemas.microsoft.com/office/2006/metadata/properties" xmlns:ns2="9d8a8ce5-1712-42cd-b7ae-ac06674ac29d" xmlns:ns3="a1974dfc-5848-403d-8f4f-137d1ebf75d5" targetNamespace="http://schemas.microsoft.com/office/2006/metadata/properties" ma:root="true" ma:fieldsID="c00d5b189a6a5a150f333b2b0b49c375" ns2:_="" ns3:_="">
    <xsd:import namespace="9d8a8ce5-1712-42cd-b7ae-ac06674ac29d"/>
    <xsd:import namespace="a1974dfc-5848-403d-8f4f-137d1ebf75d5"/>
    <xsd:element name="properties">
      <xsd:complexType>
        <xsd:sequence>
          <xsd:element name="documentManagement">
            <xsd:complexType>
              <xsd:all>
                <xsd:element ref="ns2:MediaServiceMetadata" minOccurs="0"/>
                <xsd:element ref="ns2:MediaServiceFastMetadata" minOccurs="0"/>
                <xsd:element ref="ns2:MediaLengthInSeconds" minOccurs="0"/>
                <xsd:element ref="ns3:SharedWithUsers" minOccurs="0"/>
                <xsd:element ref="ns3:SharedWithDetails" minOccurs="0"/>
                <xsd:element ref="ns3:TaxCatchAll" minOccurs="0"/>
                <xsd:element ref="ns2:MediaServiceGenerationTime" minOccurs="0"/>
                <xsd:element ref="ns2:MediaServiceEventHashCode" minOccurs="0"/>
                <xsd:element ref="ns2:lcf76f155ced4ddcb4097134ff3c332f" minOccurs="0"/>
                <xsd:element ref="ns2:MediaServiceDateTaken" minOccurs="0"/>
                <xsd:element ref="ns2:MediaServiceOCR" minOccurs="0"/>
                <xsd:element ref="ns2:MediaServiceLocation"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d8a8ce5-1712-42cd-b7ae-ac06674ac29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fea1cce8-c7f8-4d79-b1f3-a95309df749a"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1974dfc-5848-403d-8f4f-137d1ebf75d5"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3" nillable="true" ma:displayName="Taxonomy Catch All Column" ma:hidden="true" ma:list="{b90b3ffb-af00-4408-9027-d1785e826e79}" ma:internalName="TaxCatchAll" ma:showField="CatchAllData" ma:web="a1974dfc-5848-403d-8f4f-137d1ebf75d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9d8a8ce5-1712-42cd-b7ae-ac06674ac29d">
      <Terms xmlns="http://schemas.microsoft.com/office/infopath/2007/PartnerControls"/>
    </lcf76f155ced4ddcb4097134ff3c332f>
    <TaxCatchAll xmlns="a1974dfc-5848-403d-8f4f-137d1ebf75d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4B256C8-9C1E-4257-AF92-6895CA4E7CD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d8a8ce5-1712-42cd-b7ae-ac06674ac29d"/>
    <ds:schemaRef ds:uri="a1974dfc-5848-403d-8f4f-137d1ebf75d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B764E52-8A4B-46E2-9B42-EE5BB0BB8FC8}">
  <ds:schemaRefs>
    <ds:schemaRef ds:uri="http://schemas.microsoft.com/office/2006/metadata/properties"/>
    <ds:schemaRef ds:uri="http://schemas.microsoft.com/office/infopath/2007/PartnerControls"/>
    <ds:schemaRef ds:uri="9d8a8ce5-1712-42cd-b7ae-ac06674ac29d"/>
    <ds:schemaRef ds:uri="a1974dfc-5848-403d-8f4f-137d1ebf75d5"/>
  </ds:schemaRefs>
</ds:datastoreItem>
</file>

<file path=customXml/itemProps3.xml><?xml version="1.0" encoding="utf-8"?>
<ds:datastoreItem xmlns:ds="http://schemas.openxmlformats.org/officeDocument/2006/customXml" ds:itemID="{C4110F58-73FD-4E55-BC69-9BD6656DE9A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54</TotalTime>
  <Words>1299</Words>
  <Application>Microsoft Office PowerPoint</Application>
  <PresentationFormat>Widescreen</PresentationFormat>
  <Paragraphs>93</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Aptos Display</vt:lpstr>
      <vt:lpstr>Arial</vt:lpstr>
      <vt:lpstr>Office Theme</vt:lpstr>
      <vt:lpstr>Cambridge Technicals – Sport and Physical Activity </vt:lpstr>
      <vt:lpstr>PowerPoint Presentation</vt:lpstr>
      <vt:lpstr>PowerPoint Presentation</vt:lpstr>
      <vt:lpstr>Each week – Year 12  </vt:lpstr>
      <vt:lpstr>Grades and UCAS points </vt:lpstr>
      <vt:lpstr>Bridging Work </vt:lpstr>
      <vt:lpstr>PowerPoint Presentation</vt:lpstr>
      <vt:lpstr>PowerPoint Presentation</vt:lpstr>
      <vt:lpstr>What does this lead to?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Robert Cornell</dc:creator>
  <cp:lastModifiedBy>Leigh Turner</cp:lastModifiedBy>
  <cp:revision>2</cp:revision>
  <dcterms:created xsi:type="dcterms:W3CDTF">2025-06-26T13:12:23Z</dcterms:created>
  <dcterms:modified xsi:type="dcterms:W3CDTF">2025-07-01T08:02:11Z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0x01010021773CECE72F0246BB5546D6A618E9BD</vt:lpwstr>
  </property>
  <property fmtid="{D5CDD505-2E9C-101B-9397-08002B2CF9AE}" pid="3" name="MediaServiceImageTags">
    <vt:lpwstr/>
  </property>
</Properties>
</file>