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65" r:id="rId5"/>
    <p:sldId id="323" r:id="rId6"/>
    <p:sldId id="380" r:id="rId7"/>
    <p:sldId id="325" r:id="rId8"/>
    <p:sldId id="422" r:id="rId9"/>
    <p:sldId id="412" r:id="rId10"/>
    <p:sldId id="418" r:id="rId11"/>
    <p:sldId id="329" r:id="rId12"/>
    <p:sldId id="351" r:id="rId13"/>
    <p:sldId id="328" r:id="rId14"/>
    <p:sldId id="332" r:id="rId15"/>
    <p:sldId id="423" r:id="rId16"/>
    <p:sldId id="382" r:id="rId17"/>
    <p:sldId id="349" r:id="rId18"/>
    <p:sldId id="337" r:id="rId19"/>
    <p:sldId id="401" r:id="rId20"/>
    <p:sldId id="396" r:id="rId21"/>
    <p:sldId id="393" r:id="rId22"/>
    <p:sldId id="379" r:id="rId23"/>
    <p:sldId id="387" r:id="rId24"/>
    <p:sldId id="339" r:id="rId25"/>
    <p:sldId id="419" r:id="rId26"/>
    <p:sldId id="420" r:id="rId27"/>
    <p:sldId id="415"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Price" initials="SP" lastIdx="5" clrIdx="0">
    <p:extLst>
      <p:ext uri="{19B8F6BF-5375-455C-9EA6-DF929625EA0E}">
        <p15:presenceInfo xmlns:p15="http://schemas.microsoft.com/office/powerpoint/2012/main" userId="Sarah Price" providerId="None"/>
      </p:ext>
    </p:extLst>
  </p:cmAuthor>
  <p:cmAuthor id="2" name="Darren Cooke" initials="DC" lastIdx="1" clrIdx="1">
    <p:extLst>
      <p:ext uri="{19B8F6BF-5375-455C-9EA6-DF929625EA0E}">
        <p15:presenceInfo xmlns:p15="http://schemas.microsoft.com/office/powerpoint/2012/main" userId="S-1-5-21-2493599066-2484041297-847150685-69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3F"/>
    <a:srgbClr val="E334B7"/>
    <a:srgbClr val="4D2C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F8AE54-A629-D7F8-AF72-6F076F89CFC5}" v="133" dt="2025-09-15T16:23:39.662"/>
    <p1510:client id="{DDF173A6-BC36-43F1-80A5-419B66969E72}" v="1" dt="2025-09-15T16:14:55.6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50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DDF173A6-BC36-43F1-80A5-419B66969E72}"/>
    <pc:docChg chg="modSld">
      <pc:chgData name="" userId="" providerId="" clId="Web-{DDF173A6-BC36-43F1-80A5-419B66969E72}" dt="2025-09-15T16:14:55.623" v="0"/>
      <pc:docMkLst>
        <pc:docMk/>
      </pc:docMkLst>
      <pc:sldChg chg="delSp">
        <pc:chgData name="" userId="" providerId="" clId="Web-{DDF173A6-BC36-43F1-80A5-419B66969E72}" dt="2025-09-15T16:14:55.623" v="0"/>
        <pc:sldMkLst>
          <pc:docMk/>
          <pc:sldMk cId="2316639628" sldId="265"/>
        </pc:sldMkLst>
        <pc:picChg chg="del">
          <ac:chgData name="" userId="" providerId="" clId="Web-{DDF173A6-BC36-43F1-80A5-419B66969E72}" dt="2025-09-15T16:14:55.623" v="0"/>
          <ac:picMkLst>
            <pc:docMk/>
            <pc:sldMk cId="2316639628" sldId="265"/>
            <ac:picMk id="4" creationId="{0FF3AA5E-5118-6DEC-1CEC-D44264874E8E}"/>
          </ac:picMkLst>
        </pc:picChg>
      </pc:sldChg>
    </pc:docChg>
  </pc:docChgLst>
  <pc:docChgLst>
    <pc:chgData name="Sarah Price" userId="S::s.price@kingsschoolhove.org.uk::03f699f8-4af7-4a6c-80b6-7d35b7a99bd5" providerId="AD" clId="Web-{0DF8AE54-A629-D7F8-AF72-6F076F89CFC5}"/>
    <pc:docChg chg="modSld">
      <pc:chgData name="Sarah Price" userId="S::s.price@kingsschoolhove.org.uk::03f699f8-4af7-4a6c-80b6-7d35b7a99bd5" providerId="AD" clId="Web-{0DF8AE54-A629-D7F8-AF72-6F076F89CFC5}" dt="2025-09-15T16:23:39.662" v="101" actId="20577"/>
      <pc:docMkLst>
        <pc:docMk/>
      </pc:docMkLst>
      <pc:sldChg chg="addSp modSp">
        <pc:chgData name="Sarah Price" userId="S::s.price@kingsschoolhove.org.uk::03f699f8-4af7-4a6c-80b6-7d35b7a99bd5" providerId="AD" clId="Web-{0DF8AE54-A629-D7F8-AF72-6F076F89CFC5}" dt="2025-09-15T16:18:30.854" v="2" actId="1076"/>
        <pc:sldMkLst>
          <pc:docMk/>
          <pc:sldMk cId="2316639628" sldId="265"/>
        </pc:sldMkLst>
        <pc:picChg chg="add mod">
          <ac:chgData name="Sarah Price" userId="S::s.price@kingsschoolhove.org.uk::03f699f8-4af7-4a6c-80b6-7d35b7a99bd5" providerId="AD" clId="Web-{0DF8AE54-A629-D7F8-AF72-6F076F89CFC5}" dt="2025-09-15T16:18:30.854" v="2" actId="1076"/>
          <ac:picMkLst>
            <pc:docMk/>
            <pc:sldMk cId="2316639628" sldId="265"/>
            <ac:picMk id="4" creationId="{20B1E134-FF93-2E0F-42E4-271750F7F548}"/>
          </ac:picMkLst>
        </pc:picChg>
      </pc:sldChg>
      <pc:sldChg chg="modSp">
        <pc:chgData name="Sarah Price" userId="S::s.price@kingsschoolhove.org.uk::03f699f8-4af7-4a6c-80b6-7d35b7a99bd5" providerId="AD" clId="Web-{0DF8AE54-A629-D7F8-AF72-6F076F89CFC5}" dt="2025-09-15T16:19:01.386" v="16" actId="20577"/>
        <pc:sldMkLst>
          <pc:docMk/>
          <pc:sldMk cId="1116166265" sldId="323"/>
        </pc:sldMkLst>
        <pc:spChg chg="mod">
          <ac:chgData name="Sarah Price" userId="S::s.price@kingsschoolhove.org.uk::03f699f8-4af7-4a6c-80b6-7d35b7a99bd5" providerId="AD" clId="Web-{0DF8AE54-A629-D7F8-AF72-6F076F89CFC5}" dt="2025-09-15T16:19:01.386" v="16" actId="20577"/>
          <ac:spMkLst>
            <pc:docMk/>
            <pc:sldMk cId="1116166265" sldId="323"/>
            <ac:spMk id="3" creationId="{00000000-0000-0000-0000-000000000000}"/>
          </ac:spMkLst>
        </pc:spChg>
      </pc:sldChg>
      <pc:sldChg chg="modSp">
        <pc:chgData name="Sarah Price" userId="S::s.price@kingsschoolhove.org.uk::03f699f8-4af7-4a6c-80b6-7d35b7a99bd5" providerId="AD" clId="Web-{0DF8AE54-A629-D7F8-AF72-6F076F89CFC5}" dt="2025-09-15T16:22:16.388" v="75" actId="20577"/>
        <pc:sldMkLst>
          <pc:docMk/>
          <pc:sldMk cId="3929412063" sldId="332"/>
        </pc:sldMkLst>
        <pc:spChg chg="mod">
          <ac:chgData name="Sarah Price" userId="S::s.price@kingsschoolhove.org.uk::03f699f8-4af7-4a6c-80b6-7d35b7a99bd5" providerId="AD" clId="Web-{0DF8AE54-A629-D7F8-AF72-6F076F89CFC5}" dt="2025-09-15T16:22:16.388" v="75" actId="20577"/>
          <ac:spMkLst>
            <pc:docMk/>
            <pc:sldMk cId="3929412063" sldId="332"/>
            <ac:spMk id="6" creationId="{1270BB5E-18BE-9A7E-623B-E91F71F55306}"/>
          </ac:spMkLst>
        </pc:spChg>
      </pc:sldChg>
      <pc:sldChg chg="modSp">
        <pc:chgData name="Sarah Price" userId="S::s.price@kingsschoolhove.org.uk::03f699f8-4af7-4a6c-80b6-7d35b7a99bd5" providerId="AD" clId="Web-{0DF8AE54-A629-D7F8-AF72-6F076F89CFC5}" dt="2025-09-15T16:22:34.046" v="81" actId="20577"/>
        <pc:sldMkLst>
          <pc:docMk/>
          <pc:sldMk cId="281543348" sldId="337"/>
        </pc:sldMkLst>
        <pc:spChg chg="mod">
          <ac:chgData name="Sarah Price" userId="S::s.price@kingsschoolhove.org.uk::03f699f8-4af7-4a6c-80b6-7d35b7a99bd5" providerId="AD" clId="Web-{0DF8AE54-A629-D7F8-AF72-6F076F89CFC5}" dt="2025-09-15T16:22:34.046" v="81" actId="20577"/>
          <ac:spMkLst>
            <pc:docMk/>
            <pc:sldMk cId="281543348" sldId="337"/>
            <ac:spMk id="4" creationId="{00000000-0000-0000-0000-000000000000}"/>
          </ac:spMkLst>
        </pc:spChg>
      </pc:sldChg>
      <pc:sldChg chg="modSp">
        <pc:chgData name="Sarah Price" userId="S::s.price@kingsschoolhove.org.uk::03f699f8-4af7-4a6c-80b6-7d35b7a99bd5" providerId="AD" clId="Web-{0DF8AE54-A629-D7F8-AF72-6F076F89CFC5}" dt="2025-09-15T16:23:04.940" v="85" actId="20577"/>
        <pc:sldMkLst>
          <pc:docMk/>
          <pc:sldMk cId="1447099349" sldId="339"/>
        </pc:sldMkLst>
        <pc:spChg chg="mod">
          <ac:chgData name="Sarah Price" userId="S::s.price@kingsschoolhove.org.uk::03f699f8-4af7-4a6c-80b6-7d35b7a99bd5" providerId="AD" clId="Web-{0DF8AE54-A629-D7F8-AF72-6F076F89CFC5}" dt="2025-09-15T16:23:04.940" v="85" actId="20577"/>
          <ac:spMkLst>
            <pc:docMk/>
            <pc:sldMk cId="1447099349" sldId="339"/>
            <ac:spMk id="4" creationId="{00000000-0000-0000-0000-000000000000}"/>
          </ac:spMkLst>
        </pc:spChg>
        <pc:spChg chg="mod">
          <ac:chgData name="Sarah Price" userId="S::s.price@kingsschoolhove.org.uk::03f699f8-4af7-4a6c-80b6-7d35b7a99bd5" providerId="AD" clId="Web-{0DF8AE54-A629-D7F8-AF72-6F076F89CFC5}" dt="2025-09-15T16:22:49.095" v="82" actId="20577"/>
          <ac:spMkLst>
            <pc:docMk/>
            <pc:sldMk cId="1447099349" sldId="339"/>
            <ac:spMk id="43" creationId="{00000000-0000-0000-0000-000000000000}"/>
          </ac:spMkLst>
        </pc:spChg>
      </pc:sldChg>
      <pc:sldChg chg="modSp">
        <pc:chgData name="Sarah Price" userId="S::s.price@kingsschoolhove.org.uk::03f699f8-4af7-4a6c-80b6-7d35b7a99bd5" providerId="AD" clId="Web-{0DF8AE54-A629-D7F8-AF72-6F076F89CFC5}" dt="2025-09-15T16:19:10.698" v="17" actId="20577"/>
        <pc:sldMkLst>
          <pc:docMk/>
          <pc:sldMk cId="1374328809" sldId="380"/>
        </pc:sldMkLst>
        <pc:spChg chg="mod">
          <ac:chgData name="Sarah Price" userId="S::s.price@kingsschoolhove.org.uk::03f699f8-4af7-4a6c-80b6-7d35b7a99bd5" providerId="AD" clId="Web-{0DF8AE54-A629-D7F8-AF72-6F076F89CFC5}" dt="2025-09-15T16:19:10.698" v="17" actId="20577"/>
          <ac:spMkLst>
            <pc:docMk/>
            <pc:sldMk cId="1374328809" sldId="380"/>
            <ac:spMk id="4" creationId="{00000000-0000-0000-0000-000000000000}"/>
          </ac:spMkLst>
        </pc:spChg>
      </pc:sldChg>
      <pc:sldChg chg="modSp">
        <pc:chgData name="Sarah Price" userId="S::s.price@kingsschoolhove.org.uk::03f699f8-4af7-4a6c-80b6-7d35b7a99bd5" providerId="AD" clId="Web-{0DF8AE54-A629-D7F8-AF72-6F076F89CFC5}" dt="2025-09-15T16:20:24.527" v="56" actId="20577"/>
        <pc:sldMkLst>
          <pc:docMk/>
          <pc:sldMk cId="960170928" sldId="418"/>
        </pc:sldMkLst>
        <pc:spChg chg="mod">
          <ac:chgData name="Sarah Price" userId="S::s.price@kingsschoolhove.org.uk::03f699f8-4af7-4a6c-80b6-7d35b7a99bd5" providerId="AD" clId="Web-{0DF8AE54-A629-D7F8-AF72-6F076F89CFC5}" dt="2025-09-15T16:20:24.527" v="56" actId="20577"/>
          <ac:spMkLst>
            <pc:docMk/>
            <pc:sldMk cId="960170928" sldId="418"/>
            <ac:spMk id="3" creationId="{00000000-0000-0000-0000-000000000000}"/>
          </ac:spMkLst>
        </pc:spChg>
      </pc:sldChg>
      <pc:sldChg chg="modSp">
        <pc:chgData name="Sarah Price" userId="S::s.price@kingsschoolhove.org.uk::03f699f8-4af7-4a6c-80b6-7d35b7a99bd5" providerId="AD" clId="Web-{0DF8AE54-A629-D7F8-AF72-6F076F89CFC5}" dt="2025-09-15T16:23:39.662" v="101" actId="20577"/>
        <pc:sldMkLst>
          <pc:docMk/>
          <pc:sldMk cId="2249080632" sldId="420"/>
        </pc:sldMkLst>
        <pc:spChg chg="mod">
          <ac:chgData name="Sarah Price" userId="S::s.price@kingsschoolhove.org.uk::03f699f8-4af7-4a6c-80b6-7d35b7a99bd5" providerId="AD" clId="Web-{0DF8AE54-A629-D7F8-AF72-6F076F89CFC5}" dt="2025-09-15T16:23:39.662" v="101" actId="20577"/>
          <ac:spMkLst>
            <pc:docMk/>
            <pc:sldMk cId="2249080632" sldId="420"/>
            <ac:spMk id="3" creationId="{F0794651-5FB2-4388-8825-3DBDB87777C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B1D5D1-9BC1-4F7F-A44F-65412C3BE7AC}" type="datetimeFigureOut">
              <a:rPr lang="en-GB" smtClean="0"/>
              <a:pPr/>
              <a:t>15/09/2025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B99081-B6C3-4953-A726-2C035E88DC2E}" type="slidenum">
              <a:rPr lang="en-GB" smtClean="0"/>
              <a:pPr/>
              <a:t>‹#›</a:t>
            </a:fld>
            <a:endParaRPr lang="en-GB"/>
          </a:p>
        </p:txBody>
      </p:sp>
    </p:spTree>
    <p:extLst>
      <p:ext uri="{BB962C8B-B14F-4D97-AF65-F5344CB8AC3E}">
        <p14:creationId xmlns:p14="http://schemas.microsoft.com/office/powerpoint/2010/main" val="409471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a:t>Outstanding Teaching</a:t>
            </a:r>
          </a:p>
          <a:p>
            <a:pPr lvl="0"/>
            <a:r>
              <a:rPr lang="en-GB"/>
              <a:t>Small School</a:t>
            </a:r>
          </a:p>
          <a:p>
            <a:pPr lvl="0"/>
            <a:r>
              <a:rPr lang="en-GB"/>
              <a:t>Christian Ethos</a:t>
            </a:r>
          </a:p>
          <a:p>
            <a:endParaRPr lang="en-US"/>
          </a:p>
        </p:txBody>
      </p:sp>
      <p:sp>
        <p:nvSpPr>
          <p:cNvPr id="4" name="Slide Number Placeholder 3"/>
          <p:cNvSpPr>
            <a:spLocks noGrp="1"/>
          </p:cNvSpPr>
          <p:nvPr>
            <p:ph type="sldNum" sz="quarter" idx="10"/>
          </p:nvPr>
        </p:nvSpPr>
        <p:spPr/>
        <p:txBody>
          <a:bodyPr/>
          <a:lstStyle/>
          <a:p>
            <a:fld id="{01C5AC0D-A116-8E4A-9B5A-E0C7D42BD9BE}" type="slidenum">
              <a:rPr lang="en-US" smtClean="0"/>
              <a:t>3</a:t>
            </a:fld>
            <a:endParaRPr lang="en-US"/>
          </a:p>
        </p:txBody>
      </p:sp>
    </p:spTree>
    <p:extLst>
      <p:ext uri="{BB962C8B-B14F-4D97-AF65-F5344CB8AC3E}">
        <p14:creationId xmlns:p14="http://schemas.microsoft.com/office/powerpoint/2010/main" val="1536845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B99081-B6C3-4953-A726-2C035E88DC2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7200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SARAH</a:t>
            </a:r>
          </a:p>
        </p:txBody>
      </p:sp>
      <p:sp>
        <p:nvSpPr>
          <p:cNvPr id="4" name="Slide Number Placeholder 3"/>
          <p:cNvSpPr>
            <a:spLocks noGrp="1"/>
          </p:cNvSpPr>
          <p:nvPr>
            <p:ph type="sldNum" sz="quarter" idx="10"/>
          </p:nvPr>
        </p:nvSpPr>
        <p:spPr/>
        <p:txBody>
          <a:bodyPr/>
          <a:lstStyle/>
          <a:p>
            <a:fld id="{D6B99081-B6C3-4953-A726-2C035E88DC2E}" type="slidenum">
              <a:rPr lang="en-GB" smtClean="0"/>
              <a:pPr/>
              <a:t>24</a:t>
            </a:fld>
            <a:endParaRPr lang="en-GB"/>
          </a:p>
        </p:txBody>
      </p:sp>
    </p:spTree>
    <p:extLst>
      <p:ext uri="{BB962C8B-B14F-4D97-AF65-F5344CB8AC3E}">
        <p14:creationId xmlns:p14="http://schemas.microsoft.com/office/powerpoint/2010/main" val="1192062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In the Bible there are different words to describe different kinds of love. Our core value of Love is what the Bible refers to as Agape.  Agape is the love of God for His people and the corresponding love that Christians have for other people.  Whereas our common notion of love is emotional, the focus of Agape love is an act of the will. It is not just about feeling, it is action. Love, in this Christian sense, should be self-sacrificial, generous, unconditional and boundless. This love is seen most clearly in the life, death and resurrection of Jesus Christ. At King’s we seek to love one another in this way, as Christ loves us. </a:t>
            </a:r>
            <a:endParaRPr lang="en-US"/>
          </a:p>
        </p:txBody>
      </p:sp>
      <p:sp>
        <p:nvSpPr>
          <p:cNvPr id="4" name="Slide Number Placeholder 3"/>
          <p:cNvSpPr>
            <a:spLocks noGrp="1"/>
          </p:cNvSpPr>
          <p:nvPr>
            <p:ph type="sldNum" sz="quarter" idx="5"/>
          </p:nvPr>
        </p:nvSpPr>
        <p:spPr/>
        <p:txBody>
          <a:bodyPr/>
          <a:lstStyle/>
          <a:p>
            <a:fld id="{D6B99081-B6C3-4953-A726-2C035E88DC2E}" type="slidenum">
              <a:rPr lang="en-GB" smtClean="0"/>
              <a:pPr/>
              <a:t>5</a:t>
            </a:fld>
            <a:endParaRPr lang="en-GB"/>
          </a:p>
        </p:txBody>
      </p:sp>
    </p:spTree>
    <p:extLst>
      <p:ext uri="{BB962C8B-B14F-4D97-AF65-F5344CB8AC3E}">
        <p14:creationId xmlns:p14="http://schemas.microsoft.com/office/powerpoint/2010/main" val="2984704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solidFill>
                <a:srgbClr val="7030A0"/>
              </a:solidFill>
            </a:endParaRPr>
          </a:p>
          <a:p>
            <a:pPr marL="342900" indent="-342900">
              <a:buFont typeface="Arial" pitchFamily="34" charset="0"/>
              <a:buChar char="•"/>
            </a:pPr>
            <a:endParaRPr lang="en-GB" sz="1200">
              <a:solidFill>
                <a:srgbClr val="7030A0"/>
              </a:solidFill>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C5AC0D-A116-8E4A-9B5A-E0C7D42BD9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0317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solidFill>
                <a:srgbClr val="7030A0"/>
              </a:solidFill>
            </a:endParaRPr>
          </a:p>
          <a:p>
            <a:pPr marL="342900" indent="-342900">
              <a:buFont typeface="Arial" pitchFamily="34" charset="0"/>
              <a:buChar char="•"/>
            </a:pPr>
            <a:endParaRPr lang="en-GB" sz="1200">
              <a:solidFill>
                <a:srgbClr val="7030A0"/>
              </a:solidFill>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C5AC0D-A116-8E4A-9B5A-E0C7D42BD9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0325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C5AC0D-A116-8E4A-9B5A-E0C7D42BD9BE}" type="slidenum">
              <a:rPr lang="en-US" smtClean="0"/>
              <a:t>13</a:t>
            </a:fld>
            <a:endParaRPr lang="en-US"/>
          </a:p>
        </p:txBody>
      </p:sp>
    </p:spTree>
    <p:extLst>
      <p:ext uri="{BB962C8B-B14F-4D97-AF65-F5344CB8AC3E}">
        <p14:creationId xmlns:p14="http://schemas.microsoft.com/office/powerpoint/2010/main" val="3381508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BEN</a:t>
            </a:r>
          </a:p>
        </p:txBody>
      </p:sp>
      <p:sp>
        <p:nvSpPr>
          <p:cNvPr id="4" name="Slide Number Placeholder 3"/>
          <p:cNvSpPr>
            <a:spLocks noGrp="1"/>
          </p:cNvSpPr>
          <p:nvPr>
            <p:ph type="sldNum" sz="quarter" idx="10"/>
          </p:nvPr>
        </p:nvSpPr>
        <p:spPr/>
        <p:txBody>
          <a:bodyPr/>
          <a:lstStyle/>
          <a:p>
            <a:fld id="{D6B99081-B6C3-4953-A726-2C035E88DC2E}" type="slidenum">
              <a:rPr lang="en-GB" smtClean="0"/>
              <a:pPr/>
              <a:t>15</a:t>
            </a:fld>
            <a:endParaRPr lang="en-GB"/>
          </a:p>
        </p:txBody>
      </p:sp>
    </p:spTree>
    <p:extLst>
      <p:ext uri="{BB962C8B-B14F-4D97-AF65-F5344CB8AC3E}">
        <p14:creationId xmlns:p14="http://schemas.microsoft.com/office/powerpoint/2010/main" val="1927677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JEN</a:t>
            </a:r>
          </a:p>
        </p:txBody>
      </p:sp>
      <p:sp>
        <p:nvSpPr>
          <p:cNvPr id="4" name="Slide Number Placeholder 3"/>
          <p:cNvSpPr>
            <a:spLocks noGrp="1"/>
          </p:cNvSpPr>
          <p:nvPr>
            <p:ph type="sldNum" sz="quarter" idx="10"/>
          </p:nvPr>
        </p:nvSpPr>
        <p:spPr/>
        <p:txBody>
          <a:bodyPr/>
          <a:lstStyle/>
          <a:p>
            <a:fld id="{D6B99081-B6C3-4953-A726-2C035E88DC2E}" type="slidenum">
              <a:rPr lang="en-GB" smtClean="0"/>
              <a:pPr/>
              <a:t>17</a:t>
            </a:fld>
            <a:endParaRPr lang="en-GB"/>
          </a:p>
        </p:txBody>
      </p:sp>
    </p:spTree>
    <p:extLst>
      <p:ext uri="{BB962C8B-B14F-4D97-AF65-F5344CB8AC3E}">
        <p14:creationId xmlns:p14="http://schemas.microsoft.com/office/powerpoint/2010/main" val="330538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SARAH</a:t>
            </a:r>
          </a:p>
        </p:txBody>
      </p:sp>
      <p:sp>
        <p:nvSpPr>
          <p:cNvPr id="4" name="Slide Number Placeholder 3"/>
          <p:cNvSpPr>
            <a:spLocks noGrp="1"/>
          </p:cNvSpPr>
          <p:nvPr>
            <p:ph type="sldNum" sz="quarter" idx="10"/>
          </p:nvPr>
        </p:nvSpPr>
        <p:spPr/>
        <p:txBody>
          <a:bodyPr/>
          <a:lstStyle/>
          <a:p>
            <a:fld id="{D6B99081-B6C3-4953-A726-2C035E88DC2E}" type="slidenum">
              <a:rPr lang="en-GB" smtClean="0"/>
              <a:pPr/>
              <a:t>18</a:t>
            </a:fld>
            <a:endParaRPr lang="en-GB"/>
          </a:p>
        </p:txBody>
      </p:sp>
    </p:spTree>
    <p:extLst>
      <p:ext uri="{BB962C8B-B14F-4D97-AF65-F5344CB8AC3E}">
        <p14:creationId xmlns:p14="http://schemas.microsoft.com/office/powerpoint/2010/main" val="3242352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SARAH</a:t>
            </a:r>
          </a:p>
        </p:txBody>
      </p:sp>
      <p:sp>
        <p:nvSpPr>
          <p:cNvPr id="4" name="Slide Number Placeholder 3"/>
          <p:cNvSpPr>
            <a:spLocks noGrp="1"/>
          </p:cNvSpPr>
          <p:nvPr>
            <p:ph type="sldNum" sz="quarter" idx="10"/>
          </p:nvPr>
        </p:nvSpPr>
        <p:spPr/>
        <p:txBody>
          <a:bodyPr/>
          <a:lstStyle/>
          <a:p>
            <a:fld id="{D6B99081-B6C3-4953-A726-2C035E88DC2E}" type="slidenum">
              <a:rPr lang="en-GB" smtClean="0"/>
              <a:pPr/>
              <a:t>20</a:t>
            </a:fld>
            <a:endParaRPr lang="en-GB"/>
          </a:p>
        </p:txBody>
      </p:sp>
    </p:spTree>
    <p:extLst>
      <p:ext uri="{BB962C8B-B14F-4D97-AF65-F5344CB8AC3E}">
        <p14:creationId xmlns:p14="http://schemas.microsoft.com/office/powerpoint/2010/main" val="2520383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sz="4000"/>
            </a:lvl1pPr>
          </a:lstStyle>
          <a:p>
            <a:r>
              <a:rPr lang="en-GB"/>
              <a:t>Click to edit Master title style</a:t>
            </a:r>
            <a:endParaRPr lang="en-US"/>
          </a:p>
        </p:txBody>
      </p:sp>
      <p:sp>
        <p:nvSpPr>
          <p:cNvPr id="3" name="Subtitle 2"/>
          <p:cNvSpPr>
            <a:spLocks noGrp="1"/>
          </p:cNvSpPr>
          <p:nvPr>
            <p:ph type="subTitle" idx="1"/>
          </p:nvPr>
        </p:nvSpPr>
        <p:spPr>
          <a:xfrm>
            <a:off x="1371600" y="3702177"/>
            <a:ext cx="6400800" cy="2120646"/>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B5C507D8-6A6B-7747-8874-FCC69FA7F770}"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8F662-C660-284A-8249-8BDB276970EF}" type="slidenum">
              <a:rPr lang="en-US" smtClean="0"/>
              <a:pPr/>
              <a:t>‹#›</a:t>
            </a:fld>
            <a:endParaRPr lang="en-US"/>
          </a:p>
        </p:txBody>
      </p:sp>
    </p:spTree>
    <p:extLst>
      <p:ext uri="{BB962C8B-B14F-4D97-AF65-F5344CB8AC3E}">
        <p14:creationId xmlns:p14="http://schemas.microsoft.com/office/powerpoint/2010/main" val="2825101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5C507D8-6A6B-7747-8874-FCC69FA7F770}"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8F662-C660-284A-8249-8BDB276970EF}" type="slidenum">
              <a:rPr lang="en-US" smtClean="0"/>
              <a:pPr/>
              <a:t>‹#›</a:t>
            </a:fld>
            <a:endParaRPr lang="en-US"/>
          </a:p>
        </p:txBody>
      </p:sp>
    </p:spTree>
    <p:extLst>
      <p:ext uri="{BB962C8B-B14F-4D97-AF65-F5344CB8AC3E}">
        <p14:creationId xmlns:p14="http://schemas.microsoft.com/office/powerpoint/2010/main" val="2554527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5C507D8-6A6B-7747-8874-FCC69FA7F770}"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8F662-C660-284A-8249-8BDB276970EF}" type="slidenum">
              <a:rPr lang="en-US" smtClean="0"/>
              <a:pPr/>
              <a:t>‹#›</a:t>
            </a:fld>
            <a:endParaRPr lang="en-US"/>
          </a:p>
        </p:txBody>
      </p:sp>
    </p:spTree>
    <p:extLst>
      <p:ext uri="{BB962C8B-B14F-4D97-AF65-F5344CB8AC3E}">
        <p14:creationId xmlns:p14="http://schemas.microsoft.com/office/powerpoint/2010/main" val="463418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5C507D8-6A6B-7747-8874-FCC69FA7F770}"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8F662-C660-284A-8249-8BDB276970EF}" type="slidenum">
              <a:rPr lang="en-US" smtClean="0"/>
              <a:pPr/>
              <a:t>‹#›</a:t>
            </a:fld>
            <a:endParaRPr lang="en-US"/>
          </a:p>
        </p:txBody>
      </p:sp>
    </p:spTree>
    <p:extLst>
      <p:ext uri="{BB962C8B-B14F-4D97-AF65-F5344CB8AC3E}">
        <p14:creationId xmlns:p14="http://schemas.microsoft.com/office/powerpoint/2010/main" val="318491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5C507D8-6A6B-7747-8874-FCC69FA7F770}"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8F662-C660-284A-8249-8BDB276970EF}" type="slidenum">
              <a:rPr lang="en-US" smtClean="0"/>
              <a:pPr/>
              <a:t>‹#›</a:t>
            </a:fld>
            <a:endParaRPr lang="en-US"/>
          </a:p>
        </p:txBody>
      </p:sp>
    </p:spTree>
    <p:extLst>
      <p:ext uri="{BB962C8B-B14F-4D97-AF65-F5344CB8AC3E}">
        <p14:creationId xmlns:p14="http://schemas.microsoft.com/office/powerpoint/2010/main" val="4115918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5C507D8-6A6B-7747-8874-FCC69FA7F770}"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8F662-C660-284A-8249-8BDB276970EF}" type="slidenum">
              <a:rPr lang="en-US" smtClean="0"/>
              <a:pPr/>
              <a:t>‹#›</a:t>
            </a:fld>
            <a:endParaRPr lang="en-US"/>
          </a:p>
        </p:txBody>
      </p:sp>
    </p:spTree>
    <p:extLst>
      <p:ext uri="{BB962C8B-B14F-4D97-AF65-F5344CB8AC3E}">
        <p14:creationId xmlns:p14="http://schemas.microsoft.com/office/powerpoint/2010/main" val="1315679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5C507D8-6A6B-7747-8874-FCC69FA7F770}" type="datetimeFigureOut">
              <a:rPr lang="en-US" smtClean="0"/>
              <a:pPr/>
              <a:t>9/15/2025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8F662-C660-284A-8249-8BDB276970EF}" type="slidenum">
              <a:rPr lang="en-US" smtClean="0"/>
              <a:pPr/>
              <a:t>‹#›</a:t>
            </a:fld>
            <a:endParaRPr lang="en-US"/>
          </a:p>
        </p:txBody>
      </p:sp>
    </p:spTree>
    <p:extLst>
      <p:ext uri="{BB962C8B-B14F-4D97-AF65-F5344CB8AC3E}">
        <p14:creationId xmlns:p14="http://schemas.microsoft.com/office/powerpoint/2010/main" val="3458877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5C507D8-6A6B-7747-8874-FCC69FA7F770}" type="datetimeFigureOut">
              <a:rPr lang="en-US" smtClean="0"/>
              <a:pPr/>
              <a:t>9/15/2025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8F662-C660-284A-8249-8BDB276970EF}" type="slidenum">
              <a:rPr lang="en-US" smtClean="0"/>
              <a:pPr/>
              <a:t>‹#›</a:t>
            </a:fld>
            <a:endParaRPr lang="en-US"/>
          </a:p>
        </p:txBody>
      </p:sp>
    </p:spTree>
    <p:extLst>
      <p:ext uri="{BB962C8B-B14F-4D97-AF65-F5344CB8AC3E}">
        <p14:creationId xmlns:p14="http://schemas.microsoft.com/office/powerpoint/2010/main" val="1052564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C507D8-6A6B-7747-8874-FCC69FA7F770}" type="datetimeFigureOut">
              <a:rPr lang="en-US" smtClean="0"/>
              <a:pPr/>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8F662-C660-284A-8249-8BDB276970EF}" type="slidenum">
              <a:rPr lang="en-US" smtClean="0"/>
              <a:pPr/>
              <a:t>‹#›</a:t>
            </a:fld>
            <a:endParaRPr lang="en-US"/>
          </a:p>
        </p:txBody>
      </p:sp>
    </p:spTree>
    <p:extLst>
      <p:ext uri="{BB962C8B-B14F-4D97-AF65-F5344CB8AC3E}">
        <p14:creationId xmlns:p14="http://schemas.microsoft.com/office/powerpoint/2010/main" val="73601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5C507D8-6A6B-7747-8874-FCC69FA7F770}"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8F662-C660-284A-8249-8BDB276970EF}" type="slidenum">
              <a:rPr lang="en-US" smtClean="0"/>
              <a:pPr/>
              <a:t>‹#›</a:t>
            </a:fld>
            <a:endParaRPr lang="en-US"/>
          </a:p>
        </p:txBody>
      </p:sp>
    </p:spTree>
    <p:extLst>
      <p:ext uri="{BB962C8B-B14F-4D97-AF65-F5344CB8AC3E}">
        <p14:creationId xmlns:p14="http://schemas.microsoft.com/office/powerpoint/2010/main" val="149857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5C507D8-6A6B-7747-8874-FCC69FA7F770}"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8F662-C660-284A-8249-8BDB276970EF}" type="slidenum">
              <a:rPr lang="en-US" smtClean="0"/>
              <a:pPr/>
              <a:t>‹#›</a:t>
            </a:fld>
            <a:endParaRPr lang="en-US"/>
          </a:p>
        </p:txBody>
      </p:sp>
    </p:spTree>
    <p:extLst>
      <p:ext uri="{BB962C8B-B14F-4D97-AF65-F5344CB8AC3E}">
        <p14:creationId xmlns:p14="http://schemas.microsoft.com/office/powerpoint/2010/main" val="116391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core_bg_mono.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898237"/>
            <a:ext cx="9144000" cy="4959763"/>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4D2C7B"/>
                </a:solidFill>
              </a:defRPr>
            </a:lvl1pPr>
          </a:lstStyle>
          <a:p>
            <a:fld id="{B5C507D8-6A6B-7747-8874-FCC69FA7F770}" type="datetimeFigureOut">
              <a:rPr lang="en-US" smtClean="0"/>
              <a:pPr/>
              <a:t>9/15/2025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4D2C7B"/>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4D2C7B"/>
                </a:solidFill>
              </a:defRPr>
            </a:lvl1pPr>
          </a:lstStyle>
          <a:p>
            <a:fld id="{AC58F662-C660-284A-8249-8BDB276970EF}" type="slidenum">
              <a:rPr lang="en-US" smtClean="0"/>
              <a:pPr/>
              <a:t>‹#›</a:t>
            </a:fld>
            <a:endParaRPr lang="en-US"/>
          </a:p>
        </p:txBody>
      </p:sp>
      <p:pic>
        <p:nvPicPr>
          <p:cNvPr id="7" name="Picture 6" descr="kings_logo_badge_purple.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23898" y="179102"/>
            <a:ext cx="614766" cy="1408769"/>
          </a:xfrm>
          <a:prstGeom prst="rect">
            <a:avLst/>
          </a:prstGeom>
        </p:spPr>
      </p:pic>
    </p:spTree>
    <p:extLst>
      <p:ext uri="{BB962C8B-B14F-4D97-AF65-F5344CB8AC3E}">
        <p14:creationId xmlns:p14="http://schemas.microsoft.com/office/powerpoint/2010/main" val="4033737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500" kern="1200">
          <a:solidFill>
            <a:srgbClr val="4D2C7B"/>
          </a:solidFill>
          <a:latin typeface="+mj-lt"/>
          <a:ea typeface="+mj-ea"/>
          <a:cs typeface="+mj-cs"/>
        </a:defRPr>
      </a:lvl1pPr>
    </p:titleStyle>
    <p:bodyStyle>
      <a:lvl1pPr marL="342900" indent="-342900" algn="l" defTabSz="457200" rtl="0" eaLnBrk="1" latinLnBrk="0" hangingPunct="1">
        <a:spcBef>
          <a:spcPct val="20000"/>
        </a:spcBef>
        <a:buFont typeface="Arial"/>
        <a:buChar char="•"/>
        <a:defRPr sz="25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kingsschoolhove.org.uk"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ore_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1747"/>
            <a:ext cx="9144000" cy="4959763"/>
          </a:xfrm>
          <a:prstGeom prst="rect">
            <a:avLst/>
          </a:prstGeom>
        </p:spPr>
      </p:pic>
      <p:sp>
        <p:nvSpPr>
          <p:cNvPr id="2" name="Title 1"/>
          <p:cNvSpPr>
            <a:spLocks noGrp="1"/>
          </p:cNvSpPr>
          <p:nvPr>
            <p:ph type="ctrTitle"/>
          </p:nvPr>
        </p:nvSpPr>
        <p:spPr>
          <a:xfrm>
            <a:off x="539496" y="0"/>
            <a:ext cx="7772400" cy="1470025"/>
          </a:xfrm>
        </p:spPr>
        <p:txBody>
          <a:bodyPr>
            <a:noAutofit/>
          </a:bodyPr>
          <a:lstStyle/>
          <a:p>
            <a:r>
              <a:rPr lang="en-US" sz="3600" b="1"/>
              <a:t>Year 6 Taster Sessions</a:t>
            </a:r>
          </a:p>
        </p:txBody>
      </p:sp>
      <p:sp>
        <p:nvSpPr>
          <p:cNvPr id="3" name="Subtitle 2"/>
          <p:cNvSpPr>
            <a:spLocks noGrp="1"/>
          </p:cNvSpPr>
          <p:nvPr>
            <p:ph type="subTitle" idx="1"/>
          </p:nvPr>
        </p:nvSpPr>
        <p:spPr>
          <a:xfrm>
            <a:off x="682739" y="4496602"/>
            <a:ext cx="7772400" cy="2424831"/>
          </a:xfrm>
        </p:spPr>
        <p:txBody>
          <a:bodyPr vert="horz" lIns="91440" tIns="45720" rIns="91440" bIns="45720" rtlCol="0" anchor="t">
            <a:normAutofit fontScale="55000" lnSpcReduction="20000"/>
          </a:bodyPr>
          <a:lstStyle/>
          <a:p>
            <a:endParaRPr lang="en-US"/>
          </a:p>
          <a:p>
            <a:endParaRPr lang="en-US"/>
          </a:p>
          <a:p>
            <a:endParaRPr lang="en-US"/>
          </a:p>
          <a:p>
            <a:endParaRPr lang="en-US" sz="6700">
              <a:solidFill>
                <a:srgbClr val="4D2C7B"/>
              </a:solidFill>
            </a:endParaRPr>
          </a:p>
          <a:p>
            <a:r>
              <a:rPr lang="en-US" sz="6700">
                <a:solidFill>
                  <a:srgbClr val="4D2C7B"/>
                </a:solidFill>
              </a:rPr>
              <a:t>“Let all that you do be done in love.” </a:t>
            </a:r>
          </a:p>
          <a:p>
            <a:r>
              <a:rPr lang="en-US" sz="6700">
                <a:solidFill>
                  <a:srgbClr val="4D2C7B"/>
                </a:solidFill>
              </a:rPr>
              <a:t>1 Corinthians 16:14</a:t>
            </a:r>
            <a:endParaRPr lang="en-US"/>
          </a:p>
        </p:txBody>
      </p:sp>
      <p:pic>
        <p:nvPicPr>
          <p:cNvPr id="4" name="Picture 3" descr="A group of girls in a lab&#10;&#10;AI-generated content may be incorrect.">
            <a:extLst>
              <a:ext uri="{FF2B5EF4-FFF2-40B4-BE49-F238E27FC236}">
                <a16:creationId xmlns:a16="http://schemas.microsoft.com/office/drawing/2014/main" id="{20B1E134-FF93-2E0F-42E4-271750F7F548}"/>
              </a:ext>
            </a:extLst>
          </p:cNvPr>
          <p:cNvPicPr>
            <a:picLocks noChangeAspect="1"/>
          </p:cNvPicPr>
          <p:nvPr/>
        </p:nvPicPr>
        <p:blipFill>
          <a:blip r:embed="rId3"/>
          <a:stretch>
            <a:fillRect/>
          </a:stretch>
        </p:blipFill>
        <p:spPr>
          <a:xfrm>
            <a:off x="1085850" y="2000250"/>
            <a:ext cx="6962775" cy="3028950"/>
          </a:xfrm>
          <a:prstGeom prst="rect">
            <a:avLst/>
          </a:prstGeom>
        </p:spPr>
      </p:pic>
    </p:spTree>
    <p:extLst>
      <p:ext uri="{BB962C8B-B14F-4D97-AF65-F5344CB8AC3E}">
        <p14:creationId xmlns:p14="http://schemas.microsoft.com/office/powerpoint/2010/main" val="2316639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912" y="1461455"/>
            <a:ext cx="3722914" cy="1143000"/>
          </a:xfrm>
        </p:spPr>
        <p:txBody>
          <a:bodyPr>
            <a:normAutofit fontScale="90000"/>
          </a:bodyPr>
          <a:lstStyle/>
          <a:p>
            <a:r>
              <a:rPr lang="en-GB"/>
              <a:t>Latest technology, used intelligently supports learning, challenges and accelerates progress</a:t>
            </a:r>
          </a:p>
        </p:txBody>
      </p:sp>
      <p:pic>
        <p:nvPicPr>
          <p:cNvPr id="4" name="Picture 5" descr="A picture containing text, person, indoor&#10;&#10;Description automatically generated">
            <a:extLst>
              <a:ext uri="{FF2B5EF4-FFF2-40B4-BE49-F238E27FC236}">
                <a16:creationId xmlns:a16="http://schemas.microsoft.com/office/drawing/2014/main" id="{48C9FB32-F302-9BD0-0ACE-BD99958D6E0A}"/>
              </a:ext>
            </a:extLst>
          </p:cNvPr>
          <p:cNvPicPr>
            <a:picLocks noChangeAspect="1"/>
          </p:cNvPicPr>
          <p:nvPr/>
        </p:nvPicPr>
        <p:blipFill>
          <a:blip r:embed="rId2"/>
          <a:stretch>
            <a:fillRect/>
          </a:stretch>
        </p:blipFill>
        <p:spPr>
          <a:xfrm>
            <a:off x="3905795" y="3402516"/>
            <a:ext cx="5159828" cy="3449312"/>
          </a:xfrm>
          <a:prstGeom prst="rect">
            <a:avLst/>
          </a:prstGeom>
        </p:spPr>
      </p:pic>
    </p:spTree>
    <p:extLst>
      <p:ext uri="{BB962C8B-B14F-4D97-AF65-F5344CB8AC3E}">
        <p14:creationId xmlns:p14="http://schemas.microsoft.com/office/powerpoint/2010/main" val="2482899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2238"/>
            <a:ext cx="8229600" cy="1143000"/>
          </a:xfrm>
        </p:spPr>
        <p:txBody>
          <a:bodyPr/>
          <a:lstStyle/>
          <a:p>
            <a:r>
              <a:rPr lang="en-US"/>
              <a:t>King’s Curriculum</a:t>
            </a:r>
          </a:p>
        </p:txBody>
      </p:sp>
      <p:pic>
        <p:nvPicPr>
          <p:cNvPr id="10242" name="Picture 1" descr="K:\Documents\EDUCATION LONDON\COMPANY\RUSSELL EDUCATION TRUST\Logo\RET_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7902" y="6077405"/>
            <a:ext cx="89058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C3174C30-1F03-7EBF-0B03-C0DE9F41A13C}"/>
              </a:ext>
            </a:extLst>
          </p:cNvPr>
          <p:cNvSpPr>
            <a:spLocks noGrp="1"/>
          </p:cNvSpPr>
          <p:nvPr>
            <p:ph idx="1"/>
          </p:nvPr>
        </p:nvSpPr>
        <p:spPr>
          <a:xfrm>
            <a:off x="457200" y="1164210"/>
            <a:ext cx="8046720" cy="4525963"/>
          </a:xfrm>
        </p:spPr>
        <p:txBody>
          <a:bodyPr vert="horz" lIns="91440" tIns="45720" rIns="91440" bIns="45720" rtlCol="0" anchor="t">
            <a:normAutofit/>
          </a:bodyPr>
          <a:lstStyle/>
          <a:p>
            <a:pPr>
              <a:buNone/>
            </a:pPr>
            <a:r>
              <a:rPr lang="en-US">
                <a:ea typeface="+mn-lt"/>
                <a:cs typeface="+mn-lt"/>
              </a:rPr>
              <a:t>The intention of our curriculum is to teach our students to become wise. </a:t>
            </a:r>
            <a:endParaRPr lang="en-US"/>
          </a:p>
          <a:p>
            <a:pPr>
              <a:buNone/>
            </a:pPr>
            <a:r>
              <a:rPr lang="en-US" b="1">
                <a:ea typeface="+mn-lt"/>
                <a:cs typeface="+mn-lt"/>
              </a:rPr>
              <a:t>"Love wisdom"</a:t>
            </a:r>
            <a:r>
              <a:rPr lang="en-US">
                <a:ea typeface="+mn-lt"/>
                <a:cs typeface="+mn-lt"/>
              </a:rPr>
              <a:t> Proverbs 4:8</a:t>
            </a:r>
            <a:endParaRPr lang="en-US"/>
          </a:p>
          <a:p>
            <a:pPr marL="0" indent="0">
              <a:buNone/>
            </a:pPr>
            <a:endParaRPr lang="en-US"/>
          </a:p>
        </p:txBody>
      </p:sp>
      <p:pic>
        <p:nvPicPr>
          <p:cNvPr id="3" name="Picture 3">
            <a:extLst>
              <a:ext uri="{FF2B5EF4-FFF2-40B4-BE49-F238E27FC236}">
                <a16:creationId xmlns:a16="http://schemas.microsoft.com/office/drawing/2014/main" id="{86E6D98D-C23F-363B-7CB3-B29C1EB44A96}"/>
              </a:ext>
            </a:extLst>
          </p:cNvPr>
          <p:cNvPicPr>
            <a:picLocks noChangeAspect="1"/>
          </p:cNvPicPr>
          <p:nvPr/>
        </p:nvPicPr>
        <p:blipFill>
          <a:blip r:embed="rId4"/>
          <a:stretch>
            <a:fillRect/>
          </a:stretch>
        </p:blipFill>
        <p:spPr>
          <a:xfrm>
            <a:off x="6307169" y="2016283"/>
            <a:ext cx="2377912" cy="3596326"/>
          </a:xfrm>
          <a:prstGeom prst="rect">
            <a:avLst/>
          </a:prstGeom>
        </p:spPr>
      </p:pic>
      <p:sp>
        <p:nvSpPr>
          <p:cNvPr id="5" name="TextBox 4">
            <a:extLst>
              <a:ext uri="{FF2B5EF4-FFF2-40B4-BE49-F238E27FC236}">
                <a16:creationId xmlns:a16="http://schemas.microsoft.com/office/drawing/2014/main" id="{F5F16D96-5D86-BB37-76A7-CCD37C270CD5}"/>
              </a:ext>
            </a:extLst>
          </p:cNvPr>
          <p:cNvSpPr txBox="1"/>
          <p:nvPr/>
        </p:nvSpPr>
        <p:spPr>
          <a:xfrm>
            <a:off x="2161096" y="6073824"/>
            <a:ext cx="48189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7030A0"/>
                </a:solidFill>
              </a:rPr>
              <a:t>"</a:t>
            </a:r>
            <a:r>
              <a:rPr lang="en-US">
                <a:solidFill>
                  <a:srgbClr val="7030A0"/>
                </a:solidFill>
                <a:ea typeface="+mn-lt"/>
                <a:cs typeface="+mn-lt"/>
              </a:rPr>
              <a:t>Pupils are confident, articulate and aspiring.</a:t>
            </a:r>
            <a:r>
              <a:rPr lang="en-US">
                <a:solidFill>
                  <a:srgbClr val="7030A0"/>
                </a:solidFill>
              </a:rPr>
              <a:t>"</a:t>
            </a:r>
          </a:p>
          <a:p>
            <a:pPr algn="ctr"/>
            <a:r>
              <a:rPr lang="en-US" err="1">
                <a:solidFill>
                  <a:srgbClr val="7030A0"/>
                </a:solidFill>
              </a:rPr>
              <a:t>Ofsted</a:t>
            </a:r>
            <a:r>
              <a:rPr lang="en-US">
                <a:solidFill>
                  <a:srgbClr val="7030A0"/>
                </a:solidFill>
              </a:rPr>
              <a:t> 2022</a:t>
            </a:r>
          </a:p>
        </p:txBody>
      </p:sp>
      <p:sp>
        <p:nvSpPr>
          <p:cNvPr id="6" name="TextBox 5">
            <a:extLst>
              <a:ext uri="{FF2B5EF4-FFF2-40B4-BE49-F238E27FC236}">
                <a16:creationId xmlns:a16="http://schemas.microsoft.com/office/drawing/2014/main" id="{1270BB5E-18BE-9A7E-623B-E91F71F55306}"/>
              </a:ext>
            </a:extLst>
          </p:cNvPr>
          <p:cNvSpPr txBox="1"/>
          <p:nvPr/>
        </p:nvSpPr>
        <p:spPr>
          <a:xfrm>
            <a:off x="454843" y="2634792"/>
            <a:ext cx="5653724" cy="3046988"/>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dirty="0">
                <a:solidFill>
                  <a:srgbClr val="7030A0"/>
                </a:solidFill>
                <a:latin typeface="Calibri"/>
                <a:cs typeface="Calibri"/>
              </a:rPr>
              <a:t>Our students achieve excellent results</a:t>
            </a:r>
          </a:p>
          <a:p>
            <a:pPr marL="342900" indent="-342900">
              <a:buFont typeface="Arial"/>
              <a:buChar char="•"/>
            </a:pPr>
            <a:r>
              <a:rPr lang="en-US" sz="2400" dirty="0">
                <a:latin typeface="Calibri"/>
                <a:cs typeface="Calibri"/>
              </a:rPr>
              <a:t>Progress 8 provisional +0.54</a:t>
            </a:r>
            <a:endParaRPr lang="en-US" sz="2400" dirty="0">
              <a:latin typeface="Calibri"/>
              <a:ea typeface="Calibri"/>
              <a:cs typeface="Calibri"/>
            </a:endParaRPr>
          </a:p>
          <a:p>
            <a:pPr marL="342900" indent="-342900">
              <a:buFont typeface="Arial"/>
              <a:buChar char="•"/>
            </a:pPr>
            <a:r>
              <a:rPr lang="en-US" sz="2400" dirty="0">
                <a:latin typeface="Calibri"/>
                <a:cs typeface="Calibri"/>
              </a:rPr>
              <a:t>Attainment 8 provisional 53.6 </a:t>
            </a:r>
            <a:endParaRPr lang="en-US" sz="2400" dirty="0">
              <a:latin typeface="Calibri"/>
              <a:ea typeface="Calibri"/>
              <a:cs typeface="Calibri"/>
            </a:endParaRPr>
          </a:p>
          <a:p>
            <a:pPr marL="342900" indent="-342900">
              <a:buFont typeface="Arial"/>
              <a:buChar char="•"/>
            </a:pPr>
            <a:r>
              <a:rPr lang="en-US" sz="2400" dirty="0">
                <a:latin typeface="Calibri"/>
                <a:cs typeface="Calibri"/>
              </a:rPr>
              <a:t>% at least 5 GCSEs at 9-4 including EM– 80%</a:t>
            </a:r>
            <a:endParaRPr lang="en-US" sz="2400" dirty="0">
              <a:latin typeface="Calibri"/>
              <a:ea typeface="Calibri"/>
              <a:cs typeface="Calibri"/>
            </a:endParaRPr>
          </a:p>
          <a:p>
            <a:pPr marL="342900" indent="-342900">
              <a:buFont typeface="Arial"/>
              <a:buChar char="•"/>
            </a:pPr>
            <a:r>
              <a:rPr lang="en-US" sz="2400" dirty="0">
                <a:latin typeface="Calibri"/>
                <a:cs typeface="Calibri"/>
              </a:rPr>
              <a:t>% at least 5 GCSEs at 9-5 including EM – 56%</a:t>
            </a:r>
            <a:endParaRPr lang="en-US" sz="2400" dirty="0">
              <a:latin typeface="Calibri"/>
              <a:ea typeface="Calibri"/>
              <a:cs typeface="Calibri"/>
            </a:endParaRPr>
          </a:p>
          <a:p>
            <a:pPr marL="342900" indent="-342900">
              <a:buFont typeface="Arial"/>
              <a:buChar char="•"/>
            </a:pPr>
            <a:r>
              <a:rPr lang="en-US" sz="2400" dirty="0">
                <a:latin typeface="Calibri"/>
                <a:cs typeface="Calibri"/>
              </a:rPr>
              <a:t>% of all grades at 7 and above – 35%</a:t>
            </a:r>
            <a:endParaRPr lang="en-US" sz="2400" dirty="0">
              <a:latin typeface="Calibri"/>
              <a:ea typeface="Calibri"/>
              <a:cs typeface="Calibri"/>
            </a:endParaRPr>
          </a:p>
        </p:txBody>
      </p:sp>
    </p:spTree>
    <p:extLst>
      <p:ext uri="{BB962C8B-B14F-4D97-AF65-F5344CB8AC3E}">
        <p14:creationId xmlns:p14="http://schemas.microsoft.com/office/powerpoint/2010/main" val="3929412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2238"/>
            <a:ext cx="8229600" cy="1143000"/>
          </a:xfrm>
        </p:spPr>
        <p:txBody>
          <a:bodyPr/>
          <a:lstStyle/>
          <a:p>
            <a:r>
              <a:rPr lang="en-US"/>
              <a:t>King’s Curriculum offer in Year 7</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64373635"/>
              </p:ext>
            </p:extLst>
          </p:nvPr>
        </p:nvGraphicFramePr>
        <p:xfrm>
          <a:off x="783770" y="1123572"/>
          <a:ext cx="3712029" cy="5562599"/>
        </p:xfrm>
        <a:graphic>
          <a:graphicData uri="http://schemas.openxmlformats.org/drawingml/2006/table">
            <a:tbl>
              <a:tblPr firstRow="1" bandRow="1">
                <a:tableStyleId>{5C22544A-7EE6-4342-B048-85BDC9FD1C3A}</a:tableStyleId>
              </a:tblPr>
              <a:tblGrid>
                <a:gridCol w="2383971">
                  <a:extLst>
                    <a:ext uri="{9D8B030D-6E8A-4147-A177-3AD203B41FA5}">
                      <a16:colId xmlns:a16="http://schemas.microsoft.com/office/drawing/2014/main" val="20000"/>
                    </a:ext>
                  </a:extLst>
                </a:gridCol>
                <a:gridCol w="1328058">
                  <a:extLst>
                    <a:ext uri="{9D8B030D-6E8A-4147-A177-3AD203B41FA5}">
                      <a16:colId xmlns:a16="http://schemas.microsoft.com/office/drawing/2014/main" val="20001"/>
                    </a:ext>
                  </a:extLst>
                </a:gridCol>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1" i="0">
                          <a:solidFill>
                            <a:schemeClr val="accent1">
                              <a:lumMod val="50000"/>
                            </a:schemeClr>
                          </a:solidFill>
                        </a:rPr>
                        <a:t>Subject</a:t>
                      </a:r>
                    </a:p>
                  </a:txBody>
                  <a:tcPr>
                    <a:solidFill>
                      <a:schemeClr val="bg2">
                        <a:lumMod val="20000"/>
                        <a:lumOff val="80000"/>
                      </a:schemeClr>
                    </a:solidFill>
                  </a:tcPr>
                </a:tc>
                <a:tc>
                  <a:txBody>
                    <a:bodyPr/>
                    <a:lstStyle/>
                    <a:p>
                      <a:r>
                        <a:rPr lang="en-GB" b="1" i="0">
                          <a:solidFill>
                            <a:schemeClr val="accent1">
                              <a:lumMod val="50000"/>
                            </a:schemeClr>
                          </a:solidFill>
                        </a:rPr>
                        <a:t>Lessons</a:t>
                      </a:r>
                    </a:p>
                  </a:txBody>
                  <a:tcPr>
                    <a:solidFill>
                      <a:schemeClr val="bg2">
                        <a:lumMod val="20000"/>
                        <a:lumOff val="80000"/>
                      </a:schemeClr>
                    </a:solidFill>
                  </a:tcPr>
                </a:tc>
                <a:extLst>
                  <a:ext uri="{0D108BD9-81ED-4DB2-BD59-A6C34878D82A}">
                    <a16:rowId xmlns:a16="http://schemas.microsoft.com/office/drawing/2014/main" val="10000"/>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0">
                          <a:solidFill>
                            <a:schemeClr val="accent1">
                              <a:lumMod val="50000"/>
                            </a:schemeClr>
                          </a:solidFill>
                        </a:rPr>
                        <a:t>English</a:t>
                      </a:r>
                    </a:p>
                  </a:txBody>
                  <a:tcPr>
                    <a:solidFill>
                      <a:schemeClr val="bg2">
                        <a:lumMod val="20000"/>
                        <a:lumOff val="80000"/>
                      </a:schemeClr>
                    </a:solidFill>
                  </a:tcPr>
                </a:tc>
                <a:tc>
                  <a:txBody>
                    <a:bodyPr/>
                    <a:lstStyle/>
                    <a:p>
                      <a:r>
                        <a:rPr lang="en-GB"/>
                        <a:t>4</a:t>
                      </a:r>
                    </a:p>
                  </a:txBody>
                  <a:tcPr>
                    <a:solidFill>
                      <a:schemeClr val="bg2">
                        <a:lumMod val="20000"/>
                        <a:lumOff val="80000"/>
                      </a:schemeClr>
                    </a:solidFill>
                  </a:tcPr>
                </a:tc>
                <a:extLst>
                  <a:ext uri="{0D108BD9-81ED-4DB2-BD59-A6C34878D82A}">
                    <a16:rowId xmlns:a16="http://schemas.microsoft.com/office/drawing/2014/main" val="10001"/>
                  </a:ext>
                </a:extLst>
              </a:tr>
              <a:tr h="370840">
                <a:tc>
                  <a:txBody>
                    <a:bodyPr/>
                    <a:lstStyle/>
                    <a:p>
                      <a:r>
                        <a:rPr lang="en-GB">
                          <a:solidFill>
                            <a:schemeClr val="accent1">
                              <a:lumMod val="50000"/>
                            </a:schemeClr>
                          </a:solidFill>
                        </a:rPr>
                        <a:t>Maths</a:t>
                      </a:r>
                    </a:p>
                  </a:txBody>
                  <a:tcPr/>
                </a:tc>
                <a:tc>
                  <a:txBody>
                    <a:bodyPr/>
                    <a:lstStyle/>
                    <a:p>
                      <a:r>
                        <a:rPr lang="en-GB"/>
                        <a:t>4</a:t>
                      </a:r>
                    </a:p>
                  </a:txBody>
                  <a:tcPr/>
                </a:tc>
                <a:extLst>
                  <a:ext uri="{0D108BD9-81ED-4DB2-BD59-A6C34878D82A}">
                    <a16:rowId xmlns:a16="http://schemas.microsoft.com/office/drawing/2014/main" val="10002"/>
                  </a:ext>
                </a:extLst>
              </a:tr>
              <a:tr h="370840">
                <a:tc>
                  <a:txBody>
                    <a:bodyPr/>
                    <a:lstStyle/>
                    <a:p>
                      <a:r>
                        <a:rPr lang="en-GB">
                          <a:solidFill>
                            <a:schemeClr val="accent1">
                              <a:lumMod val="50000"/>
                            </a:schemeClr>
                          </a:solidFill>
                        </a:rPr>
                        <a:t>Science</a:t>
                      </a:r>
                    </a:p>
                  </a:txBody>
                  <a:tcPr/>
                </a:tc>
                <a:tc>
                  <a:txBody>
                    <a:bodyPr/>
                    <a:lstStyle/>
                    <a:p>
                      <a:r>
                        <a:rPr lang="en-GB"/>
                        <a:t>4</a:t>
                      </a:r>
                    </a:p>
                  </a:txBody>
                  <a:tcPr/>
                </a:tc>
                <a:extLst>
                  <a:ext uri="{0D108BD9-81ED-4DB2-BD59-A6C34878D82A}">
                    <a16:rowId xmlns:a16="http://schemas.microsoft.com/office/drawing/2014/main" val="10003"/>
                  </a:ext>
                </a:extLst>
              </a:tr>
              <a:tr h="370840">
                <a:tc>
                  <a:txBody>
                    <a:bodyPr/>
                    <a:lstStyle/>
                    <a:p>
                      <a:r>
                        <a:rPr lang="en-GB">
                          <a:solidFill>
                            <a:schemeClr val="accent1">
                              <a:lumMod val="50000"/>
                            </a:schemeClr>
                          </a:solidFill>
                        </a:rPr>
                        <a:t>Religious Education</a:t>
                      </a:r>
                    </a:p>
                  </a:txBody>
                  <a:tcPr/>
                </a:tc>
                <a:tc>
                  <a:txBody>
                    <a:bodyPr/>
                    <a:lstStyle/>
                    <a:p>
                      <a:r>
                        <a:rPr lang="en-GB"/>
                        <a:t>1</a:t>
                      </a:r>
                    </a:p>
                  </a:txBody>
                  <a:tcPr/>
                </a:tc>
                <a:extLst>
                  <a:ext uri="{0D108BD9-81ED-4DB2-BD59-A6C34878D82A}">
                    <a16:rowId xmlns:a16="http://schemas.microsoft.com/office/drawing/2014/main" val="10004"/>
                  </a:ext>
                </a:extLst>
              </a:tr>
              <a:tr h="370840">
                <a:tc>
                  <a:txBody>
                    <a:bodyPr/>
                    <a:lstStyle/>
                    <a:p>
                      <a:r>
                        <a:rPr lang="en-GB">
                          <a:solidFill>
                            <a:schemeClr val="accent1">
                              <a:lumMod val="50000"/>
                            </a:schemeClr>
                          </a:solidFill>
                        </a:rPr>
                        <a:t>French</a:t>
                      </a:r>
                      <a:r>
                        <a:rPr lang="en-GB" baseline="0">
                          <a:solidFill>
                            <a:schemeClr val="accent1">
                              <a:lumMod val="50000"/>
                            </a:schemeClr>
                          </a:solidFill>
                        </a:rPr>
                        <a:t> &amp; </a:t>
                      </a:r>
                      <a:r>
                        <a:rPr lang="en-GB">
                          <a:solidFill>
                            <a:schemeClr val="accent1">
                              <a:lumMod val="50000"/>
                            </a:schemeClr>
                          </a:solidFill>
                        </a:rPr>
                        <a:t>Spanish</a:t>
                      </a:r>
                    </a:p>
                  </a:txBody>
                  <a:tcPr/>
                </a:tc>
                <a:tc>
                  <a:txBody>
                    <a:bodyPr/>
                    <a:lstStyle/>
                    <a:p>
                      <a:r>
                        <a:rPr lang="en-GB"/>
                        <a:t>3</a:t>
                      </a:r>
                    </a:p>
                  </a:txBody>
                  <a:tcPr/>
                </a:tc>
                <a:extLst>
                  <a:ext uri="{0D108BD9-81ED-4DB2-BD59-A6C34878D82A}">
                    <a16:rowId xmlns:a16="http://schemas.microsoft.com/office/drawing/2014/main" val="10005"/>
                  </a:ext>
                </a:extLst>
              </a:tr>
              <a:tr h="370840">
                <a:tc>
                  <a:txBody>
                    <a:bodyPr/>
                    <a:lstStyle/>
                    <a:p>
                      <a:r>
                        <a:rPr lang="en-GB">
                          <a:solidFill>
                            <a:schemeClr val="accent1">
                              <a:lumMod val="50000"/>
                            </a:schemeClr>
                          </a:solidFill>
                        </a:rPr>
                        <a:t>History</a:t>
                      </a:r>
                    </a:p>
                  </a:txBody>
                  <a:tcPr/>
                </a:tc>
                <a:tc>
                  <a:txBody>
                    <a:bodyPr/>
                    <a:lstStyle/>
                    <a:p>
                      <a:r>
                        <a:rPr lang="en-GB"/>
                        <a:t>2</a:t>
                      </a:r>
                    </a:p>
                  </a:txBody>
                  <a:tcPr/>
                </a:tc>
                <a:extLst>
                  <a:ext uri="{0D108BD9-81ED-4DB2-BD59-A6C34878D82A}">
                    <a16:rowId xmlns:a16="http://schemas.microsoft.com/office/drawing/2014/main" val="10006"/>
                  </a:ext>
                </a:extLst>
              </a:tr>
              <a:tr h="370840">
                <a:tc>
                  <a:txBody>
                    <a:bodyPr/>
                    <a:lstStyle/>
                    <a:p>
                      <a:r>
                        <a:rPr lang="en-GB">
                          <a:solidFill>
                            <a:schemeClr val="accent1">
                              <a:lumMod val="50000"/>
                            </a:schemeClr>
                          </a:solidFill>
                        </a:rPr>
                        <a:t>Geography</a:t>
                      </a:r>
                    </a:p>
                  </a:txBody>
                  <a:tcPr/>
                </a:tc>
                <a:tc>
                  <a:txBody>
                    <a:bodyPr/>
                    <a:lstStyle/>
                    <a:p>
                      <a:r>
                        <a:rPr lang="en-GB"/>
                        <a:t>2</a:t>
                      </a:r>
                    </a:p>
                  </a:txBody>
                  <a:tcPr/>
                </a:tc>
                <a:extLst>
                  <a:ext uri="{0D108BD9-81ED-4DB2-BD59-A6C34878D82A}">
                    <a16:rowId xmlns:a16="http://schemas.microsoft.com/office/drawing/2014/main" val="10007"/>
                  </a:ext>
                </a:extLst>
              </a:tr>
              <a:tr h="370840">
                <a:tc>
                  <a:txBody>
                    <a:bodyPr/>
                    <a:lstStyle/>
                    <a:p>
                      <a:r>
                        <a:rPr lang="en-GB">
                          <a:solidFill>
                            <a:schemeClr val="accent1">
                              <a:lumMod val="50000"/>
                            </a:schemeClr>
                          </a:solidFill>
                        </a:rPr>
                        <a:t>Technology</a:t>
                      </a:r>
                    </a:p>
                  </a:txBody>
                  <a:tcPr/>
                </a:tc>
                <a:tc>
                  <a:txBody>
                    <a:bodyPr/>
                    <a:lstStyle/>
                    <a:p>
                      <a:r>
                        <a:rPr lang="en-GB"/>
                        <a:t>2</a:t>
                      </a:r>
                    </a:p>
                  </a:txBody>
                  <a:tcPr/>
                </a:tc>
                <a:extLst>
                  <a:ext uri="{0D108BD9-81ED-4DB2-BD59-A6C34878D82A}">
                    <a16:rowId xmlns:a16="http://schemas.microsoft.com/office/drawing/2014/main" val="10008"/>
                  </a:ext>
                </a:extLst>
              </a:tr>
              <a:tr h="370840">
                <a:tc>
                  <a:txBody>
                    <a:bodyPr/>
                    <a:lstStyle/>
                    <a:p>
                      <a:r>
                        <a:rPr lang="en-GB">
                          <a:solidFill>
                            <a:schemeClr val="accent1">
                              <a:lumMod val="50000"/>
                            </a:schemeClr>
                          </a:solidFill>
                        </a:rPr>
                        <a:t>Art</a:t>
                      </a:r>
                    </a:p>
                  </a:txBody>
                  <a:tcPr/>
                </a:tc>
                <a:tc>
                  <a:txBody>
                    <a:bodyPr/>
                    <a:lstStyle/>
                    <a:p>
                      <a:r>
                        <a:rPr lang="en-GB"/>
                        <a:t>1</a:t>
                      </a:r>
                    </a:p>
                  </a:txBody>
                  <a:tcPr/>
                </a:tc>
                <a:extLst>
                  <a:ext uri="{0D108BD9-81ED-4DB2-BD59-A6C34878D82A}">
                    <a16:rowId xmlns:a16="http://schemas.microsoft.com/office/drawing/2014/main" val="10009"/>
                  </a:ext>
                </a:extLst>
              </a:tr>
              <a:tr h="370840">
                <a:tc>
                  <a:txBody>
                    <a:bodyPr/>
                    <a:lstStyle/>
                    <a:p>
                      <a:r>
                        <a:rPr lang="en-GB">
                          <a:solidFill>
                            <a:schemeClr val="accent1">
                              <a:lumMod val="50000"/>
                            </a:schemeClr>
                          </a:solidFill>
                        </a:rPr>
                        <a:t>Music</a:t>
                      </a:r>
                    </a:p>
                  </a:txBody>
                  <a:tcPr/>
                </a:tc>
                <a:tc>
                  <a:txBody>
                    <a:bodyPr/>
                    <a:lstStyle/>
                    <a:p>
                      <a:r>
                        <a:rPr lang="en-GB"/>
                        <a:t>1</a:t>
                      </a:r>
                    </a:p>
                  </a:txBody>
                  <a:tcPr/>
                </a:tc>
                <a:extLst>
                  <a:ext uri="{0D108BD9-81ED-4DB2-BD59-A6C34878D82A}">
                    <a16:rowId xmlns:a16="http://schemas.microsoft.com/office/drawing/2014/main" val="10010"/>
                  </a:ext>
                </a:extLst>
              </a:tr>
              <a:tr h="370840">
                <a:tc>
                  <a:txBody>
                    <a:bodyPr/>
                    <a:lstStyle/>
                    <a:p>
                      <a:r>
                        <a:rPr lang="en-GB">
                          <a:solidFill>
                            <a:schemeClr val="accent1">
                              <a:lumMod val="50000"/>
                            </a:schemeClr>
                          </a:solidFill>
                        </a:rPr>
                        <a:t>PE</a:t>
                      </a:r>
                    </a:p>
                  </a:txBody>
                  <a:tcPr/>
                </a:tc>
                <a:tc>
                  <a:txBody>
                    <a:bodyPr/>
                    <a:lstStyle/>
                    <a:p>
                      <a:r>
                        <a:rPr lang="en-GB"/>
                        <a:t>2</a:t>
                      </a:r>
                    </a:p>
                  </a:txBody>
                  <a:tcPr/>
                </a:tc>
                <a:extLst>
                  <a:ext uri="{0D108BD9-81ED-4DB2-BD59-A6C34878D82A}">
                    <a16:rowId xmlns:a16="http://schemas.microsoft.com/office/drawing/2014/main" val="10011"/>
                  </a:ext>
                </a:extLst>
              </a:tr>
              <a:tr h="370840">
                <a:tc>
                  <a:txBody>
                    <a:bodyPr/>
                    <a:lstStyle/>
                    <a:p>
                      <a:r>
                        <a:rPr lang="en-GB">
                          <a:solidFill>
                            <a:schemeClr val="accent1">
                              <a:lumMod val="50000"/>
                            </a:schemeClr>
                          </a:solidFill>
                        </a:rPr>
                        <a:t>Drama</a:t>
                      </a:r>
                    </a:p>
                  </a:txBody>
                  <a:tcPr/>
                </a:tc>
                <a:tc>
                  <a:txBody>
                    <a:bodyPr/>
                    <a:lstStyle/>
                    <a:p>
                      <a:r>
                        <a:rPr lang="en-GB"/>
                        <a:t>2</a:t>
                      </a:r>
                    </a:p>
                  </a:txBody>
                  <a:tcPr/>
                </a:tc>
                <a:extLst>
                  <a:ext uri="{0D108BD9-81ED-4DB2-BD59-A6C34878D82A}">
                    <a16:rowId xmlns:a16="http://schemas.microsoft.com/office/drawing/2014/main" val="10012"/>
                  </a:ext>
                </a:extLst>
              </a:tr>
              <a:tr h="370839">
                <a:tc>
                  <a:txBody>
                    <a:bodyPr/>
                    <a:lstStyle/>
                    <a:p>
                      <a:pPr lvl="0">
                        <a:buNone/>
                      </a:pPr>
                      <a:r>
                        <a:rPr lang="en-GB">
                          <a:solidFill>
                            <a:schemeClr val="accent1">
                              <a:lumMod val="50000"/>
                            </a:schemeClr>
                          </a:solidFill>
                        </a:rPr>
                        <a:t>Computing</a:t>
                      </a:r>
                    </a:p>
                  </a:txBody>
                  <a:tcPr/>
                </a:tc>
                <a:tc>
                  <a:txBody>
                    <a:bodyPr/>
                    <a:lstStyle/>
                    <a:p>
                      <a:pPr lvl="0">
                        <a:buNone/>
                      </a:pPr>
                      <a:r>
                        <a:rPr lang="en-GB"/>
                        <a:t>1</a:t>
                      </a:r>
                    </a:p>
                  </a:txBody>
                  <a:tcPr/>
                </a:tc>
                <a:extLst>
                  <a:ext uri="{0D108BD9-81ED-4DB2-BD59-A6C34878D82A}">
                    <a16:rowId xmlns:a16="http://schemas.microsoft.com/office/drawing/2014/main" val="688069475"/>
                  </a:ext>
                </a:extLst>
              </a:tr>
              <a:tr h="370840">
                <a:tc>
                  <a:txBody>
                    <a:bodyPr/>
                    <a:lstStyle/>
                    <a:p>
                      <a:r>
                        <a:rPr lang="en-GB">
                          <a:solidFill>
                            <a:schemeClr val="accent1">
                              <a:lumMod val="50000"/>
                            </a:schemeClr>
                          </a:solidFill>
                        </a:rPr>
                        <a:t>PSHE</a:t>
                      </a:r>
                    </a:p>
                  </a:txBody>
                  <a:tcPr/>
                </a:tc>
                <a:tc>
                  <a:txBody>
                    <a:bodyPr/>
                    <a:lstStyle/>
                    <a:p>
                      <a:r>
                        <a:rPr lang="en-GB"/>
                        <a:t>1</a:t>
                      </a:r>
                    </a:p>
                  </a:txBody>
                  <a:tcPr/>
                </a:tc>
                <a:extLst>
                  <a:ext uri="{0D108BD9-81ED-4DB2-BD59-A6C34878D82A}">
                    <a16:rowId xmlns:a16="http://schemas.microsoft.com/office/drawing/2014/main" val="10013"/>
                  </a:ext>
                </a:extLst>
              </a:tr>
            </a:tbl>
          </a:graphicData>
        </a:graphic>
      </p:graphicFrame>
      <p:pic>
        <p:nvPicPr>
          <p:cNvPr id="10242" name="Picture 1" descr="K:\Documents\EDUCATION LONDON\COMPANY\RUSSELL EDUCATION TRUST\Logo\RET_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7902" y="6077405"/>
            <a:ext cx="89058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16843" y="2508422"/>
            <a:ext cx="359375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a:ea typeface="+mn-ea"/>
                <a:cs typeface="+mn-cs"/>
              </a:rPr>
              <a:t>The arts allocation changes yearly through KS3 to ensure even coverage of the three arts subjects – Drama, Music and Art</a:t>
            </a:r>
          </a:p>
        </p:txBody>
      </p:sp>
    </p:spTree>
    <p:extLst>
      <p:ext uri="{BB962C8B-B14F-4D97-AF65-F5344CB8AC3E}">
        <p14:creationId xmlns:p14="http://schemas.microsoft.com/office/powerpoint/2010/main" val="3509946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Normal School Day for Year 7 Students</a:t>
            </a:r>
            <a:endParaRPr lang="en-US" i="1"/>
          </a:p>
        </p:txBody>
      </p:sp>
      <p:pic>
        <p:nvPicPr>
          <p:cNvPr id="3" name="Picture 3">
            <a:extLst>
              <a:ext uri="{FF2B5EF4-FFF2-40B4-BE49-F238E27FC236}">
                <a16:creationId xmlns:a16="http://schemas.microsoft.com/office/drawing/2014/main" id="{F3F072A4-3750-59D7-79A4-2E0AC23F3115}"/>
              </a:ext>
            </a:extLst>
          </p:cNvPr>
          <p:cNvPicPr>
            <a:picLocks noChangeAspect="1"/>
          </p:cNvPicPr>
          <p:nvPr/>
        </p:nvPicPr>
        <p:blipFill>
          <a:blip r:embed="rId3"/>
          <a:stretch>
            <a:fillRect/>
          </a:stretch>
        </p:blipFill>
        <p:spPr>
          <a:xfrm>
            <a:off x="6244046" y="2651760"/>
            <a:ext cx="2743200" cy="4114800"/>
          </a:xfrm>
          <a:prstGeom prst="rect">
            <a:avLst/>
          </a:prstGeom>
        </p:spPr>
      </p:pic>
      <p:graphicFrame>
        <p:nvGraphicFramePr>
          <p:cNvPr id="4" name="Table 3">
            <a:extLst>
              <a:ext uri="{FF2B5EF4-FFF2-40B4-BE49-F238E27FC236}">
                <a16:creationId xmlns:a16="http://schemas.microsoft.com/office/drawing/2014/main" id="{DD6BAAE8-320E-3B1F-E394-7CCB2516355E}"/>
              </a:ext>
            </a:extLst>
          </p:cNvPr>
          <p:cNvGraphicFramePr>
            <a:graphicFrameLocks noGrp="1"/>
          </p:cNvGraphicFramePr>
          <p:nvPr>
            <p:extLst>
              <p:ext uri="{D42A27DB-BD31-4B8C-83A1-F6EECF244321}">
                <p14:modId xmlns:p14="http://schemas.microsoft.com/office/powerpoint/2010/main" val="2176475866"/>
              </p:ext>
            </p:extLst>
          </p:nvPr>
        </p:nvGraphicFramePr>
        <p:xfrm>
          <a:off x="598289" y="1473398"/>
          <a:ext cx="5120640" cy="5137785"/>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3254382814"/>
                    </a:ext>
                  </a:extLst>
                </a:gridCol>
                <a:gridCol w="2560320">
                  <a:extLst>
                    <a:ext uri="{9D8B030D-6E8A-4147-A177-3AD203B41FA5}">
                      <a16:colId xmlns:a16="http://schemas.microsoft.com/office/drawing/2014/main" val="4025479097"/>
                    </a:ext>
                  </a:extLst>
                </a:gridCol>
              </a:tblGrid>
              <a:tr h="428625">
                <a:tc>
                  <a:txBody>
                    <a:bodyPr/>
                    <a:lstStyle/>
                    <a:p>
                      <a:r>
                        <a:rPr lang="en-US" sz="2000" dirty="0"/>
                        <a:t>Site Opens</a:t>
                      </a:r>
                    </a:p>
                  </a:txBody>
                  <a:tcPr/>
                </a:tc>
                <a:tc>
                  <a:txBody>
                    <a:bodyPr/>
                    <a:lstStyle/>
                    <a:p>
                      <a:r>
                        <a:rPr lang="en-US" sz="2000" dirty="0"/>
                        <a:t>07.45</a:t>
                      </a:r>
                    </a:p>
                  </a:txBody>
                  <a:tcPr/>
                </a:tc>
                <a:extLst>
                  <a:ext uri="{0D108BD9-81ED-4DB2-BD59-A6C34878D82A}">
                    <a16:rowId xmlns:a16="http://schemas.microsoft.com/office/drawing/2014/main" val="2313903504"/>
                  </a:ext>
                </a:extLst>
              </a:tr>
              <a:tr h="370840">
                <a:tc>
                  <a:txBody>
                    <a:bodyPr/>
                    <a:lstStyle/>
                    <a:p>
                      <a:pPr lvl="0">
                        <a:buNone/>
                      </a:pPr>
                      <a:r>
                        <a:rPr lang="fr-FR" sz="2300" b="0" i="0" u="none" strike="noStrike" noProof="0" dirty="0" err="1">
                          <a:solidFill>
                            <a:srgbClr val="404040"/>
                          </a:solidFill>
                          <a:latin typeface="Gill Sans MT"/>
                        </a:rPr>
                        <a:t>Tutor</a:t>
                      </a:r>
                      <a:r>
                        <a:rPr lang="fr-FR" sz="2300" b="0" i="0" u="none" strike="noStrike" noProof="0" dirty="0">
                          <a:solidFill>
                            <a:srgbClr val="404040"/>
                          </a:solidFill>
                          <a:latin typeface="Gill Sans MT"/>
                        </a:rPr>
                        <a:t>      </a:t>
                      </a:r>
                      <a:endParaRPr lang="en-US" dirty="0"/>
                    </a:p>
                  </a:txBody>
                  <a:tcPr/>
                </a:tc>
                <a:tc>
                  <a:txBody>
                    <a:bodyPr/>
                    <a:lstStyle/>
                    <a:p>
                      <a:pPr lvl="0">
                        <a:buNone/>
                      </a:pPr>
                      <a:r>
                        <a:rPr lang="fr-FR" sz="2300" b="0" i="0" u="none" strike="noStrike" noProof="0" dirty="0">
                          <a:solidFill>
                            <a:srgbClr val="404040"/>
                          </a:solidFill>
                          <a:latin typeface="Gill Sans MT"/>
                        </a:rPr>
                        <a:t>08.30 – 09.00</a:t>
                      </a:r>
                      <a:endParaRPr lang="en-US" dirty="0"/>
                    </a:p>
                  </a:txBody>
                  <a:tcPr/>
                </a:tc>
                <a:extLst>
                  <a:ext uri="{0D108BD9-81ED-4DB2-BD59-A6C34878D82A}">
                    <a16:rowId xmlns:a16="http://schemas.microsoft.com/office/drawing/2014/main" val="4281559416"/>
                  </a:ext>
                </a:extLst>
              </a:tr>
              <a:tr h="370839">
                <a:tc>
                  <a:txBody>
                    <a:bodyPr/>
                    <a:lstStyle/>
                    <a:p>
                      <a:pPr lvl="0">
                        <a:buNone/>
                      </a:pPr>
                      <a:r>
                        <a:rPr lang="fr-FR" sz="2300" b="0" i="0" u="none" strike="noStrike" noProof="0" dirty="0">
                          <a:solidFill>
                            <a:srgbClr val="404040"/>
                          </a:solidFill>
                          <a:latin typeface="Gill Sans MT"/>
                        </a:rPr>
                        <a:t>Lesson 1</a:t>
                      </a:r>
                      <a:endParaRPr lang="en-US" dirty="0"/>
                    </a:p>
                  </a:txBody>
                  <a:tcPr/>
                </a:tc>
                <a:tc>
                  <a:txBody>
                    <a:bodyPr/>
                    <a:lstStyle/>
                    <a:p>
                      <a:pPr lvl="0">
                        <a:buNone/>
                      </a:pPr>
                      <a:r>
                        <a:rPr lang="fr-FR" sz="2300" b="0" i="0" u="none" strike="noStrike" noProof="0" dirty="0">
                          <a:solidFill>
                            <a:srgbClr val="404040"/>
                          </a:solidFill>
                          <a:latin typeface="Gill Sans MT"/>
                        </a:rPr>
                        <a:t>09.00 – 09.50</a:t>
                      </a:r>
                      <a:endParaRPr lang="en-US" dirty="0"/>
                    </a:p>
                  </a:txBody>
                  <a:tcPr/>
                </a:tc>
                <a:extLst>
                  <a:ext uri="{0D108BD9-81ED-4DB2-BD59-A6C34878D82A}">
                    <a16:rowId xmlns:a16="http://schemas.microsoft.com/office/drawing/2014/main" val="3120320779"/>
                  </a:ext>
                </a:extLst>
              </a:tr>
              <a:tr h="370838">
                <a:tc>
                  <a:txBody>
                    <a:bodyPr/>
                    <a:lstStyle/>
                    <a:p>
                      <a:pPr lvl="0">
                        <a:buNone/>
                      </a:pPr>
                      <a:r>
                        <a:rPr lang="fr-FR" sz="2300" b="0" i="0" u="none" strike="noStrike" noProof="0" dirty="0">
                          <a:solidFill>
                            <a:srgbClr val="404040"/>
                          </a:solidFill>
                          <a:latin typeface="Gill Sans MT"/>
                        </a:rPr>
                        <a:t>Lesson 2</a:t>
                      </a:r>
                      <a:endParaRPr lang="en-US" dirty="0"/>
                    </a:p>
                  </a:txBody>
                  <a:tcPr/>
                </a:tc>
                <a:tc>
                  <a:txBody>
                    <a:bodyPr/>
                    <a:lstStyle/>
                    <a:p>
                      <a:pPr lvl="0">
                        <a:buNone/>
                      </a:pPr>
                      <a:r>
                        <a:rPr lang="fr-FR" sz="2300" b="0" i="0" u="none" strike="noStrike" noProof="0" dirty="0">
                          <a:solidFill>
                            <a:srgbClr val="404040"/>
                          </a:solidFill>
                          <a:latin typeface="Gill Sans MT"/>
                        </a:rPr>
                        <a:t>09.50 – 10.40</a:t>
                      </a:r>
                      <a:endParaRPr lang="en-US" dirty="0"/>
                    </a:p>
                  </a:txBody>
                  <a:tcPr/>
                </a:tc>
                <a:extLst>
                  <a:ext uri="{0D108BD9-81ED-4DB2-BD59-A6C34878D82A}">
                    <a16:rowId xmlns:a16="http://schemas.microsoft.com/office/drawing/2014/main" val="1758575497"/>
                  </a:ext>
                </a:extLst>
              </a:tr>
              <a:tr h="370838">
                <a:tc>
                  <a:txBody>
                    <a:bodyPr/>
                    <a:lstStyle/>
                    <a:p>
                      <a:pPr lvl="0">
                        <a:buNone/>
                      </a:pPr>
                      <a:r>
                        <a:rPr lang="fr-FR" sz="2300" b="0" i="0" u="none" strike="noStrike" noProof="0" dirty="0">
                          <a:solidFill>
                            <a:srgbClr val="404040"/>
                          </a:solidFill>
                          <a:latin typeface="Gill Sans MT"/>
                        </a:rPr>
                        <a:t>Break      </a:t>
                      </a:r>
                      <a:endParaRPr lang="en-US" dirty="0"/>
                    </a:p>
                  </a:txBody>
                  <a:tcPr/>
                </a:tc>
                <a:tc>
                  <a:txBody>
                    <a:bodyPr/>
                    <a:lstStyle/>
                    <a:p>
                      <a:pPr lvl="0">
                        <a:buNone/>
                      </a:pPr>
                      <a:r>
                        <a:rPr lang="fr-FR" sz="2300" b="0" i="0" u="none" strike="noStrike" noProof="0" dirty="0">
                          <a:solidFill>
                            <a:srgbClr val="404040"/>
                          </a:solidFill>
                          <a:latin typeface="Gill Sans MT"/>
                        </a:rPr>
                        <a:t>10.40 – 11.00 </a:t>
                      </a:r>
                      <a:endParaRPr lang="en-US" dirty="0"/>
                    </a:p>
                  </a:txBody>
                  <a:tcPr/>
                </a:tc>
                <a:extLst>
                  <a:ext uri="{0D108BD9-81ED-4DB2-BD59-A6C34878D82A}">
                    <a16:rowId xmlns:a16="http://schemas.microsoft.com/office/drawing/2014/main" val="795639744"/>
                  </a:ext>
                </a:extLst>
              </a:tr>
              <a:tr h="370838">
                <a:tc>
                  <a:txBody>
                    <a:bodyPr/>
                    <a:lstStyle/>
                    <a:p>
                      <a:pPr lvl="0">
                        <a:buNone/>
                      </a:pPr>
                      <a:r>
                        <a:rPr lang="fr-FR" sz="2300" b="0" i="0" u="none" strike="noStrike" noProof="0" dirty="0">
                          <a:solidFill>
                            <a:srgbClr val="404040"/>
                          </a:solidFill>
                          <a:latin typeface="Gill Sans MT"/>
                        </a:rPr>
                        <a:t>Lesson 3</a:t>
                      </a:r>
                      <a:endParaRPr lang="en-US" dirty="0"/>
                    </a:p>
                  </a:txBody>
                  <a:tcPr/>
                </a:tc>
                <a:tc>
                  <a:txBody>
                    <a:bodyPr/>
                    <a:lstStyle/>
                    <a:p>
                      <a:pPr lvl="0">
                        <a:buNone/>
                      </a:pPr>
                      <a:r>
                        <a:rPr lang="fr-FR" sz="2300" b="0" i="0" u="none" strike="noStrike" noProof="0" dirty="0">
                          <a:solidFill>
                            <a:srgbClr val="404040"/>
                          </a:solidFill>
                          <a:latin typeface="Gill Sans MT"/>
                        </a:rPr>
                        <a:t>11.00 – 11.50</a:t>
                      </a:r>
                      <a:endParaRPr lang="en-US" dirty="0"/>
                    </a:p>
                  </a:txBody>
                  <a:tcPr/>
                </a:tc>
                <a:extLst>
                  <a:ext uri="{0D108BD9-81ED-4DB2-BD59-A6C34878D82A}">
                    <a16:rowId xmlns:a16="http://schemas.microsoft.com/office/drawing/2014/main" val="104911848"/>
                  </a:ext>
                </a:extLst>
              </a:tr>
              <a:tr h="370838">
                <a:tc>
                  <a:txBody>
                    <a:bodyPr/>
                    <a:lstStyle/>
                    <a:p>
                      <a:pPr lvl="0">
                        <a:buNone/>
                      </a:pPr>
                      <a:r>
                        <a:rPr lang="sv-SE" sz="2300" b="0" i="0" u="none" strike="noStrike" noProof="0" dirty="0" err="1">
                          <a:solidFill>
                            <a:srgbClr val="404040"/>
                          </a:solidFill>
                          <a:latin typeface="Gill Sans MT"/>
                        </a:rPr>
                        <a:t>Lesson</a:t>
                      </a:r>
                      <a:r>
                        <a:rPr lang="sv-SE" sz="2300" b="0" i="0" u="none" strike="noStrike" noProof="0" dirty="0">
                          <a:solidFill>
                            <a:srgbClr val="404040"/>
                          </a:solidFill>
                          <a:latin typeface="Gill Sans MT"/>
                        </a:rPr>
                        <a:t> 4 </a:t>
                      </a:r>
                      <a:endParaRPr lang="en-US" dirty="0"/>
                    </a:p>
                  </a:txBody>
                  <a:tcPr/>
                </a:tc>
                <a:tc>
                  <a:txBody>
                    <a:bodyPr/>
                    <a:lstStyle/>
                    <a:p>
                      <a:pPr lvl="0">
                        <a:buNone/>
                      </a:pPr>
                      <a:r>
                        <a:rPr lang="fr-FR" sz="2300" b="0" i="0" u="none" strike="noStrike" noProof="0" dirty="0">
                          <a:solidFill>
                            <a:srgbClr val="404040"/>
                          </a:solidFill>
                          <a:latin typeface="Gill Sans MT"/>
                        </a:rPr>
                        <a:t>11.50-12.30 </a:t>
                      </a:r>
                      <a:endParaRPr lang="en-US" dirty="0"/>
                    </a:p>
                  </a:txBody>
                  <a:tcPr/>
                </a:tc>
                <a:extLst>
                  <a:ext uri="{0D108BD9-81ED-4DB2-BD59-A6C34878D82A}">
                    <a16:rowId xmlns:a16="http://schemas.microsoft.com/office/drawing/2014/main" val="1185258813"/>
                  </a:ext>
                </a:extLst>
              </a:tr>
              <a:tr h="370838">
                <a:tc>
                  <a:txBody>
                    <a:bodyPr/>
                    <a:lstStyle/>
                    <a:p>
                      <a:pPr lvl="0">
                        <a:buNone/>
                      </a:pPr>
                      <a:r>
                        <a:rPr lang="fr-FR" sz="2300" b="0" i="0" u="none" strike="noStrike" noProof="0" dirty="0">
                          <a:solidFill>
                            <a:srgbClr val="404040"/>
                          </a:solidFill>
                          <a:latin typeface="Gill Sans MT"/>
                        </a:rPr>
                        <a:t>Lunch </a:t>
                      </a:r>
                      <a:endParaRPr lang="en-US"/>
                    </a:p>
                  </a:txBody>
                  <a:tcPr/>
                </a:tc>
                <a:tc>
                  <a:txBody>
                    <a:bodyPr/>
                    <a:lstStyle/>
                    <a:p>
                      <a:pPr lvl="0">
                        <a:buNone/>
                      </a:pPr>
                      <a:r>
                        <a:rPr lang="sv-SE" sz="2300" b="0" i="0" u="none" strike="noStrike" noProof="0" dirty="0">
                          <a:solidFill>
                            <a:srgbClr val="404040"/>
                          </a:solidFill>
                          <a:latin typeface="Gill Sans MT"/>
                        </a:rPr>
                        <a:t>12.30 – 13.20</a:t>
                      </a:r>
                      <a:endParaRPr lang="en-US" dirty="0"/>
                    </a:p>
                  </a:txBody>
                  <a:tcPr/>
                </a:tc>
                <a:extLst>
                  <a:ext uri="{0D108BD9-81ED-4DB2-BD59-A6C34878D82A}">
                    <a16:rowId xmlns:a16="http://schemas.microsoft.com/office/drawing/2014/main" val="641214962"/>
                  </a:ext>
                </a:extLst>
              </a:tr>
              <a:tr h="370838">
                <a:tc>
                  <a:txBody>
                    <a:bodyPr/>
                    <a:lstStyle/>
                    <a:p>
                      <a:pPr lvl="0">
                        <a:buNone/>
                      </a:pPr>
                      <a:r>
                        <a:rPr lang="sv-SE" sz="2300" b="0" i="0" u="none" strike="noStrike" noProof="0" dirty="0" err="1">
                          <a:solidFill>
                            <a:srgbClr val="404040"/>
                          </a:solidFill>
                          <a:latin typeface="Gill Sans MT"/>
                        </a:rPr>
                        <a:t>Lesson</a:t>
                      </a:r>
                      <a:r>
                        <a:rPr lang="sv-SE" sz="2300" b="0" i="0" u="none" strike="noStrike" noProof="0" dirty="0">
                          <a:solidFill>
                            <a:srgbClr val="404040"/>
                          </a:solidFill>
                          <a:latin typeface="Gill Sans MT"/>
                        </a:rPr>
                        <a:t> 5</a:t>
                      </a:r>
                      <a:endParaRPr lang="en-US" dirty="0"/>
                    </a:p>
                  </a:txBody>
                  <a:tcPr/>
                </a:tc>
                <a:tc>
                  <a:txBody>
                    <a:bodyPr/>
                    <a:lstStyle/>
                    <a:p>
                      <a:pPr lvl="0">
                        <a:buNone/>
                      </a:pPr>
                      <a:r>
                        <a:rPr lang="sv-SE" sz="2300" b="0" i="0" u="none" strike="noStrike" noProof="0" dirty="0">
                          <a:solidFill>
                            <a:srgbClr val="404040"/>
                          </a:solidFill>
                          <a:latin typeface="Gill Sans MT"/>
                        </a:rPr>
                        <a:t>13.20 – 14.10</a:t>
                      </a:r>
                      <a:endParaRPr lang="en-US" dirty="0"/>
                    </a:p>
                  </a:txBody>
                  <a:tcPr/>
                </a:tc>
                <a:extLst>
                  <a:ext uri="{0D108BD9-81ED-4DB2-BD59-A6C34878D82A}">
                    <a16:rowId xmlns:a16="http://schemas.microsoft.com/office/drawing/2014/main" val="225352391"/>
                  </a:ext>
                </a:extLst>
              </a:tr>
              <a:tr h="370838">
                <a:tc>
                  <a:txBody>
                    <a:bodyPr/>
                    <a:lstStyle/>
                    <a:p>
                      <a:pPr lvl="0">
                        <a:buNone/>
                      </a:pPr>
                      <a:r>
                        <a:rPr lang="sv-SE" sz="2500" b="0" i="0" u="none" strike="noStrike" noProof="0" dirty="0" err="1">
                          <a:solidFill>
                            <a:srgbClr val="404040"/>
                          </a:solidFill>
                          <a:latin typeface="Gill Sans MT"/>
                        </a:rPr>
                        <a:t>Lesson</a:t>
                      </a:r>
                      <a:r>
                        <a:rPr lang="sv-SE" sz="2500" b="0" i="0" u="none" strike="noStrike" noProof="0" dirty="0">
                          <a:solidFill>
                            <a:srgbClr val="404040"/>
                          </a:solidFill>
                          <a:latin typeface="Gill Sans MT"/>
                        </a:rPr>
                        <a:t> 6 </a:t>
                      </a:r>
                      <a:endParaRPr lang="en-US" dirty="0"/>
                    </a:p>
                  </a:txBody>
                  <a:tcPr/>
                </a:tc>
                <a:tc>
                  <a:txBody>
                    <a:bodyPr/>
                    <a:lstStyle/>
                    <a:p>
                      <a:pPr lvl="0">
                        <a:buNone/>
                      </a:pPr>
                      <a:r>
                        <a:rPr lang="sv-SE" sz="2500" b="0" i="0" u="none" strike="noStrike" noProof="0" dirty="0">
                          <a:solidFill>
                            <a:srgbClr val="404040"/>
                          </a:solidFill>
                          <a:latin typeface="Gill Sans MT"/>
                        </a:rPr>
                        <a:t>14.10 – 14.55</a:t>
                      </a:r>
                      <a:endParaRPr lang="en-US" dirty="0"/>
                    </a:p>
                  </a:txBody>
                  <a:tcPr/>
                </a:tc>
                <a:extLst>
                  <a:ext uri="{0D108BD9-81ED-4DB2-BD59-A6C34878D82A}">
                    <a16:rowId xmlns:a16="http://schemas.microsoft.com/office/drawing/2014/main" val="453302992"/>
                  </a:ext>
                </a:extLst>
              </a:tr>
              <a:tr h="370838">
                <a:tc>
                  <a:txBody>
                    <a:bodyPr/>
                    <a:lstStyle/>
                    <a:p>
                      <a:pPr lvl="0">
                        <a:buNone/>
                      </a:pPr>
                      <a:r>
                        <a:rPr lang="sv-SE" sz="2000" b="0" i="0" u="none" strike="noStrike" noProof="0" dirty="0">
                          <a:solidFill>
                            <a:srgbClr val="404040"/>
                          </a:solidFill>
                          <a:latin typeface="Gill Sans MT"/>
                        </a:rPr>
                        <a:t>Extra-</a:t>
                      </a:r>
                      <a:r>
                        <a:rPr lang="sv-SE" sz="2000" b="0" i="0" u="none" strike="noStrike" noProof="0" err="1">
                          <a:solidFill>
                            <a:srgbClr val="404040"/>
                          </a:solidFill>
                          <a:latin typeface="Gill Sans MT"/>
                        </a:rPr>
                        <a:t>Curricular</a:t>
                      </a:r>
                      <a:r>
                        <a:rPr lang="sv-SE" sz="2000" b="0" i="0" u="none" strike="noStrike" noProof="0" dirty="0">
                          <a:solidFill>
                            <a:srgbClr val="404040"/>
                          </a:solidFill>
                          <a:latin typeface="Gill Sans MT"/>
                        </a:rPr>
                        <a:t> </a:t>
                      </a:r>
                      <a:r>
                        <a:rPr lang="sv-SE" sz="2000" b="0" i="0" u="none" strike="noStrike" noProof="0" err="1">
                          <a:solidFill>
                            <a:srgbClr val="404040"/>
                          </a:solidFill>
                          <a:latin typeface="Gill Sans MT"/>
                        </a:rPr>
                        <a:t>Programme</a:t>
                      </a:r>
                      <a:endParaRPr lang="en-US" sz="2000" err="1"/>
                    </a:p>
                  </a:txBody>
                  <a:tcPr/>
                </a:tc>
                <a:tc>
                  <a:txBody>
                    <a:bodyPr/>
                    <a:lstStyle/>
                    <a:p>
                      <a:pPr lvl="0">
                        <a:buNone/>
                      </a:pPr>
                      <a:r>
                        <a:rPr lang="sv-SE" sz="2500" b="0" i="0" u="none" strike="noStrike" noProof="0" dirty="0">
                          <a:solidFill>
                            <a:srgbClr val="404040"/>
                          </a:solidFill>
                          <a:latin typeface="Gill Sans MT"/>
                        </a:rPr>
                        <a:t>15:15-16:15 </a:t>
                      </a:r>
                      <a:endParaRPr lang="en-US" dirty="0"/>
                    </a:p>
                  </a:txBody>
                  <a:tcPr/>
                </a:tc>
                <a:extLst>
                  <a:ext uri="{0D108BD9-81ED-4DB2-BD59-A6C34878D82A}">
                    <a16:rowId xmlns:a16="http://schemas.microsoft.com/office/drawing/2014/main" val="3433325736"/>
                  </a:ext>
                </a:extLst>
              </a:tr>
            </a:tbl>
          </a:graphicData>
        </a:graphic>
      </p:graphicFrame>
    </p:spTree>
    <p:extLst>
      <p:ext uri="{BB962C8B-B14F-4D97-AF65-F5344CB8AC3E}">
        <p14:creationId xmlns:p14="http://schemas.microsoft.com/office/powerpoint/2010/main" val="1206597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01" y="160539"/>
            <a:ext cx="6352082" cy="1428750"/>
          </a:xfrm>
        </p:spPr>
        <p:txBody>
          <a:bodyPr>
            <a:normAutofit fontScale="90000"/>
          </a:bodyPr>
          <a:lstStyle/>
          <a:p>
            <a:r>
              <a:rPr lang="en-GB" sz="4000" b="1">
                <a:solidFill>
                  <a:srgbClr val="7030A0"/>
                </a:solidFill>
              </a:rPr>
              <a:t>What does collective worship look like at King’s?</a:t>
            </a:r>
            <a:br>
              <a:rPr lang="en-GB" sz="1800">
                <a:solidFill>
                  <a:srgbClr val="7030A0"/>
                </a:solidFill>
              </a:rPr>
            </a:br>
            <a:endParaRPr lang="en-GB" sz="1800">
              <a:solidFill>
                <a:srgbClr val="7030A0"/>
              </a:solidFill>
            </a:endParaRPr>
          </a:p>
        </p:txBody>
      </p:sp>
      <p:sp>
        <p:nvSpPr>
          <p:cNvPr id="3" name="Content Placeholder 2"/>
          <p:cNvSpPr>
            <a:spLocks noGrp="1"/>
          </p:cNvSpPr>
          <p:nvPr>
            <p:ph idx="1"/>
          </p:nvPr>
        </p:nvSpPr>
        <p:spPr>
          <a:xfrm>
            <a:off x="341708" y="1692138"/>
            <a:ext cx="5562135" cy="3701660"/>
          </a:xfrm>
        </p:spPr>
        <p:txBody>
          <a:bodyPr>
            <a:normAutofit/>
          </a:bodyPr>
          <a:lstStyle/>
          <a:p>
            <a:endParaRPr lang="en-GB" sz="2250" b="1">
              <a:solidFill>
                <a:schemeClr val="accent6">
                  <a:lumMod val="40000"/>
                  <a:lumOff val="60000"/>
                </a:schemeClr>
              </a:solidFill>
            </a:endParaRPr>
          </a:p>
          <a:p>
            <a:endParaRPr lang="en-GB" sz="2100">
              <a:solidFill>
                <a:srgbClr val="00B0F0"/>
              </a:solidFill>
            </a:endParaRPr>
          </a:p>
        </p:txBody>
      </p:sp>
      <p:sp>
        <p:nvSpPr>
          <p:cNvPr id="8" name="TextBox 7"/>
          <p:cNvSpPr txBox="1"/>
          <p:nvPr/>
        </p:nvSpPr>
        <p:spPr>
          <a:xfrm>
            <a:off x="223736" y="2060277"/>
            <a:ext cx="4184244" cy="3416320"/>
          </a:xfrm>
          <a:prstGeom prst="rect">
            <a:avLst/>
          </a:prstGeom>
          <a:noFill/>
        </p:spPr>
        <p:txBody>
          <a:bodyPr wrap="square" lIns="91440" tIns="45720" rIns="91440" bIns="45720" rtlCol="0" anchor="t">
            <a:spAutoFit/>
          </a:bodyPr>
          <a:lstStyle/>
          <a:p>
            <a:pPr marL="213995" marR="0" lvl="0" indent="-213995" algn="l" defTabSz="457200" rtl="0" eaLnBrk="1" fontAlgn="auto" latinLnBrk="0" hangingPunct="1">
              <a:lnSpc>
                <a:spcPct val="100000"/>
              </a:lnSpc>
              <a:spcBef>
                <a:spcPts val="0"/>
              </a:spcBef>
              <a:spcAft>
                <a:spcPts val="0"/>
              </a:spcAft>
              <a:buClrTx/>
              <a:buSzTx/>
              <a:buFontTx/>
              <a:buChar char="-"/>
              <a:tabLst/>
              <a:defRPr/>
            </a:pPr>
            <a:r>
              <a:rPr kumimoji="0" lang="en-GB" sz="2400" i="0" u="none" strike="noStrike" kern="1200" cap="none" spc="0" normalizeH="0" baseline="0" noProof="0">
                <a:ln>
                  <a:noFill/>
                </a:ln>
                <a:solidFill>
                  <a:prstClr val="black"/>
                </a:solidFill>
                <a:effectLst/>
                <a:uLnTx/>
                <a:uFillTx/>
                <a:latin typeface="Gill Sans MT"/>
                <a:ea typeface="+mn-ea"/>
                <a:cs typeface="+mn-cs"/>
              </a:rPr>
              <a:t>Theme of the week</a:t>
            </a:r>
            <a:endParaRPr lang="en-US">
              <a:ea typeface="+mn-ea"/>
              <a:cs typeface="+mn-cs"/>
            </a:endParaRPr>
          </a:p>
          <a:p>
            <a:pPr marL="213995" indent="-213995">
              <a:buFontTx/>
              <a:buChar char="-"/>
              <a:defRPr/>
            </a:pPr>
            <a:r>
              <a:rPr kumimoji="0" lang="en-GB" sz="2400" i="0" u="none" strike="noStrike" kern="1200" cap="none" spc="0" normalizeH="0" baseline="0" noProof="0">
                <a:ln>
                  <a:noFill/>
                </a:ln>
                <a:effectLst/>
                <a:uLnTx/>
                <a:uFillTx/>
                <a:latin typeface="Gill Sans MT"/>
                <a:ea typeface="+mn-ea"/>
                <a:cs typeface="+mn-cs"/>
              </a:rPr>
              <a:t>Centrally resourced tutor sessions;</a:t>
            </a:r>
            <a:r>
              <a:rPr lang="en-GB" sz="2400">
                <a:latin typeface="Gill Sans MT"/>
              </a:rPr>
              <a:t> values stations in</a:t>
            </a:r>
            <a:r>
              <a:rPr kumimoji="0" lang="en-GB" sz="2400" i="0" u="none" strike="noStrike" kern="1200" cap="none" spc="0" normalizeH="0" baseline="0" noProof="0">
                <a:ln>
                  <a:noFill/>
                </a:ln>
                <a:effectLst/>
                <a:uLnTx/>
                <a:uFillTx/>
                <a:latin typeface="Gill Sans MT"/>
                <a:ea typeface="+mn-ea"/>
                <a:cs typeface="+mn-cs"/>
              </a:rPr>
              <a:t> form rooms</a:t>
            </a:r>
            <a:endParaRPr lang="en-GB" sz="2400" i="0" u="none" strike="noStrike" kern="1200" cap="none" spc="0" normalizeH="0" baseline="0" noProof="0">
              <a:ln>
                <a:noFill/>
              </a:ln>
              <a:effectLst/>
              <a:uLnTx/>
              <a:uFillTx/>
              <a:latin typeface="Gill Sans MT"/>
            </a:endParaRPr>
          </a:p>
          <a:p>
            <a:pPr marL="213995" marR="0" lvl="0" indent="-213995" algn="l" defTabSz="457200" rtl="0" eaLnBrk="1" fontAlgn="auto" latinLnBrk="0" hangingPunct="1">
              <a:lnSpc>
                <a:spcPct val="100000"/>
              </a:lnSpc>
              <a:spcBef>
                <a:spcPts val="0"/>
              </a:spcBef>
              <a:spcAft>
                <a:spcPts val="0"/>
              </a:spcAft>
              <a:buClrTx/>
              <a:buSzTx/>
              <a:buFontTx/>
              <a:buChar char="-"/>
              <a:tabLst/>
              <a:defRPr/>
            </a:pPr>
            <a:r>
              <a:rPr kumimoji="0" lang="en-GB" sz="2400" i="0" u="none" strike="noStrike" kern="1200" cap="none" spc="0" normalizeH="0" baseline="0" noProof="0">
                <a:ln>
                  <a:noFill/>
                </a:ln>
                <a:solidFill>
                  <a:prstClr val="black"/>
                </a:solidFill>
                <a:effectLst/>
                <a:uLnTx/>
                <a:uFillTx/>
                <a:latin typeface="Gill Sans MT"/>
                <a:ea typeface="+mn-ea"/>
                <a:cs typeface="+mn-cs"/>
              </a:rPr>
              <a:t>Assemblies</a:t>
            </a:r>
            <a:endParaRPr lang="en-GB" sz="2400" i="0" u="none" strike="noStrike" kern="1200" cap="none" spc="0" normalizeH="0" baseline="0" noProof="0">
              <a:ln>
                <a:noFill/>
              </a:ln>
              <a:solidFill>
                <a:prstClr val="black"/>
              </a:solidFill>
              <a:effectLst/>
              <a:uLnTx/>
              <a:uFillTx/>
              <a:latin typeface="Gill Sans MT"/>
            </a:endParaRPr>
          </a:p>
          <a:p>
            <a:pPr marL="213995" marR="0" lvl="0" indent="-213995" algn="l" defTabSz="457200" rtl="0" eaLnBrk="1" fontAlgn="auto" latinLnBrk="0" hangingPunct="1">
              <a:lnSpc>
                <a:spcPct val="100000"/>
              </a:lnSpc>
              <a:spcBef>
                <a:spcPts val="0"/>
              </a:spcBef>
              <a:spcAft>
                <a:spcPts val="0"/>
              </a:spcAft>
              <a:buClrTx/>
              <a:buSzTx/>
              <a:buFontTx/>
              <a:buChar char="-"/>
              <a:tabLst/>
              <a:defRPr/>
            </a:pPr>
            <a:r>
              <a:rPr kumimoji="0" lang="en-GB" sz="2400" i="0" u="none" strike="noStrike" kern="1200" cap="none" spc="0" normalizeH="0" baseline="0" noProof="0">
                <a:ln>
                  <a:noFill/>
                </a:ln>
                <a:solidFill>
                  <a:prstClr val="black"/>
                </a:solidFill>
                <a:effectLst/>
                <a:uLnTx/>
                <a:uFillTx/>
                <a:latin typeface="Gill Sans MT"/>
                <a:ea typeface="+mn-ea"/>
                <a:cs typeface="+mn-cs"/>
              </a:rPr>
              <a:t>Regular Communion/worship services</a:t>
            </a:r>
            <a:endParaRPr lang="en-GB" sz="2400" i="0" u="none" strike="noStrike" kern="1200" cap="none" spc="0" normalizeH="0" baseline="0" noProof="0">
              <a:ln>
                <a:noFill/>
              </a:ln>
              <a:solidFill>
                <a:prstClr val="black"/>
              </a:solidFill>
              <a:effectLst/>
              <a:uLnTx/>
              <a:uFillTx/>
              <a:latin typeface="Gill Sans MT"/>
            </a:endParaRPr>
          </a:p>
          <a:p>
            <a:pPr marL="213995" marR="0" lvl="0" indent="-213995" algn="l" defTabSz="457200" rtl="0" eaLnBrk="1" fontAlgn="auto" latinLnBrk="0" hangingPunct="1">
              <a:lnSpc>
                <a:spcPct val="100000"/>
              </a:lnSpc>
              <a:spcBef>
                <a:spcPts val="0"/>
              </a:spcBef>
              <a:spcAft>
                <a:spcPts val="0"/>
              </a:spcAft>
              <a:buClrTx/>
              <a:buSzTx/>
              <a:buFontTx/>
              <a:buChar char="-"/>
              <a:tabLst/>
              <a:defRPr/>
            </a:pPr>
            <a:r>
              <a:rPr kumimoji="0" lang="en-GB" sz="2400" i="0" u="none" strike="noStrike" kern="1200" cap="none" spc="0" normalizeH="0" baseline="0" noProof="0">
                <a:ln>
                  <a:noFill/>
                </a:ln>
                <a:solidFill>
                  <a:prstClr val="black"/>
                </a:solidFill>
                <a:effectLst/>
                <a:uLnTx/>
                <a:uFillTx/>
                <a:latin typeface="Gill Sans MT"/>
                <a:ea typeface="+mn-ea"/>
                <a:cs typeface="+mn-cs"/>
              </a:rPr>
              <a:t>Working with outside agencies and church groups</a:t>
            </a:r>
            <a:endParaRPr lang="en-GB" sz="2400" i="0" u="none" strike="noStrike" kern="1200" cap="none" spc="0" normalizeH="0" baseline="0" noProof="0">
              <a:ln>
                <a:noFill/>
              </a:ln>
              <a:solidFill>
                <a:prstClr val="black"/>
              </a:solidFill>
              <a:effectLst/>
              <a:uLnTx/>
              <a:uFillTx/>
              <a:latin typeface="Gill Sans MT"/>
            </a:endParaRPr>
          </a:p>
        </p:txBody>
      </p:sp>
      <p:pic>
        <p:nvPicPr>
          <p:cNvPr id="4" name="Picture 4">
            <a:extLst>
              <a:ext uri="{FF2B5EF4-FFF2-40B4-BE49-F238E27FC236}">
                <a16:creationId xmlns:a16="http://schemas.microsoft.com/office/drawing/2014/main" id="{664C52B5-BF26-46C3-961C-D7AC4EB2389C}"/>
              </a:ext>
            </a:extLst>
          </p:cNvPr>
          <p:cNvPicPr>
            <a:picLocks noChangeAspect="1"/>
          </p:cNvPicPr>
          <p:nvPr/>
        </p:nvPicPr>
        <p:blipFill>
          <a:blip r:embed="rId2"/>
          <a:stretch>
            <a:fillRect/>
          </a:stretch>
        </p:blipFill>
        <p:spPr>
          <a:xfrm>
            <a:off x="4493624" y="3768275"/>
            <a:ext cx="4585062" cy="3083552"/>
          </a:xfrm>
          <a:prstGeom prst="rect">
            <a:avLst/>
          </a:prstGeom>
        </p:spPr>
      </p:pic>
    </p:spTree>
    <p:extLst>
      <p:ext uri="{BB962C8B-B14F-4D97-AF65-F5344CB8AC3E}">
        <p14:creationId xmlns:p14="http://schemas.microsoft.com/office/powerpoint/2010/main" val="250121359"/>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809"/>
            <a:ext cx="8229600" cy="1143000"/>
          </a:xfrm>
        </p:spPr>
        <p:txBody>
          <a:bodyPr/>
          <a:lstStyle/>
          <a:p>
            <a:r>
              <a:rPr lang="en-US" b="1"/>
              <a:t>Extra-Curricular and Enrichment</a:t>
            </a:r>
          </a:p>
        </p:txBody>
      </p:sp>
      <p:pic>
        <p:nvPicPr>
          <p:cNvPr id="5" name="Picture 1" descr="K:\Documents\EDUCATION LONDON\COMPANY\RUSSELL EDUCATION TRUST\Logo\RET_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0152" y="6004699"/>
            <a:ext cx="89058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49293" y="1487991"/>
            <a:ext cx="8794707" cy="3892732"/>
          </a:xfrm>
          <a:prstGeom prst="rect">
            <a:avLst/>
          </a:prstGeom>
          <a:noFill/>
        </p:spPr>
        <p:txBody>
          <a:bodyPr wrap="square" lIns="91440" tIns="45720" rIns="91440" bIns="45720" rtlCol="0" anchor="t">
            <a:spAutoFit/>
          </a:bodyPr>
          <a:lstStyle/>
          <a:p>
            <a:pPr marL="285750" indent="-285750">
              <a:lnSpc>
                <a:spcPct val="200000"/>
              </a:lnSpc>
              <a:buFont typeface="Arial" panose="020B0604020202020204" pitchFamily="34" charset="0"/>
              <a:buChar char="•"/>
            </a:pPr>
            <a:r>
              <a:rPr lang="en-GB" dirty="0">
                <a:latin typeface="Gill Sans MT"/>
              </a:rPr>
              <a:t>Our extra-curricular programme runs Monday-Friday from the second week of each term, through to, and including, the penultimate week</a:t>
            </a:r>
          </a:p>
          <a:p>
            <a:pPr marL="285750" indent="-285750">
              <a:lnSpc>
                <a:spcPct val="200000"/>
              </a:lnSpc>
              <a:buFont typeface="Arial" panose="020B0604020202020204" pitchFamily="34" charset="0"/>
              <a:buChar char="•"/>
            </a:pPr>
            <a:r>
              <a:rPr lang="en-GB" dirty="0">
                <a:latin typeface="Gill Sans MT"/>
              </a:rPr>
              <a:t>Many clubs are free of charge to parents</a:t>
            </a:r>
          </a:p>
          <a:p>
            <a:pPr marL="285750" indent="-285750">
              <a:lnSpc>
                <a:spcPct val="200000"/>
              </a:lnSpc>
              <a:buFont typeface="Arial" panose="020B0604020202020204" pitchFamily="34" charset="0"/>
              <a:buChar char="•"/>
            </a:pPr>
            <a:r>
              <a:rPr lang="en-GB" dirty="0">
                <a:latin typeface="Gill Sans MT"/>
              </a:rPr>
              <a:t>Some clubs are offered at cost price to parents</a:t>
            </a:r>
          </a:p>
          <a:p>
            <a:pPr marL="285750" indent="-285750">
              <a:lnSpc>
                <a:spcPct val="200000"/>
              </a:lnSpc>
              <a:buFont typeface="Arial" panose="020B0604020202020204" pitchFamily="34" charset="0"/>
              <a:buChar char="•"/>
            </a:pPr>
            <a:r>
              <a:rPr lang="en-GB" dirty="0">
                <a:latin typeface="Gill Sans MT"/>
              </a:rPr>
              <a:t>Students are encouraged to sign up for at least one club per week but many do more</a:t>
            </a:r>
          </a:p>
          <a:p>
            <a:pPr marL="285750" indent="-285750">
              <a:lnSpc>
                <a:spcPct val="200000"/>
              </a:lnSpc>
              <a:buFont typeface="Arial" panose="020B0604020202020204" pitchFamily="34" charset="0"/>
              <a:buChar char="•"/>
            </a:pPr>
            <a:r>
              <a:rPr lang="en-GB" dirty="0">
                <a:latin typeface="Gill Sans MT"/>
              </a:rPr>
              <a:t>Four Enrichment Days per school year and good range of trips and visits as well as in school events</a:t>
            </a:r>
          </a:p>
        </p:txBody>
      </p:sp>
      <p:sp>
        <p:nvSpPr>
          <p:cNvPr id="6" name="TextBox 5">
            <a:extLst>
              <a:ext uri="{FF2B5EF4-FFF2-40B4-BE49-F238E27FC236}">
                <a16:creationId xmlns:a16="http://schemas.microsoft.com/office/drawing/2014/main" id="{8290801B-78C6-3B6C-1F0D-7D22C3459A6D}"/>
              </a:ext>
            </a:extLst>
          </p:cNvPr>
          <p:cNvSpPr txBox="1"/>
          <p:nvPr/>
        </p:nvSpPr>
        <p:spPr>
          <a:xfrm>
            <a:off x="1507482" y="5720521"/>
            <a:ext cx="611516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7030A0"/>
                </a:solidFill>
              </a:rPr>
              <a:t>"</a:t>
            </a:r>
            <a:r>
              <a:rPr lang="en-US">
                <a:solidFill>
                  <a:srgbClr val="7030A0"/>
                </a:solidFill>
                <a:ea typeface="+mn-lt"/>
                <a:cs typeface="+mn-lt"/>
              </a:rPr>
              <a:t>Pupils enjoy an extensive </a:t>
            </a:r>
            <a:r>
              <a:rPr lang="en-US" err="1">
                <a:solidFill>
                  <a:srgbClr val="7030A0"/>
                </a:solidFill>
                <a:ea typeface="+mn-lt"/>
                <a:cs typeface="+mn-lt"/>
              </a:rPr>
              <a:t>programme</a:t>
            </a:r>
            <a:r>
              <a:rPr lang="en-US">
                <a:solidFill>
                  <a:srgbClr val="7030A0"/>
                </a:solidFill>
                <a:ea typeface="+mn-lt"/>
                <a:cs typeface="+mn-lt"/>
              </a:rPr>
              <a:t> of coherently planned extra-curricular activities.</a:t>
            </a:r>
            <a:r>
              <a:rPr lang="en-US">
                <a:solidFill>
                  <a:srgbClr val="7030A0"/>
                </a:solidFill>
              </a:rPr>
              <a:t>"</a:t>
            </a:r>
          </a:p>
          <a:p>
            <a:pPr algn="ctr"/>
            <a:r>
              <a:rPr lang="en-US" err="1">
                <a:solidFill>
                  <a:srgbClr val="7030A0"/>
                </a:solidFill>
              </a:rPr>
              <a:t>Ofsted</a:t>
            </a:r>
            <a:r>
              <a:rPr lang="en-US">
                <a:solidFill>
                  <a:srgbClr val="7030A0"/>
                </a:solidFill>
              </a:rPr>
              <a:t> 2022</a:t>
            </a:r>
          </a:p>
        </p:txBody>
      </p:sp>
    </p:spTree>
    <p:extLst>
      <p:ext uri="{BB962C8B-B14F-4D97-AF65-F5344CB8AC3E}">
        <p14:creationId xmlns:p14="http://schemas.microsoft.com/office/powerpoint/2010/main" val="281543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House System</a:t>
            </a:r>
          </a:p>
        </p:txBody>
      </p:sp>
      <p:sp>
        <p:nvSpPr>
          <p:cNvPr id="3" name="Content Placeholder 2"/>
          <p:cNvSpPr>
            <a:spLocks noGrp="1"/>
          </p:cNvSpPr>
          <p:nvPr>
            <p:ph idx="1"/>
          </p:nvPr>
        </p:nvSpPr>
        <p:spPr>
          <a:xfrm>
            <a:off x="365760" y="1636776"/>
            <a:ext cx="8229600" cy="4855147"/>
          </a:xfrm>
        </p:spPr>
        <p:txBody>
          <a:bodyPr vert="horz" lIns="91440" tIns="45720" rIns="91440" bIns="45720" rtlCol="0" anchor="t">
            <a:normAutofit/>
          </a:bodyPr>
          <a:lstStyle/>
          <a:p>
            <a:pPr marL="0" indent="0">
              <a:buNone/>
            </a:pPr>
            <a:r>
              <a:rPr lang="en-GB"/>
              <a:t>Each student will be allocated to a house as well as a form group. Our houses are based on New Testament place names. They are:</a:t>
            </a:r>
            <a:endParaRPr lang="en-US"/>
          </a:p>
          <a:p>
            <a:pPr marL="0" indent="0">
              <a:buNone/>
            </a:pPr>
            <a:endParaRPr lang="en-GB"/>
          </a:p>
          <a:p>
            <a:pPr>
              <a:buFont typeface="Courier New" panose="02070309020205020404" pitchFamily="49" charset="0"/>
              <a:buChar char="o"/>
            </a:pPr>
            <a:r>
              <a:rPr lang="en-GB">
                <a:solidFill>
                  <a:srgbClr val="C00000"/>
                </a:solidFill>
              </a:rPr>
              <a:t>Ephesus </a:t>
            </a:r>
            <a:r>
              <a:rPr lang="en-GB"/>
              <a:t>- red</a:t>
            </a:r>
          </a:p>
          <a:p>
            <a:pPr>
              <a:buFont typeface="Courier New" panose="02070309020205020404" pitchFamily="49" charset="0"/>
              <a:buChar char="o"/>
            </a:pPr>
            <a:r>
              <a:rPr lang="en-GB">
                <a:solidFill>
                  <a:srgbClr val="0070C0"/>
                </a:solidFill>
              </a:rPr>
              <a:t>Colossae </a:t>
            </a:r>
            <a:r>
              <a:rPr lang="en-GB"/>
              <a:t>- blue</a:t>
            </a:r>
          </a:p>
          <a:p>
            <a:pPr>
              <a:buFont typeface="Courier New" panose="02070309020205020404" pitchFamily="49" charset="0"/>
              <a:buChar char="o"/>
            </a:pPr>
            <a:r>
              <a:rPr lang="en-GB">
                <a:solidFill>
                  <a:srgbClr val="00B050"/>
                </a:solidFill>
              </a:rPr>
              <a:t>Philippi </a:t>
            </a:r>
            <a:r>
              <a:rPr lang="en-GB"/>
              <a:t>- green</a:t>
            </a:r>
          </a:p>
          <a:p>
            <a:pPr>
              <a:buFont typeface="Courier New" panose="02070309020205020404" pitchFamily="49" charset="0"/>
              <a:buChar char="o"/>
            </a:pPr>
            <a:r>
              <a:rPr lang="en-GB">
                <a:solidFill>
                  <a:schemeClr val="accent6">
                    <a:lumMod val="60000"/>
                    <a:lumOff val="40000"/>
                  </a:schemeClr>
                </a:solidFill>
              </a:rPr>
              <a:t>Galatia </a:t>
            </a:r>
            <a:r>
              <a:rPr lang="en-GB"/>
              <a:t>– yellow</a:t>
            </a:r>
          </a:p>
          <a:p>
            <a:pPr>
              <a:buFont typeface="Courier New" panose="02070309020205020404" pitchFamily="49" charset="0"/>
              <a:buChar char="o"/>
            </a:pPr>
            <a:r>
              <a:rPr lang="en-GB">
                <a:solidFill>
                  <a:srgbClr val="FFC000"/>
                </a:solidFill>
              </a:rPr>
              <a:t>Berea </a:t>
            </a:r>
            <a:r>
              <a:rPr lang="en-GB"/>
              <a:t>– orange</a:t>
            </a:r>
          </a:p>
          <a:p>
            <a:pPr>
              <a:buFont typeface="Courier New" panose="02070309020205020404" pitchFamily="49" charset="0"/>
              <a:buChar char="o"/>
            </a:pPr>
            <a:r>
              <a:rPr lang="en-GB">
                <a:solidFill>
                  <a:srgbClr val="E334B7"/>
                </a:solidFill>
              </a:rPr>
              <a:t>Rome </a:t>
            </a:r>
            <a:r>
              <a:rPr lang="en-GB"/>
              <a:t>- pink</a:t>
            </a:r>
          </a:p>
        </p:txBody>
      </p:sp>
      <p:pic>
        <p:nvPicPr>
          <p:cNvPr id="5" name="Picture 5" descr="A picture containing person, sitting, indoor, computer&#10;&#10;Description automatically generated">
            <a:extLst>
              <a:ext uri="{FF2B5EF4-FFF2-40B4-BE49-F238E27FC236}">
                <a16:creationId xmlns:a16="http://schemas.microsoft.com/office/drawing/2014/main" id="{2558400A-6063-4C21-F6EB-0CA7423852D8}"/>
              </a:ext>
            </a:extLst>
          </p:cNvPr>
          <p:cNvPicPr>
            <a:picLocks noChangeAspect="1"/>
          </p:cNvPicPr>
          <p:nvPr/>
        </p:nvPicPr>
        <p:blipFill>
          <a:blip r:embed="rId2"/>
          <a:stretch>
            <a:fillRect/>
          </a:stretch>
        </p:blipFill>
        <p:spPr>
          <a:xfrm>
            <a:off x="3840480" y="3278560"/>
            <a:ext cx="5042262" cy="3396777"/>
          </a:xfrm>
          <a:prstGeom prst="rect">
            <a:avLst/>
          </a:prstGeom>
        </p:spPr>
      </p:pic>
    </p:spTree>
    <p:extLst>
      <p:ext uri="{BB962C8B-B14F-4D97-AF65-F5344CB8AC3E}">
        <p14:creationId xmlns:p14="http://schemas.microsoft.com/office/powerpoint/2010/main" val="2046024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12" y="0"/>
            <a:ext cx="6465912" cy="1152128"/>
          </a:xfrm>
        </p:spPr>
        <p:txBody>
          <a:bodyPr>
            <a:normAutofit/>
          </a:bodyPr>
          <a:lstStyle/>
          <a:p>
            <a:r>
              <a:rPr lang="en-GB"/>
              <a:t>Pastoral Care</a:t>
            </a:r>
          </a:p>
        </p:txBody>
      </p:sp>
      <p:sp>
        <p:nvSpPr>
          <p:cNvPr id="3" name="Content Placeholder 2"/>
          <p:cNvSpPr>
            <a:spLocks noGrp="1"/>
          </p:cNvSpPr>
          <p:nvPr>
            <p:ph idx="1"/>
          </p:nvPr>
        </p:nvSpPr>
        <p:spPr>
          <a:xfrm>
            <a:off x="137581" y="1427584"/>
            <a:ext cx="8888853" cy="5051432"/>
          </a:xfrm>
        </p:spPr>
        <p:txBody>
          <a:bodyPr vert="horz" lIns="91440" tIns="45720" rIns="91440" bIns="45720" rtlCol="0" anchor="t">
            <a:noAutofit/>
          </a:bodyPr>
          <a:lstStyle/>
          <a:p>
            <a:pPr marL="0" indent="0">
              <a:buNone/>
            </a:pPr>
            <a:r>
              <a:rPr lang="en-GB" sz="1900">
                <a:latin typeface="+mj-lt"/>
              </a:rPr>
              <a:t>Pastoral care focuses on looking after the </a:t>
            </a:r>
            <a:r>
              <a:rPr lang="en-GB" sz="1900" i="1">
                <a:latin typeface="+mj-lt"/>
              </a:rPr>
              <a:t>social and emotional wellbeing </a:t>
            </a:r>
            <a:r>
              <a:rPr lang="en-GB" sz="1900">
                <a:latin typeface="+mj-lt"/>
              </a:rPr>
              <a:t>of students. </a:t>
            </a:r>
          </a:p>
          <a:p>
            <a:pPr marL="0" indent="0">
              <a:buNone/>
            </a:pPr>
            <a:endParaRPr lang="en-GB" sz="1900">
              <a:latin typeface="+mj-lt"/>
            </a:endParaRPr>
          </a:p>
          <a:p>
            <a:pPr marL="0" indent="0">
              <a:buNone/>
            </a:pPr>
            <a:r>
              <a:rPr lang="en-GB" sz="1900">
                <a:latin typeface="+mj-lt"/>
              </a:rPr>
              <a:t>How students </a:t>
            </a:r>
            <a:r>
              <a:rPr lang="en-GB" sz="1900" i="1">
                <a:latin typeface="+mj-lt"/>
              </a:rPr>
              <a:t>feel</a:t>
            </a:r>
            <a:r>
              <a:rPr lang="en-GB" sz="1900">
                <a:latin typeface="+mj-lt"/>
              </a:rPr>
              <a:t> (in the short and long term) has a direct impact on their learning. </a:t>
            </a:r>
          </a:p>
          <a:p>
            <a:pPr marL="0" indent="0">
              <a:buNone/>
            </a:pPr>
            <a:endParaRPr lang="en-GB" sz="1900">
              <a:latin typeface="+mj-lt"/>
            </a:endParaRPr>
          </a:p>
          <a:p>
            <a:pPr marL="0" indent="0">
              <a:buNone/>
            </a:pPr>
            <a:r>
              <a:rPr lang="en-GB" sz="1900">
                <a:latin typeface="+mj-lt"/>
              </a:rPr>
              <a:t>At King’s, we look to address not only students’ academic needs, but also their emotional needs through support such as group work, themed workshops and events, PSHE lessons and one-to-one provision. </a:t>
            </a:r>
          </a:p>
          <a:p>
            <a:pPr marL="0" indent="0">
              <a:buNone/>
            </a:pPr>
            <a:endParaRPr lang="en-GB" sz="1900">
              <a:latin typeface="+mj-lt"/>
            </a:endParaRPr>
          </a:p>
          <a:p>
            <a:pPr marL="0" indent="0">
              <a:buNone/>
            </a:pPr>
            <a:r>
              <a:rPr lang="en-GB" sz="1900">
                <a:latin typeface="+mj-lt"/>
              </a:rPr>
              <a:t>At King’s we believe that each child is unique, and we offer flexible, individualised pastoral support to reflect this. </a:t>
            </a:r>
          </a:p>
          <a:p>
            <a:pPr marL="0" indent="0">
              <a:buNone/>
            </a:pPr>
            <a:endParaRPr lang="en-GB" sz="1900">
              <a:latin typeface="+mj-lt"/>
            </a:endParaRPr>
          </a:p>
          <a:p>
            <a:pPr marL="0" indent="0">
              <a:buNone/>
            </a:pPr>
            <a:r>
              <a:rPr lang="en-GB" sz="1900">
                <a:latin typeface="+mj-lt"/>
              </a:rPr>
              <a:t>We also recognise that there are many common challenges faced during puberty, and will offer support (e.g. themed assemblies or lessons) to address this. </a:t>
            </a:r>
          </a:p>
          <a:p>
            <a:pPr marL="0" indent="0" algn="r">
              <a:buNone/>
            </a:pPr>
            <a:endParaRPr lang="en-US" sz="1900">
              <a:solidFill>
                <a:srgbClr val="7030A0"/>
              </a:solidFill>
            </a:endParaRPr>
          </a:p>
          <a:p>
            <a:pPr marL="0" indent="0" algn="ctr">
              <a:buNone/>
            </a:pPr>
            <a:r>
              <a:rPr lang="en-US" sz="1900">
                <a:solidFill>
                  <a:srgbClr val="7030A0"/>
                </a:solidFill>
              </a:rPr>
              <a:t>“</a:t>
            </a:r>
            <a:r>
              <a:rPr lang="en-US" sz="1900">
                <a:solidFill>
                  <a:srgbClr val="7030A0"/>
                </a:solidFill>
                <a:ea typeface="+mn-lt"/>
                <a:cs typeface="+mn-lt"/>
              </a:rPr>
              <a:t>Staff value each pupil and know them well. The provision for personal development is first class. </a:t>
            </a:r>
            <a:r>
              <a:rPr lang="en-GB" sz="1900">
                <a:solidFill>
                  <a:srgbClr val="7030A0"/>
                </a:solidFill>
              </a:rPr>
              <a:t>”</a:t>
            </a:r>
            <a:r>
              <a:rPr lang="en-US" sz="1900">
                <a:solidFill>
                  <a:srgbClr val="7030A0"/>
                </a:solidFill>
              </a:rPr>
              <a:t> </a:t>
            </a:r>
            <a:r>
              <a:rPr lang="en-US" sz="1900" err="1">
                <a:solidFill>
                  <a:srgbClr val="7030A0"/>
                </a:solidFill>
              </a:rPr>
              <a:t>Ofsted</a:t>
            </a:r>
            <a:r>
              <a:rPr lang="en-US" sz="1900">
                <a:solidFill>
                  <a:srgbClr val="7030A0"/>
                </a:solidFill>
              </a:rPr>
              <a:t> 2022</a:t>
            </a:r>
            <a:endParaRPr lang="en-US">
              <a:solidFill>
                <a:srgbClr val="7030A0"/>
              </a:solidFill>
            </a:endParaRPr>
          </a:p>
          <a:p>
            <a:pPr marL="0" indent="0" algn="ctr">
              <a:buNone/>
            </a:pPr>
            <a:endParaRPr lang="en-US" sz="1900">
              <a:solidFill>
                <a:srgbClr val="7030A0"/>
              </a:solidFill>
              <a:latin typeface="+mj-lt"/>
            </a:endParaRPr>
          </a:p>
          <a:p>
            <a:pPr marL="0" indent="0">
              <a:buNone/>
            </a:pPr>
            <a:endParaRPr lang="en-GB" sz="1900">
              <a:latin typeface="+mj-lt"/>
            </a:endParaRPr>
          </a:p>
          <a:p>
            <a:pPr marL="0" indent="0">
              <a:buNone/>
            </a:pPr>
            <a:endParaRPr lang="en-GB" sz="1900">
              <a:latin typeface="+mj-lt"/>
            </a:endParaRPr>
          </a:p>
          <a:p>
            <a:pPr marL="0" indent="0">
              <a:buNone/>
            </a:pPr>
            <a:endParaRPr lang="en-GB" sz="1900">
              <a:latin typeface="+mj-lt"/>
            </a:endParaRPr>
          </a:p>
        </p:txBody>
      </p:sp>
      <p:pic>
        <p:nvPicPr>
          <p:cNvPr id="4" name="Picture 3"/>
          <p:cNvPicPr>
            <a:picLocks noChangeAspect="1"/>
          </p:cNvPicPr>
          <p:nvPr/>
        </p:nvPicPr>
        <p:blipFill>
          <a:blip r:embed="rId3"/>
          <a:stretch>
            <a:fillRect/>
          </a:stretch>
        </p:blipFill>
        <p:spPr>
          <a:xfrm>
            <a:off x="4567237" y="3424237"/>
            <a:ext cx="9525" cy="9525"/>
          </a:xfrm>
          <a:prstGeom prst="rect">
            <a:avLst/>
          </a:prstGeom>
        </p:spPr>
      </p:pic>
    </p:spTree>
    <p:extLst>
      <p:ext uri="{BB962C8B-B14F-4D97-AF65-F5344CB8AC3E}">
        <p14:creationId xmlns:p14="http://schemas.microsoft.com/office/powerpoint/2010/main" val="4047008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Behaviour – Character Education</a:t>
            </a:r>
          </a:p>
        </p:txBody>
      </p:sp>
      <p:sp>
        <p:nvSpPr>
          <p:cNvPr id="3" name="Content Placeholder 2"/>
          <p:cNvSpPr>
            <a:spLocks noGrp="1"/>
          </p:cNvSpPr>
          <p:nvPr>
            <p:ph idx="1"/>
          </p:nvPr>
        </p:nvSpPr>
        <p:spPr/>
        <p:txBody>
          <a:bodyPr vert="horz" lIns="91440" tIns="45720" rIns="91440" bIns="45720" rtlCol="0" anchor="t">
            <a:noAutofit/>
          </a:bodyPr>
          <a:lstStyle/>
          <a:p>
            <a:r>
              <a:rPr lang="en-GB" sz="2100" dirty="0"/>
              <a:t>We aim to prepare students for life beyond school and to help them develop as individuals. We have high expectations of attendance, uniform and conduct.</a:t>
            </a:r>
          </a:p>
          <a:p>
            <a:r>
              <a:rPr lang="en-GB" sz="2100" dirty="0"/>
              <a:t>Our ‘character education’ approach is consistent with our school values.</a:t>
            </a:r>
          </a:p>
          <a:p>
            <a:r>
              <a:rPr lang="en-GB" sz="2100" dirty="0"/>
              <a:t>In lessons we expect behaviour that supports learning and engenders a nurturing environment where people feel safe, secure and supported.</a:t>
            </a:r>
          </a:p>
          <a:p>
            <a:r>
              <a:rPr lang="en-GB" sz="2100" dirty="0"/>
              <a:t>Around the school we expect courteous, respectful, safe behaviour. </a:t>
            </a:r>
          </a:p>
          <a:p>
            <a:r>
              <a:rPr lang="en-GB" sz="2100" dirty="0"/>
              <a:t>We operate a ‘consequences ladder’ for students who fail to meet behaviour expectations and an ‘achievements ladder’ to ensure students’ achievements are recognised. </a:t>
            </a:r>
          </a:p>
          <a:p>
            <a:r>
              <a:rPr lang="en-GB" sz="2100" dirty="0"/>
              <a:t>We will keep parents fully informed of any concerns regarding behaviour.</a:t>
            </a:r>
          </a:p>
        </p:txBody>
      </p:sp>
      <p:sp>
        <p:nvSpPr>
          <p:cNvPr id="5" name="TextBox 4">
            <a:extLst>
              <a:ext uri="{FF2B5EF4-FFF2-40B4-BE49-F238E27FC236}">
                <a16:creationId xmlns:a16="http://schemas.microsoft.com/office/drawing/2014/main" id="{F396CFB5-DD85-5170-1AF9-331AF37FA99A}"/>
              </a:ext>
            </a:extLst>
          </p:cNvPr>
          <p:cNvSpPr txBox="1"/>
          <p:nvPr/>
        </p:nvSpPr>
        <p:spPr>
          <a:xfrm>
            <a:off x="1206632" y="6120958"/>
            <a:ext cx="67161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7030A0"/>
                </a:solidFill>
              </a:rPr>
              <a:t>"</a:t>
            </a:r>
            <a:r>
              <a:rPr lang="en-US">
                <a:solidFill>
                  <a:srgbClr val="7030A0"/>
                </a:solidFill>
                <a:ea typeface="+mn-lt"/>
                <a:cs typeface="+mn-lt"/>
              </a:rPr>
              <a:t>Pupils are happy and safe. </a:t>
            </a:r>
            <a:r>
              <a:rPr lang="en-US" err="1">
                <a:solidFill>
                  <a:srgbClr val="7030A0"/>
                </a:solidFill>
                <a:ea typeface="+mn-lt"/>
                <a:cs typeface="+mn-lt"/>
              </a:rPr>
              <a:t>Behaviour</a:t>
            </a:r>
            <a:r>
              <a:rPr lang="en-US">
                <a:solidFill>
                  <a:srgbClr val="7030A0"/>
                </a:solidFill>
                <a:ea typeface="+mn-lt"/>
                <a:cs typeface="+mn-lt"/>
              </a:rPr>
              <a:t> is exemplary.</a:t>
            </a:r>
            <a:r>
              <a:rPr lang="en-US">
                <a:solidFill>
                  <a:srgbClr val="7030A0"/>
                </a:solidFill>
              </a:rPr>
              <a:t>"</a:t>
            </a:r>
          </a:p>
          <a:p>
            <a:pPr algn="ctr"/>
            <a:r>
              <a:rPr lang="en-US" err="1">
                <a:solidFill>
                  <a:srgbClr val="7030A0"/>
                </a:solidFill>
              </a:rPr>
              <a:t>Ofsted</a:t>
            </a:r>
            <a:r>
              <a:rPr lang="en-US">
                <a:solidFill>
                  <a:srgbClr val="7030A0"/>
                </a:solidFill>
              </a:rPr>
              <a:t> 2022</a:t>
            </a:r>
          </a:p>
        </p:txBody>
      </p:sp>
    </p:spTree>
    <p:extLst>
      <p:ext uri="{BB962C8B-B14F-4D97-AF65-F5344CB8AC3E}">
        <p14:creationId xmlns:p14="http://schemas.microsoft.com/office/powerpoint/2010/main" val="1956529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Our Site and Safe Transport</a:t>
            </a:r>
          </a:p>
        </p:txBody>
      </p:sp>
      <p:sp>
        <p:nvSpPr>
          <p:cNvPr id="3" name="Content Placeholder 2"/>
          <p:cNvSpPr>
            <a:spLocks noGrp="1"/>
          </p:cNvSpPr>
          <p:nvPr>
            <p:ph idx="1"/>
          </p:nvPr>
        </p:nvSpPr>
        <p:spPr/>
        <p:txBody>
          <a:bodyPr vert="horz" lIns="91440" tIns="45720" rIns="91440" bIns="45720" rtlCol="0" anchor="t">
            <a:normAutofit/>
          </a:bodyPr>
          <a:lstStyle/>
          <a:p>
            <a:r>
              <a:rPr lang="en-GB"/>
              <a:t>A new site with excellent facilities including Sports Hall, Activity Studio, Drama Studio, beautiful top floor Art rooms, suite of Music rooms, eight fully equipped science laboratories and full suite of DT rooms, including a Food and Nutrition classroom. </a:t>
            </a:r>
          </a:p>
          <a:p>
            <a:r>
              <a:rPr lang="en-GB"/>
              <a:t>Regular public bus services.</a:t>
            </a:r>
          </a:p>
          <a:p>
            <a:r>
              <a:rPr lang="en-GB"/>
              <a:t>Students are strongly encouraged to cycle or walk to school where possible. </a:t>
            </a:r>
          </a:p>
        </p:txBody>
      </p:sp>
      <p:pic>
        <p:nvPicPr>
          <p:cNvPr id="5" name="Picture 5">
            <a:extLst>
              <a:ext uri="{FF2B5EF4-FFF2-40B4-BE49-F238E27FC236}">
                <a16:creationId xmlns:a16="http://schemas.microsoft.com/office/drawing/2014/main" id="{7E64166E-BB0A-2A39-F6A0-F82D8224F795}"/>
              </a:ext>
            </a:extLst>
          </p:cNvPr>
          <p:cNvPicPr>
            <a:picLocks noChangeAspect="1"/>
          </p:cNvPicPr>
          <p:nvPr/>
        </p:nvPicPr>
        <p:blipFill>
          <a:blip r:embed="rId2"/>
          <a:stretch>
            <a:fillRect/>
          </a:stretch>
        </p:blipFill>
        <p:spPr>
          <a:xfrm>
            <a:off x="5512526" y="4512858"/>
            <a:ext cx="3252651" cy="2169152"/>
          </a:xfrm>
          <a:prstGeom prst="rect">
            <a:avLst/>
          </a:prstGeom>
        </p:spPr>
      </p:pic>
    </p:spTree>
    <p:extLst>
      <p:ext uri="{BB962C8B-B14F-4D97-AF65-F5344CB8AC3E}">
        <p14:creationId xmlns:p14="http://schemas.microsoft.com/office/powerpoint/2010/main" val="3830198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69818"/>
            <a:ext cx="8077200" cy="5551055"/>
          </a:xfrm>
        </p:spPr>
        <p:txBody>
          <a:bodyPr vert="horz" lIns="91440" tIns="45720" rIns="91440" bIns="45720" rtlCol="0" anchor="t">
            <a:normAutofit/>
          </a:bodyPr>
          <a:lstStyle/>
          <a:p>
            <a:pPr>
              <a:buFont typeface="Arial" panose="020B0604020202020204" pitchFamily="34" charset="0"/>
              <a:buChar char="•"/>
            </a:pPr>
            <a:r>
              <a:rPr lang="en-GB" sz="2800" dirty="0"/>
              <a:t>King’s is a Church of England school within the Diocese of Chichester.</a:t>
            </a:r>
          </a:p>
          <a:p>
            <a:pPr>
              <a:buFont typeface="Arial" panose="020B0604020202020204" pitchFamily="34" charset="0"/>
              <a:buChar char="•"/>
            </a:pPr>
            <a:r>
              <a:rPr lang="en-GB" sz="2800" dirty="0"/>
              <a:t>We opened in September 2013 and moved to our permanent site in September 2019. </a:t>
            </a:r>
          </a:p>
          <a:p>
            <a:pPr>
              <a:buFont typeface="Arial" panose="020B0604020202020204" pitchFamily="34" charset="0"/>
              <a:buChar char="•"/>
            </a:pPr>
            <a:r>
              <a:rPr lang="en-GB" sz="2800" dirty="0"/>
              <a:t>We opened our Sixth Form in September 2023. </a:t>
            </a:r>
          </a:p>
          <a:p>
            <a:pPr>
              <a:buFont typeface="Arial" panose="020B0604020202020204" pitchFamily="34" charset="0"/>
              <a:buChar char="•"/>
            </a:pPr>
            <a:r>
              <a:rPr lang="en-GB" sz="2800" dirty="0"/>
              <a:t>We were judged to be a ‘good’ school with outstanding behaviour and attitudes and outstanding personal development by Ofsted in March 2022. </a:t>
            </a:r>
          </a:p>
          <a:p>
            <a:pPr>
              <a:buFont typeface="Arial" panose="020B0604020202020204" pitchFamily="34" charset="0"/>
              <a:buChar char="•"/>
            </a:pPr>
            <a:r>
              <a:rPr lang="en-GB" sz="2800" dirty="0"/>
              <a:t>Diversity and full inclusion are very important to us. </a:t>
            </a:r>
            <a:endParaRPr lang="en-GB" dirty="0"/>
          </a:p>
          <a:p>
            <a:endParaRPr lang="en-GB" sz="2800"/>
          </a:p>
          <a:p>
            <a:endParaRPr lang="en-GB" sz="2800"/>
          </a:p>
          <a:p>
            <a:pPr marL="0" indent="0">
              <a:buNone/>
            </a:pPr>
            <a:endParaRPr lang="en-GB"/>
          </a:p>
        </p:txBody>
      </p:sp>
      <p:pic>
        <p:nvPicPr>
          <p:cNvPr id="5122" name="Picture 1" descr="K:\Documents\EDUCATION LONDON\COMPANY\RUSSELL EDUCATION TRUST\Logo\RET_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1886" y="6015046"/>
            <a:ext cx="89058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166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Catering Arrangements</a:t>
            </a:r>
          </a:p>
        </p:txBody>
      </p:sp>
      <p:sp>
        <p:nvSpPr>
          <p:cNvPr id="3" name="Content Placeholder 2"/>
          <p:cNvSpPr>
            <a:spLocks noGrp="1"/>
          </p:cNvSpPr>
          <p:nvPr>
            <p:ph idx="1"/>
          </p:nvPr>
        </p:nvSpPr>
        <p:spPr/>
        <p:txBody>
          <a:bodyPr>
            <a:normAutofit/>
          </a:bodyPr>
          <a:lstStyle/>
          <a:p>
            <a:r>
              <a:rPr lang="en-GB"/>
              <a:t>We operate a cashless catering system: this can be topped up online and enables you to monitor what your child is purchasing.</a:t>
            </a:r>
          </a:p>
          <a:p>
            <a:r>
              <a:rPr lang="en-GB"/>
              <a:t>Full catering service provided. </a:t>
            </a:r>
          </a:p>
          <a:p>
            <a:r>
              <a:rPr lang="en-GB"/>
              <a:t>Packed lunches may be brought in.</a:t>
            </a:r>
          </a:p>
          <a:p>
            <a:r>
              <a:rPr lang="en-GB"/>
              <a:t>We are a strictly ‘no nut’ school.</a:t>
            </a:r>
          </a:p>
        </p:txBody>
      </p:sp>
      <p:pic>
        <p:nvPicPr>
          <p:cNvPr id="4" name="Picture 5">
            <a:extLst>
              <a:ext uri="{FF2B5EF4-FFF2-40B4-BE49-F238E27FC236}">
                <a16:creationId xmlns:a16="http://schemas.microsoft.com/office/drawing/2014/main" id="{E80EB136-FE25-9817-1C19-2D0777A9A9CF}"/>
              </a:ext>
            </a:extLst>
          </p:cNvPr>
          <p:cNvPicPr>
            <a:picLocks noChangeAspect="1"/>
          </p:cNvPicPr>
          <p:nvPr/>
        </p:nvPicPr>
        <p:blipFill>
          <a:blip r:embed="rId3"/>
          <a:stretch>
            <a:fillRect/>
          </a:stretch>
        </p:blipFill>
        <p:spPr>
          <a:xfrm>
            <a:off x="5029201" y="4120972"/>
            <a:ext cx="3958045" cy="2639415"/>
          </a:xfrm>
          <a:prstGeom prst="rect">
            <a:avLst/>
          </a:prstGeom>
        </p:spPr>
      </p:pic>
    </p:spTree>
    <p:extLst>
      <p:ext uri="{BB962C8B-B14F-4D97-AF65-F5344CB8AC3E}">
        <p14:creationId xmlns:p14="http://schemas.microsoft.com/office/powerpoint/2010/main" val="1019597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50397" y="4968972"/>
            <a:ext cx="7683500" cy="1219200"/>
          </a:xfrm>
          <a:prstGeom prst="roundRect">
            <a:avLst/>
          </a:prstGeom>
          <a:solidFill>
            <a:schemeClr val="accent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a:ea typeface="+mn-ea"/>
                <a:cs typeface="+mn-cs"/>
              </a:rPr>
              <a:t>Allocation process flows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a:ea typeface="+mn-ea"/>
                <a:cs typeface="+mn-cs"/>
              </a:rPr>
              <a:t>         left to right</a:t>
            </a:r>
          </a:p>
        </p:txBody>
      </p:sp>
      <p:sp>
        <p:nvSpPr>
          <p:cNvPr id="3" name="Content Placeholder 2"/>
          <p:cNvSpPr>
            <a:spLocks noGrp="1"/>
          </p:cNvSpPr>
          <p:nvPr>
            <p:ph idx="1"/>
          </p:nvPr>
        </p:nvSpPr>
        <p:spPr>
          <a:xfrm>
            <a:off x="152400" y="720952"/>
            <a:ext cx="7859486" cy="2305277"/>
          </a:xfrm>
        </p:spPr>
        <p:txBody>
          <a:bodyPr/>
          <a:lstStyle/>
          <a:p>
            <a:endParaRPr lang="en-GB" sz="2800"/>
          </a:p>
          <a:p>
            <a:endParaRPr lang="en-GB" sz="2800"/>
          </a:p>
          <a:p>
            <a:pPr marL="0" indent="0">
              <a:buNone/>
            </a:pPr>
            <a:endParaRPr lang="en-GB"/>
          </a:p>
        </p:txBody>
      </p:sp>
      <p:pic>
        <p:nvPicPr>
          <p:cNvPr id="5122" name="Picture 1" descr="K:\Documents\EDUCATION LONDON\COMPANY\RUSSELL EDUCATION TRUST\Logo\RET_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1886" y="6015046"/>
            <a:ext cx="89058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491150" y="701675"/>
            <a:ext cx="7683500" cy="887540"/>
          </a:xfrm>
          <a:prstGeom prst="roundRect">
            <a:avLst/>
          </a:prstGeom>
          <a:solidFill>
            <a:schemeClr val="accent2">
              <a:lumMod val="25000"/>
              <a:lumOff val="75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defRPr/>
            </a:pPr>
            <a:r>
              <a:rPr lang="en-GB" dirty="0">
                <a:latin typeface="Gill Sans MT"/>
              </a:rPr>
              <a:t>180</a:t>
            </a:r>
            <a:r>
              <a:rPr kumimoji="0" lang="en-GB" sz="1800" b="0" i="0" u="none" strike="noStrike" kern="1200" cap="none" spc="0" normalizeH="0" baseline="0" noProof="0" dirty="0">
                <a:ln>
                  <a:noFill/>
                </a:ln>
                <a:effectLst/>
                <a:uLnTx/>
                <a:uFillTx/>
                <a:latin typeface="Gill Sans MT"/>
                <a:ea typeface="+mn-ea"/>
                <a:cs typeface="+mn-cs"/>
              </a:rPr>
              <a:t> spaces </a:t>
            </a:r>
            <a:r>
              <a:rPr lang="en-GB" dirty="0">
                <a:latin typeface="Gill Sans MT"/>
              </a:rPr>
              <a:t>for September 2026</a:t>
            </a:r>
            <a:endParaRPr kumimoji="0" lang="en-GB" sz="1800" b="0" i="0" u="none" strike="noStrike" kern="1200" cap="none" spc="0" normalizeH="0" baseline="0" noProof="0" dirty="0">
              <a:ln>
                <a:noFill/>
              </a:ln>
              <a:effectLst/>
              <a:uLnTx/>
              <a:uFillTx/>
              <a:latin typeface="Gill Sans MT"/>
              <a:ea typeface="+mn-ea"/>
              <a:cs typeface="+mn-cs"/>
            </a:endParaRPr>
          </a:p>
        </p:txBody>
      </p:sp>
      <p:sp>
        <p:nvSpPr>
          <p:cNvPr id="5" name="Rounded Rectangle 4"/>
          <p:cNvSpPr/>
          <p:nvPr/>
        </p:nvSpPr>
        <p:spPr>
          <a:xfrm>
            <a:off x="4042101" y="772139"/>
            <a:ext cx="3218798" cy="730421"/>
          </a:xfrm>
          <a:prstGeom prst="roundRect">
            <a:avLst/>
          </a:prstGeom>
          <a:solidFill>
            <a:srgbClr val="6699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Gill Sans MT"/>
                <a:ea typeface="+mn-ea"/>
                <a:cs typeface="+mn-cs"/>
              </a:rPr>
              <a:t>All applications considered regardless of preference</a:t>
            </a:r>
          </a:p>
        </p:txBody>
      </p:sp>
      <p:sp>
        <p:nvSpPr>
          <p:cNvPr id="8" name="Rounded Rectangle 7"/>
          <p:cNvSpPr/>
          <p:nvPr/>
        </p:nvSpPr>
        <p:spPr>
          <a:xfrm>
            <a:off x="516281" y="3265601"/>
            <a:ext cx="7683500" cy="1219200"/>
          </a:xfrm>
          <a:prstGeom prst="roundRect">
            <a:avLst/>
          </a:prstGeom>
          <a:solidFill>
            <a:schemeClr val="accent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a:ea typeface="+mn-ea"/>
                <a:cs typeface="+mn-cs"/>
              </a:rPr>
              <a:t>Allocation process flows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a:ea typeface="+mn-ea"/>
                <a:cs typeface="+mn-cs"/>
              </a:rPr>
              <a:t>         left to right</a:t>
            </a:r>
          </a:p>
        </p:txBody>
      </p:sp>
      <p:sp>
        <p:nvSpPr>
          <p:cNvPr id="6" name="Round Same Side Corner Rectangle 5"/>
          <p:cNvSpPr/>
          <p:nvPr/>
        </p:nvSpPr>
        <p:spPr>
          <a:xfrm>
            <a:off x="3118520" y="3101334"/>
            <a:ext cx="2274977" cy="3738702"/>
          </a:xfrm>
          <a:prstGeom prst="round2SameRect">
            <a:avLst/>
          </a:prstGeom>
          <a:solidFill>
            <a:schemeClr val="accent5">
              <a:lumMod val="40000"/>
              <a:lumOff val="60000"/>
              <a:alpha val="64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algn="ctr">
              <a:defRPr/>
            </a:pPr>
            <a:r>
              <a:rPr kumimoji="0" lang="en-GB" sz="1800" b="0" i="0" u="none" strike="noStrike" kern="1200" cap="none" spc="0" normalizeH="0" baseline="0" noProof="0">
                <a:ln>
                  <a:noFill/>
                </a:ln>
                <a:effectLst/>
                <a:uLnTx/>
                <a:uFillTx/>
                <a:latin typeface="Gill Sans MT"/>
                <a:ea typeface="+mn-ea"/>
                <a:cs typeface="+mn-cs"/>
              </a:rPr>
              <a:t>A) Faith allocation </a:t>
            </a:r>
            <a:r>
              <a:rPr lang="en-GB">
                <a:latin typeface="Gill Sans MT"/>
              </a:rPr>
              <a:t>with valid SIF</a:t>
            </a:r>
            <a:endParaRPr lang="en-GB" sz="1800" b="0" i="0" u="none" strike="noStrike" kern="1200" cap="none" spc="0" normalizeH="0" baseline="0" noProof="0">
              <a:ln>
                <a:noFill/>
              </a:ln>
              <a:effectLst/>
              <a:uLnTx/>
              <a:uFillTx/>
              <a:latin typeface="Gill Sans MT"/>
            </a:endParaRPr>
          </a:p>
        </p:txBody>
      </p:sp>
      <p:sp>
        <p:nvSpPr>
          <p:cNvPr id="10" name="Round Same Side Corner Rectangle 9"/>
          <p:cNvSpPr/>
          <p:nvPr/>
        </p:nvSpPr>
        <p:spPr>
          <a:xfrm>
            <a:off x="5646237" y="3028635"/>
            <a:ext cx="2246223" cy="3825778"/>
          </a:xfrm>
          <a:prstGeom prst="round2SameRect">
            <a:avLst>
              <a:gd name="adj1" fmla="val 16667"/>
              <a:gd name="adj2" fmla="val 817"/>
            </a:avLst>
          </a:prstGeom>
          <a:solidFill>
            <a:schemeClr val="accent5">
              <a:lumMod val="40000"/>
              <a:lumOff val="60000"/>
              <a:alpha val="64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a:p>
            <a:pPr algn="ctr">
              <a:defRPr/>
            </a:pPr>
            <a:endParaRPr lang="en-GB" sz="1600">
              <a:latin typeface="Gill Sans MT"/>
            </a:endParaRPr>
          </a:p>
          <a:p>
            <a:pPr marL="0" marR="0" lvl="0" indent="0" algn="ctr" defTabSz="457200">
              <a:lnSpc>
                <a:spcPct val="100000"/>
              </a:lnSpc>
              <a:spcBef>
                <a:spcPts val="0"/>
              </a:spcBef>
              <a:spcAft>
                <a:spcPts val="0"/>
              </a:spcAft>
              <a:buClrTx/>
              <a:buSzTx/>
              <a:buFontTx/>
              <a:buNone/>
              <a:tabLst/>
              <a:defRPr/>
            </a:pPr>
            <a:r>
              <a:rPr kumimoji="0" lang="en-GB" sz="1600" b="0" i="0" u="none" strike="noStrike" kern="1200" cap="none" spc="0" normalizeH="0" baseline="0" noProof="0">
                <a:ln>
                  <a:noFill/>
                </a:ln>
                <a:effectLst/>
                <a:uLnTx/>
                <a:uFillTx/>
                <a:latin typeface="Gill Sans MT"/>
                <a:ea typeface="+mn-ea"/>
                <a:cs typeface="+mn-cs"/>
              </a:rPr>
              <a:t>B) Non-Faith allocation; includes unallocated Faith</a:t>
            </a:r>
            <a:endParaRPr lang="en-GB">
              <a:ea typeface="+mn-ea"/>
              <a:cs typeface="+mn-cs"/>
            </a:endParaRPr>
          </a:p>
        </p:txBody>
      </p:sp>
      <p:grpSp>
        <p:nvGrpSpPr>
          <p:cNvPr id="30" name="Group 29"/>
          <p:cNvGrpSpPr/>
          <p:nvPr/>
        </p:nvGrpSpPr>
        <p:grpSpPr>
          <a:xfrm>
            <a:off x="3635218" y="2573530"/>
            <a:ext cx="4071710" cy="1872890"/>
            <a:chOff x="3580947" y="2171226"/>
            <a:chExt cx="3895726" cy="1731918"/>
          </a:xfrm>
        </p:grpSpPr>
        <p:sp>
          <p:nvSpPr>
            <p:cNvPr id="12" name="Rounded Rectangle 11"/>
            <p:cNvSpPr/>
            <p:nvPr/>
          </p:nvSpPr>
          <p:spPr>
            <a:xfrm>
              <a:off x="3580947" y="2750810"/>
              <a:ext cx="1372507" cy="1115462"/>
            </a:xfrm>
            <a:prstGeom prst="roundRect">
              <a:avLst/>
            </a:prstGeom>
            <a:solidFill>
              <a:srgbClr val="6699FF"/>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Gill Sans MT"/>
                  <a:ea typeface="+mn-ea"/>
                  <a:cs typeface="+mn-cs"/>
                </a:rPr>
                <a:t>Faith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Gill Sans MT"/>
                  <a:ea typeface="+mn-ea"/>
                  <a:cs typeface="+mn-cs"/>
                </a:rPr>
                <a:t>50% spaces</a:t>
              </a:r>
              <a:endParaRPr lang="en-GB" sz="1800" b="0" i="0" u="none" strike="noStrike" kern="1200" cap="none" spc="0" normalizeH="0" baseline="0" noProof="0">
                <a:ln>
                  <a:noFill/>
                </a:ln>
                <a:effectLst/>
                <a:uLnTx/>
                <a:uFillTx/>
                <a:latin typeface="Gill Sans MT"/>
              </a:endParaRPr>
            </a:p>
          </p:txBody>
        </p:sp>
        <p:sp>
          <p:nvSpPr>
            <p:cNvPr id="17" name="Rounded Rectangle 16"/>
            <p:cNvSpPr/>
            <p:nvPr/>
          </p:nvSpPr>
          <p:spPr>
            <a:xfrm>
              <a:off x="6050026" y="2792455"/>
              <a:ext cx="1426647" cy="1110689"/>
            </a:xfrm>
            <a:prstGeom prst="roundRect">
              <a:avLst/>
            </a:prstGeom>
            <a:solidFill>
              <a:srgbClr val="6699FF"/>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Gill Sans MT"/>
                  <a:ea typeface="+mn-ea"/>
                  <a:cs typeface="+mn-cs"/>
                </a:rPr>
                <a:t>Non-Faith + unallocated Faith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Gill Sans MT"/>
                  <a:ea typeface="+mn-ea"/>
                  <a:cs typeface="+mn-cs"/>
                </a:rPr>
                <a:t>50% spaces</a:t>
              </a:r>
              <a:endParaRPr lang="en-GB" sz="1400" b="0" i="0" u="none" strike="noStrike" kern="1200" cap="none" spc="0" normalizeH="0" baseline="0" noProof="0">
                <a:ln>
                  <a:noFill/>
                </a:ln>
                <a:effectLst/>
                <a:uLnTx/>
                <a:uFillTx/>
                <a:latin typeface="Gill Sans MT"/>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28" name="Group 27"/>
            <p:cNvGrpSpPr/>
            <p:nvPr/>
          </p:nvGrpSpPr>
          <p:grpSpPr>
            <a:xfrm>
              <a:off x="4323443" y="2171226"/>
              <a:ext cx="2466976" cy="854209"/>
              <a:chOff x="4323443" y="2171226"/>
              <a:chExt cx="2466976" cy="854209"/>
            </a:xfrm>
          </p:grpSpPr>
          <p:cxnSp>
            <p:nvCxnSpPr>
              <p:cNvPr id="9" name="Straight Connector 8"/>
              <p:cNvCxnSpPr/>
              <p:nvPr/>
            </p:nvCxnSpPr>
            <p:spPr>
              <a:xfrm>
                <a:off x="5432612" y="2171226"/>
                <a:ext cx="8163" cy="361071"/>
              </a:xfrm>
              <a:prstGeom prst="line">
                <a:avLst/>
              </a:prstGeom>
              <a:ln>
                <a:solidFill>
                  <a:srgbClr val="6699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4323443" y="2523672"/>
                <a:ext cx="2466976" cy="0"/>
              </a:xfrm>
              <a:prstGeom prst="line">
                <a:avLst/>
              </a:prstGeom>
              <a:ln>
                <a:solidFill>
                  <a:srgbClr val="6699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336144" y="2530248"/>
                <a:ext cx="1" cy="495187"/>
              </a:xfrm>
              <a:prstGeom prst="line">
                <a:avLst/>
              </a:prstGeom>
              <a:ln>
                <a:solidFill>
                  <a:srgbClr val="6699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endCxn id="17" idx="0"/>
              </p:cNvCxnSpPr>
              <p:nvPr/>
            </p:nvCxnSpPr>
            <p:spPr>
              <a:xfrm>
                <a:off x="6763350" y="2544380"/>
                <a:ext cx="0" cy="248074"/>
              </a:xfrm>
              <a:prstGeom prst="line">
                <a:avLst/>
              </a:prstGeom>
              <a:ln>
                <a:solidFill>
                  <a:srgbClr val="6699FF"/>
                </a:solidFill>
              </a:ln>
            </p:spPr>
            <p:style>
              <a:lnRef idx="2">
                <a:schemeClr val="accent1"/>
              </a:lnRef>
              <a:fillRef idx="0">
                <a:schemeClr val="accent1"/>
              </a:fillRef>
              <a:effectRef idx="1">
                <a:schemeClr val="accent1"/>
              </a:effectRef>
              <a:fontRef idx="minor">
                <a:schemeClr val="tx1"/>
              </a:fontRef>
            </p:style>
          </p:cxnSp>
        </p:grpSp>
      </p:grpSp>
      <p:grpSp>
        <p:nvGrpSpPr>
          <p:cNvPr id="31" name="Group 30"/>
          <p:cNvGrpSpPr/>
          <p:nvPr/>
        </p:nvGrpSpPr>
        <p:grpSpPr>
          <a:xfrm>
            <a:off x="3208129" y="4386796"/>
            <a:ext cx="2077199" cy="1408267"/>
            <a:chOff x="3199198" y="4134157"/>
            <a:chExt cx="2077199" cy="1408267"/>
          </a:xfrm>
        </p:grpSpPr>
        <p:sp>
          <p:nvSpPr>
            <p:cNvPr id="13" name="Rounded Rectangle 12"/>
            <p:cNvSpPr/>
            <p:nvPr/>
          </p:nvSpPr>
          <p:spPr>
            <a:xfrm>
              <a:off x="3199198" y="4403201"/>
              <a:ext cx="1025002" cy="1139223"/>
            </a:xfrm>
            <a:prstGeom prst="roundRect">
              <a:avLst/>
            </a:prstGeom>
            <a:solidFill>
              <a:srgbClr val="6699FF"/>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defRPr/>
              </a:pPr>
              <a:r>
                <a:rPr kumimoji="0" lang="en-GB" sz="1400" b="0" i="0" u="none" strike="noStrike" kern="1200" cap="none" spc="0" normalizeH="0" baseline="0" noProof="0">
                  <a:ln>
                    <a:noFill/>
                  </a:ln>
                  <a:effectLst/>
                  <a:uLnTx/>
                  <a:uFillTx/>
                  <a:latin typeface="Gill Sans MT"/>
                  <a:ea typeface="+mn-ea"/>
                  <a:cs typeface="+mn-cs"/>
                </a:rPr>
                <a:t>Distance</a:t>
              </a:r>
              <a:r>
                <a:rPr lang="en-GB" sz="1400">
                  <a:latin typeface="Gill Sans MT"/>
                </a:rPr>
                <a:t> from Hove node</a:t>
              </a:r>
              <a:endParaRPr lang="en-US">
                <a:latin typeface="Gill Sans MT"/>
              </a:endParaRPr>
            </a:p>
            <a:p>
              <a:pPr algn="ctr">
                <a:defRPr/>
              </a:pPr>
              <a:r>
                <a:rPr lang="en-GB" sz="1400">
                  <a:latin typeface="Gill Sans MT"/>
                </a:rPr>
                <a:t> </a:t>
              </a:r>
              <a:r>
                <a:rPr kumimoji="0" lang="en-GB" sz="1400" b="0" i="0" u="none" strike="noStrike" kern="1200" cap="none" spc="0" normalizeH="0" baseline="0" noProof="0">
                  <a:ln>
                    <a:noFill/>
                  </a:ln>
                  <a:effectLst/>
                  <a:uLnTx/>
                  <a:uFillTx/>
                  <a:latin typeface="Gill Sans MT"/>
                  <a:ea typeface="+mn-ea"/>
                  <a:cs typeface="+mn-cs"/>
                </a:rPr>
                <a:t>70%</a:t>
              </a:r>
              <a:r>
                <a:rPr lang="en-GB" sz="1400">
                  <a:latin typeface="Gill Sans MT"/>
                </a:rPr>
                <a:t> </a:t>
              </a:r>
              <a:endParaRPr lang="en-US"/>
            </a:p>
          </p:txBody>
        </p:sp>
        <p:sp>
          <p:nvSpPr>
            <p:cNvPr id="15" name="Rounded Rectangle 14"/>
            <p:cNvSpPr/>
            <p:nvPr/>
          </p:nvSpPr>
          <p:spPr>
            <a:xfrm>
              <a:off x="4286498" y="4396187"/>
              <a:ext cx="989899" cy="1146237"/>
            </a:xfrm>
            <a:prstGeom prst="roundRect">
              <a:avLst/>
            </a:prstGeom>
            <a:solidFill>
              <a:srgbClr val="6699FF"/>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defRPr/>
              </a:pPr>
              <a:r>
                <a:rPr kumimoji="0" lang="en-GB" sz="1400" b="0" i="0" u="none" strike="noStrike" kern="1200" cap="none" spc="0" normalizeH="0" baseline="0" noProof="0">
                  <a:ln>
                    <a:noFill/>
                  </a:ln>
                  <a:effectLst/>
                  <a:uLnTx/>
                  <a:uFillTx/>
                  <a:latin typeface="Gill Sans MT"/>
                  <a:ea typeface="+mn-ea"/>
                  <a:cs typeface="+mn-cs"/>
                </a:rPr>
                <a:t>Distance</a:t>
              </a:r>
              <a:r>
                <a:rPr lang="en-GB" sz="1400">
                  <a:latin typeface="Gill Sans MT"/>
                </a:rPr>
                <a:t> from school gate</a:t>
              </a:r>
              <a:endParaRPr lang="en-US">
                <a:latin typeface="Gill Sans MT"/>
              </a:endParaRPr>
            </a:p>
            <a:p>
              <a:pPr algn="ctr">
                <a:defRPr/>
              </a:pPr>
              <a:r>
                <a:rPr lang="en-GB" sz="1400">
                  <a:latin typeface="Gill Sans MT"/>
                </a:rPr>
                <a:t> </a:t>
              </a:r>
              <a:r>
                <a:rPr kumimoji="0" lang="en-GB" sz="1400" b="0" i="0" u="none" strike="noStrike" kern="1200" cap="none" spc="0" normalizeH="0" baseline="0" noProof="0">
                  <a:ln>
                    <a:noFill/>
                  </a:ln>
                  <a:effectLst/>
                  <a:uLnTx/>
                  <a:uFillTx/>
                  <a:latin typeface="Gill Sans MT"/>
                  <a:ea typeface="+mn-ea"/>
                  <a:cs typeface="+mn-cs"/>
                </a:rPr>
                <a:t>30%</a:t>
              </a:r>
              <a:r>
                <a:rPr lang="en-GB" sz="1400">
                  <a:latin typeface="Gill Sans MT"/>
                </a:rPr>
                <a:t> </a:t>
              </a:r>
              <a:endParaRPr lang="en-US"/>
            </a:p>
          </p:txBody>
        </p:sp>
        <p:grpSp>
          <p:nvGrpSpPr>
            <p:cNvPr id="32" name="Group 31"/>
            <p:cNvGrpSpPr/>
            <p:nvPr/>
          </p:nvGrpSpPr>
          <p:grpSpPr>
            <a:xfrm>
              <a:off x="3733801" y="4134157"/>
              <a:ext cx="1116693" cy="382196"/>
              <a:chOff x="4323443" y="2361706"/>
              <a:chExt cx="2466976" cy="461943"/>
            </a:xfrm>
          </p:grpSpPr>
          <p:cxnSp>
            <p:nvCxnSpPr>
              <p:cNvPr id="33" name="Straight Connector 32"/>
              <p:cNvCxnSpPr>
                <a:cxnSpLocks/>
              </p:cNvCxnSpPr>
              <p:nvPr/>
            </p:nvCxnSpPr>
            <p:spPr>
              <a:xfrm>
                <a:off x="5507815" y="2361706"/>
                <a:ext cx="2" cy="328167"/>
              </a:xfrm>
              <a:prstGeom prst="line">
                <a:avLst/>
              </a:prstGeom>
              <a:ln>
                <a:solidFill>
                  <a:srgbClr val="6699FF"/>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4323443" y="2523672"/>
                <a:ext cx="2466976" cy="0"/>
              </a:xfrm>
              <a:prstGeom prst="line">
                <a:avLst/>
              </a:prstGeom>
              <a:ln>
                <a:solidFill>
                  <a:srgbClr val="6699FF"/>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352120" y="2524018"/>
                <a:ext cx="14218" cy="279605"/>
              </a:xfrm>
              <a:prstGeom prst="line">
                <a:avLst/>
              </a:prstGeom>
              <a:ln>
                <a:solidFill>
                  <a:srgbClr val="6699FF"/>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769370" y="2530326"/>
                <a:ext cx="0" cy="293323"/>
              </a:xfrm>
              <a:prstGeom prst="line">
                <a:avLst/>
              </a:prstGeom>
              <a:ln>
                <a:solidFill>
                  <a:srgbClr val="6699FF"/>
                </a:solidFill>
              </a:ln>
            </p:spPr>
            <p:style>
              <a:lnRef idx="2">
                <a:schemeClr val="accent1"/>
              </a:lnRef>
              <a:fillRef idx="0">
                <a:schemeClr val="accent1"/>
              </a:fillRef>
              <a:effectRef idx="1">
                <a:schemeClr val="accent1"/>
              </a:effectRef>
              <a:fontRef idx="minor">
                <a:schemeClr val="tx1"/>
              </a:fontRef>
            </p:style>
          </p:cxnSp>
        </p:grpSp>
      </p:grpSp>
      <p:grpSp>
        <p:nvGrpSpPr>
          <p:cNvPr id="37" name="Group 36"/>
          <p:cNvGrpSpPr/>
          <p:nvPr/>
        </p:nvGrpSpPr>
        <p:grpSpPr>
          <a:xfrm>
            <a:off x="6328634" y="4406547"/>
            <a:ext cx="1116693" cy="473144"/>
            <a:chOff x="4323443" y="2266694"/>
            <a:chExt cx="2466976" cy="571865"/>
          </a:xfrm>
        </p:grpSpPr>
        <p:cxnSp>
          <p:nvCxnSpPr>
            <p:cNvPr id="38" name="Straight Connector 37"/>
            <p:cNvCxnSpPr/>
            <p:nvPr/>
          </p:nvCxnSpPr>
          <p:spPr>
            <a:xfrm flipH="1">
              <a:off x="5536745" y="2266694"/>
              <a:ext cx="2" cy="256978"/>
            </a:xfrm>
            <a:prstGeom prst="line">
              <a:avLst/>
            </a:prstGeom>
            <a:ln>
              <a:solidFill>
                <a:srgbClr val="6699FF"/>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4323443" y="2523672"/>
              <a:ext cx="2466976" cy="0"/>
            </a:xfrm>
            <a:prstGeom prst="line">
              <a:avLst/>
            </a:prstGeom>
            <a:ln>
              <a:solidFill>
                <a:srgbClr val="6699FF"/>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351924" y="2514731"/>
              <a:ext cx="0" cy="307471"/>
            </a:xfrm>
            <a:prstGeom prst="line">
              <a:avLst/>
            </a:prstGeom>
            <a:ln>
              <a:solidFill>
                <a:srgbClr val="6699FF"/>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774639" y="2515906"/>
              <a:ext cx="0" cy="322653"/>
            </a:xfrm>
            <a:prstGeom prst="line">
              <a:avLst/>
            </a:prstGeom>
            <a:ln>
              <a:solidFill>
                <a:srgbClr val="6699FF"/>
              </a:solidFill>
            </a:ln>
          </p:spPr>
          <p:style>
            <a:lnRef idx="2">
              <a:schemeClr val="accent1"/>
            </a:lnRef>
            <a:fillRef idx="0">
              <a:schemeClr val="accent1"/>
            </a:fillRef>
            <a:effectRef idx="1">
              <a:schemeClr val="accent1"/>
            </a:effectRef>
            <a:fontRef idx="minor">
              <a:schemeClr val="tx1"/>
            </a:fontRef>
          </p:style>
        </p:cxnSp>
      </p:grpSp>
      <p:sp>
        <p:nvSpPr>
          <p:cNvPr id="43" name="TextBox 42"/>
          <p:cNvSpPr txBox="1"/>
          <p:nvPr/>
        </p:nvSpPr>
        <p:spPr>
          <a:xfrm>
            <a:off x="2789122" y="127000"/>
            <a:ext cx="4917806"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Gill Sans MT"/>
                <a:ea typeface="+mn-ea"/>
                <a:cs typeface="+mn-cs"/>
              </a:rPr>
              <a:t>Admission Process for </a:t>
            </a:r>
            <a:r>
              <a:rPr lang="en-GB" sz="2800" dirty="0">
                <a:latin typeface="Gill Sans MT"/>
              </a:rPr>
              <a:t>2026</a:t>
            </a:r>
            <a:endParaRPr kumimoji="0" lang="en-GB" sz="2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44" name="Rounded Rectangle 3">
            <a:extLst>
              <a:ext uri="{FF2B5EF4-FFF2-40B4-BE49-F238E27FC236}">
                <a16:creationId xmlns:a16="http://schemas.microsoft.com/office/drawing/2014/main" id="{A9F911C3-1F2A-4DF4-90B5-4D750F52ABF9}"/>
              </a:ext>
            </a:extLst>
          </p:cNvPr>
          <p:cNvSpPr/>
          <p:nvPr/>
        </p:nvSpPr>
        <p:spPr>
          <a:xfrm>
            <a:off x="3815145" y="1907113"/>
            <a:ext cx="4384636" cy="542284"/>
          </a:xfrm>
          <a:prstGeom prst="roundRect">
            <a:avLst/>
          </a:prstGeom>
          <a:solidFill>
            <a:schemeClr val="accent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a:ea typeface="+mn-ea"/>
                <a:cs typeface="+mn-cs"/>
              </a:rPr>
              <a:t>Admissions criteria 1-4 applied (LACs, Siblings, Special considerations, Staff)</a:t>
            </a:r>
          </a:p>
        </p:txBody>
      </p:sp>
      <p:cxnSp>
        <p:nvCxnSpPr>
          <p:cNvPr id="7" name="Straight Connector 6">
            <a:extLst>
              <a:ext uri="{FF2B5EF4-FFF2-40B4-BE49-F238E27FC236}">
                <a16:creationId xmlns:a16="http://schemas.microsoft.com/office/drawing/2014/main" id="{2320DAD8-2A44-428B-A984-7A163831C1F5}"/>
              </a:ext>
            </a:extLst>
          </p:cNvPr>
          <p:cNvCxnSpPr/>
          <p:nvPr/>
        </p:nvCxnSpPr>
        <p:spPr>
          <a:xfrm>
            <a:off x="5550956" y="1589215"/>
            <a:ext cx="0" cy="317898"/>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45" name="Rounded Rectangle 3">
            <a:extLst>
              <a:ext uri="{FF2B5EF4-FFF2-40B4-BE49-F238E27FC236}">
                <a16:creationId xmlns:a16="http://schemas.microsoft.com/office/drawing/2014/main" id="{93C2267C-7E19-4C17-A688-0EFC07B3DBCD}"/>
              </a:ext>
            </a:extLst>
          </p:cNvPr>
          <p:cNvSpPr/>
          <p:nvPr/>
        </p:nvSpPr>
        <p:spPr>
          <a:xfrm>
            <a:off x="152400" y="1883694"/>
            <a:ext cx="2738582" cy="1062706"/>
          </a:xfrm>
          <a:prstGeom prst="roundRect">
            <a:avLst/>
          </a:prstGeom>
          <a:solidFill>
            <a:schemeClr val="accent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a:ea typeface="+mn-ea"/>
                <a:cs typeface="+mn-cs"/>
              </a:rPr>
              <a:t>EHCP applications go through usual consultation process</a:t>
            </a:r>
          </a:p>
        </p:txBody>
      </p:sp>
      <p:sp>
        <p:nvSpPr>
          <p:cNvPr id="18" name="Rounded Rectangle 12">
            <a:extLst>
              <a:ext uri="{FF2B5EF4-FFF2-40B4-BE49-F238E27FC236}">
                <a16:creationId xmlns:a16="http://schemas.microsoft.com/office/drawing/2014/main" id="{1218A174-ED07-5B25-8C46-922FCC3CEDF3}"/>
              </a:ext>
            </a:extLst>
          </p:cNvPr>
          <p:cNvSpPr/>
          <p:nvPr/>
        </p:nvSpPr>
        <p:spPr>
          <a:xfrm>
            <a:off x="5819057" y="4750731"/>
            <a:ext cx="1025002" cy="1139223"/>
          </a:xfrm>
          <a:prstGeom prst="roundRect">
            <a:avLst/>
          </a:prstGeom>
          <a:solidFill>
            <a:srgbClr val="6699FF"/>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defRPr/>
            </a:pPr>
            <a:r>
              <a:rPr kumimoji="0" lang="en-GB" sz="1400" b="0" i="0" u="none" strike="noStrike" kern="1200" cap="none" spc="0" normalizeH="0" baseline="0" noProof="0">
                <a:ln>
                  <a:noFill/>
                </a:ln>
                <a:effectLst/>
                <a:uLnTx/>
                <a:uFillTx/>
                <a:latin typeface="Gill Sans MT"/>
                <a:ea typeface="+mn-ea"/>
                <a:cs typeface="+mn-cs"/>
              </a:rPr>
              <a:t>Distance</a:t>
            </a:r>
            <a:r>
              <a:rPr lang="en-GB" sz="1400">
                <a:latin typeface="Gill Sans MT"/>
              </a:rPr>
              <a:t> from Hove node</a:t>
            </a:r>
            <a:endParaRPr lang="en-US">
              <a:latin typeface="Gill Sans MT"/>
            </a:endParaRPr>
          </a:p>
          <a:p>
            <a:pPr algn="ctr">
              <a:defRPr/>
            </a:pPr>
            <a:r>
              <a:rPr lang="en-GB" sz="1400">
                <a:latin typeface="Gill Sans MT"/>
              </a:rPr>
              <a:t> </a:t>
            </a:r>
            <a:r>
              <a:rPr kumimoji="0" lang="en-GB" sz="1400" b="0" i="0" u="none" strike="noStrike" kern="1200" cap="none" spc="0" normalizeH="0" baseline="0" noProof="0">
                <a:ln>
                  <a:noFill/>
                </a:ln>
                <a:effectLst/>
                <a:uLnTx/>
                <a:uFillTx/>
                <a:latin typeface="Gill Sans MT"/>
                <a:ea typeface="+mn-ea"/>
                <a:cs typeface="+mn-cs"/>
              </a:rPr>
              <a:t>70%</a:t>
            </a:r>
            <a:r>
              <a:rPr lang="en-GB" sz="1400">
                <a:latin typeface="Gill Sans MT"/>
              </a:rPr>
              <a:t> </a:t>
            </a:r>
            <a:endParaRPr lang="en-US"/>
          </a:p>
        </p:txBody>
      </p:sp>
      <p:sp>
        <p:nvSpPr>
          <p:cNvPr id="21" name="Rounded Rectangle 14">
            <a:extLst>
              <a:ext uri="{FF2B5EF4-FFF2-40B4-BE49-F238E27FC236}">
                <a16:creationId xmlns:a16="http://schemas.microsoft.com/office/drawing/2014/main" id="{63EFCFA3-AA77-2C88-66E8-FB37DF662CCA}"/>
              </a:ext>
            </a:extLst>
          </p:cNvPr>
          <p:cNvSpPr/>
          <p:nvPr/>
        </p:nvSpPr>
        <p:spPr>
          <a:xfrm>
            <a:off x="6906357" y="4743717"/>
            <a:ext cx="989899" cy="1146237"/>
          </a:xfrm>
          <a:prstGeom prst="roundRect">
            <a:avLst/>
          </a:prstGeom>
          <a:solidFill>
            <a:srgbClr val="6699FF"/>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defRPr/>
            </a:pPr>
            <a:r>
              <a:rPr kumimoji="0" lang="en-GB" sz="1400" b="0" i="0" u="none" strike="noStrike" kern="1200" cap="none" spc="0" normalizeH="0" baseline="0" noProof="0">
                <a:ln>
                  <a:noFill/>
                </a:ln>
                <a:effectLst/>
                <a:uLnTx/>
                <a:uFillTx/>
                <a:latin typeface="Gill Sans MT"/>
                <a:ea typeface="+mn-ea"/>
                <a:cs typeface="+mn-cs"/>
              </a:rPr>
              <a:t>Distance</a:t>
            </a:r>
            <a:r>
              <a:rPr lang="en-GB" sz="1400">
                <a:latin typeface="Gill Sans MT"/>
              </a:rPr>
              <a:t> from school gate</a:t>
            </a:r>
            <a:endParaRPr lang="en-US">
              <a:latin typeface="Gill Sans MT"/>
            </a:endParaRPr>
          </a:p>
          <a:p>
            <a:pPr algn="ctr">
              <a:defRPr/>
            </a:pPr>
            <a:r>
              <a:rPr lang="en-GB" sz="1400">
                <a:latin typeface="Gill Sans MT"/>
              </a:rPr>
              <a:t> </a:t>
            </a:r>
            <a:r>
              <a:rPr kumimoji="0" lang="en-GB" sz="1400" b="0" i="0" u="none" strike="noStrike" kern="1200" cap="none" spc="0" normalizeH="0" baseline="0" noProof="0">
                <a:ln>
                  <a:noFill/>
                </a:ln>
                <a:effectLst/>
                <a:uLnTx/>
                <a:uFillTx/>
                <a:latin typeface="Gill Sans MT"/>
                <a:ea typeface="+mn-ea"/>
                <a:cs typeface="+mn-cs"/>
              </a:rPr>
              <a:t>30%</a:t>
            </a:r>
            <a:r>
              <a:rPr lang="en-GB" sz="1400">
                <a:latin typeface="Gill Sans MT"/>
              </a:rPr>
              <a:t> </a:t>
            </a:r>
            <a:endParaRPr lang="en-US"/>
          </a:p>
        </p:txBody>
      </p:sp>
    </p:spTree>
    <p:extLst>
      <p:ext uri="{BB962C8B-B14F-4D97-AF65-F5344CB8AC3E}">
        <p14:creationId xmlns:p14="http://schemas.microsoft.com/office/powerpoint/2010/main" val="144709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8C3A-4F83-4A00-A843-21309F3206B5}"/>
              </a:ext>
            </a:extLst>
          </p:cNvPr>
          <p:cNvSpPr>
            <a:spLocks noGrp="1"/>
          </p:cNvSpPr>
          <p:nvPr>
            <p:ph type="title"/>
          </p:nvPr>
        </p:nvSpPr>
        <p:spPr/>
        <p:txBody>
          <a:bodyPr/>
          <a:lstStyle/>
          <a:p>
            <a:r>
              <a:rPr lang="en-GB"/>
              <a:t>Will this school suit my child?</a:t>
            </a:r>
          </a:p>
        </p:txBody>
      </p:sp>
      <p:sp>
        <p:nvSpPr>
          <p:cNvPr id="3" name="Content Placeholder 2">
            <a:extLst>
              <a:ext uri="{FF2B5EF4-FFF2-40B4-BE49-F238E27FC236}">
                <a16:creationId xmlns:a16="http://schemas.microsoft.com/office/drawing/2014/main" id="{CA1635D4-BCBD-4174-A0E1-41B20F8E5033}"/>
              </a:ext>
            </a:extLst>
          </p:cNvPr>
          <p:cNvSpPr>
            <a:spLocks noGrp="1"/>
          </p:cNvSpPr>
          <p:nvPr>
            <p:ph idx="1"/>
          </p:nvPr>
        </p:nvSpPr>
        <p:spPr/>
        <p:txBody>
          <a:bodyPr vert="horz" lIns="91440" tIns="45720" rIns="91440" bIns="45720" rtlCol="0" anchor="t">
            <a:normAutofit/>
          </a:bodyPr>
          <a:lstStyle/>
          <a:p>
            <a:pPr marL="0" indent="0">
              <a:buNone/>
            </a:pPr>
            <a:r>
              <a:rPr lang="en-GB"/>
              <a:t>We might well be the right school for your child if:</a:t>
            </a:r>
          </a:p>
          <a:p>
            <a:pPr>
              <a:buFont typeface="Arial" panose="020B0604020202020204" pitchFamily="34" charset="0"/>
              <a:buChar char="•"/>
            </a:pPr>
            <a:r>
              <a:rPr lang="en-GB"/>
              <a:t>You welcome our Christian ethos and values; </a:t>
            </a:r>
          </a:p>
          <a:p>
            <a:pPr>
              <a:buFont typeface="Arial" panose="020B0604020202020204" pitchFamily="34" charset="0"/>
              <a:buChar char="•"/>
            </a:pPr>
            <a:r>
              <a:rPr lang="en-GB"/>
              <a:t>Your child would benefit from a nurturing approach in a school where they are known;</a:t>
            </a:r>
          </a:p>
          <a:p>
            <a:pPr>
              <a:buFont typeface="Arial" panose="020B0604020202020204" pitchFamily="34" charset="0"/>
              <a:buChar char="•"/>
            </a:pPr>
            <a:r>
              <a:rPr lang="en-GB"/>
              <a:t>You want to send your child to a school with high expectations of behaviour, attendance, and uniform;</a:t>
            </a:r>
          </a:p>
          <a:p>
            <a:pPr>
              <a:buFont typeface="Arial" panose="020B0604020202020204" pitchFamily="34" charset="0"/>
              <a:buChar char="•"/>
            </a:pPr>
            <a:r>
              <a:rPr lang="en-GB"/>
              <a:t>You want to work with school staff to ensure the best possible educational outcomes for your child;</a:t>
            </a:r>
          </a:p>
          <a:p>
            <a:pPr>
              <a:buFont typeface="Arial" panose="020B0604020202020204" pitchFamily="34" charset="0"/>
              <a:buChar char="•"/>
            </a:pPr>
            <a:r>
              <a:rPr lang="en-GB"/>
              <a:t>You want to ensure that your child has access to outstanding pastoral care. </a:t>
            </a:r>
          </a:p>
          <a:p>
            <a:pPr>
              <a:buFont typeface="Arial" panose="020B0604020202020204" pitchFamily="34" charset="0"/>
              <a:buChar char="•"/>
            </a:pPr>
            <a:endParaRPr lang="en-GB"/>
          </a:p>
        </p:txBody>
      </p:sp>
    </p:spTree>
    <p:extLst>
      <p:ext uri="{BB962C8B-B14F-4D97-AF65-F5344CB8AC3E}">
        <p14:creationId xmlns:p14="http://schemas.microsoft.com/office/powerpoint/2010/main" val="769042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12CEB-74D8-4381-94A8-514AD69D9765}"/>
              </a:ext>
            </a:extLst>
          </p:cNvPr>
          <p:cNvSpPr>
            <a:spLocks noGrp="1"/>
          </p:cNvSpPr>
          <p:nvPr>
            <p:ph type="title"/>
          </p:nvPr>
        </p:nvSpPr>
        <p:spPr/>
        <p:txBody>
          <a:bodyPr/>
          <a:lstStyle/>
          <a:p>
            <a:r>
              <a:rPr lang="en-GB"/>
              <a:t>How can I find out more?</a:t>
            </a:r>
          </a:p>
        </p:txBody>
      </p:sp>
      <p:sp>
        <p:nvSpPr>
          <p:cNvPr id="3" name="Content Placeholder 2">
            <a:extLst>
              <a:ext uri="{FF2B5EF4-FFF2-40B4-BE49-F238E27FC236}">
                <a16:creationId xmlns:a16="http://schemas.microsoft.com/office/drawing/2014/main" id="{F0794651-5FB2-4388-8825-3DBDB87777CF}"/>
              </a:ext>
            </a:extLst>
          </p:cNvPr>
          <p:cNvSpPr>
            <a:spLocks noGrp="1"/>
          </p:cNvSpPr>
          <p:nvPr>
            <p:ph idx="1"/>
          </p:nvPr>
        </p:nvSpPr>
        <p:spPr/>
        <p:txBody>
          <a:bodyPr vert="horz" lIns="91440" tIns="45720" rIns="91440" bIns="45720" rtlCol="0" anchor="t">
            <a:normAutofit/>
          </a:bodyPr>
          <a:lstStyle/>
          <a:p>
            <a:r>
              <a:rPr lang="en-GB" dirty="0"/>
              <a:t>Wealth of information on our website</a:t>
            </a:r>
          </a:p>
          <a:p>
            <a:pPr marL="400050" lvl="1">
              <a:buNone/>
            </a:pPr>
            <a:r>
              <a:rPr lang="en-GB" dirty="0">
                <a:hlinkClick r:id="rId2"/>
              </a:rPr>
              <a:t>www.kingsschoolhove.org.uk</a:t>
            </a:r>
            <a:endParaRPr lang="en-GB" dirty="0"/>
          </a:p>
          <a:p>
            <a:r>
              <a:rPr lang="en-GB" dirty="0"/>
              <a:t>Open Evening on Thursday 25th September</a:t>
            </a:r>
          </a:p>
          <a:p>
            <a:r>
              <a:rPr lang="en-GB" dirty="0"/>
              <a:t>Open Mornings 29</a:t>
            </a:r>
            <a:r>
              <a:rPr lang="en-GB" baseline="30000" dirty="0"/>
              <a:t>th</a:t>
            </a:r>
            <a:r>
              <a:rPr lang="en-GB" dirty="0"/>
              <a:t> September to 3rd October; sessions at 9am and 11am; booking via our website</a:t>
            </a:r>
            <a:endParaRPr lang="en-GB"/>
          </a:p>
        </p:txBody>
      </p:sp>
    </p:spTree>
    <p:extLst>
      <p:ext uri="{BB962C8B-B14F-4D97-AF65-F5344CB8AC3E}">
        <p14:creationId xmlns:p14="http://schemas.microsoft.com/office/powerpoint/2010/main" val="2249080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a:t>Any Questions?</a:t>
            </a:r>
          </a:p>
        </p:txBody>
      </p:sp>
      <p:pic>
        <p:nvPicPr>
          <p:cNvPr id="3" name="Picture 3">
            <a:extLst>
              <a:ext uri="{FF2B5EF4-FFF2-40B4-BE49-F238E27FC236}">
                <a16:creationId xmlns:a16="http://schemas.microsoft.com/office/drawing/2014/main" id="{8BEF57BA-46AD-29F2-C3E4-70C8F123A80B}"/>
              </a:ext>
            </a:extLst>
          </p:cNvPr>
          <p:cNvPicPr>
            <a:picLocks noChangeAspect="1"/>
          </p:cNvPicPr>
          <p:nvPr/>
        </p:nvPicPr>
        <p:blipFill>
          <a:blip r:embed="rId3"/>
          <a:stretch>
            <a:fillRect/>
          </a:stretch>
        </p:blipFill>
        <p:spPr>
          <a:xfrm>
            <a:off x="1476103" y="1952538"/>
            <a:ext cx="6178731" cy="4141643"/>
          </a:xfrm>
          <a:prstGeom prst="rect">
            <a:avLst/>
          </a:prstGeom>
        </p:spPr>
      </p:pic>
    </p:spTree>
    <p:extLst>
      <p:ext uri="{BB962C8B-B14F-4D97-AF65-F5344CB8AC3E}">
        <p14:creationId xmlns:p14="http://schemas.microsoft.com/office/powerpoint/2010/main" val="2943922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The King’s Experience:</a:t>
            </a:r>
          </a:p>
        </p:txBody>
      </p:sp>
      <p:sp>
        <p:nvSpPr>
          <p:cNvPr id="4" name="Content Placeholder 3"/>
          <p:cNvSpPr>
            <a:spLocks noGrp="1"/>
          </p:cNvSpPr>
          <p:nvPr>
            <p:ph idx="1"/>
          </p:nvPr>
        </p:nvSpPr>
        <p:spPr/>
        <p:txBody>
          <a:bodyPr vert="horz" lIns="91440" tIns="45720" rIns="91440" bIns="45720" rtlCol="0" anchor="t">
            <a:normAutofit fontScale="77500" lnSpcReduction="20000"/>
          </a:bodyPr>
          <a:lstStyle/>
          <a:p>
            <a:pPr lvl="0">
              <a:lnSpc>
                <a:spcPct val="150000"/>
              </a:lnSpc>
            </a:pPr>
            <a:r>
              <a:rPr lang="en-GB" sz="4000" dirty="0"/>
              <a:t>A Russell Education Trust school</a:t>
            </a:r>
          </a:p>
          <a:p>
            <a:pPr lvl="0">
              <a:lnSpc>
                <a:spcPct val="150000"/>
              </a:lnSpc>
            </a:pPr>
            <a:r>
              <a:rPr lang="en-GB" sz="4000" dirty="0"/>
              <a:t>Dedicated and highly invested staff team</a:t>
            </a:r>
          </a:p>
          <a:p>
            <a:pPr lvl="0">
              <a:lnSpc>
                <a:spcPct val="150000"/>
              </a:lnSpc>
            </a:pPr>
            <a:r>
              <a:rPr lang="en-GB" sz="4000" dirty="0"/>
              <a:t>Distinctive Christian ethos and values</a:t>
            </a:r>
          </a:p>
          <a:p>
            <a:pPr lvl="0">
              <a:lnSpc>
                <a:spcPct val="150000"/>
              </a:lnSpc>
            </a:pPr>
            <a:r>
              <a:rPr lang="en-GB" sz="4000" dirty="0"/>
              <a:t>Outstanding teaching &amp; </a:t>
            </a:r>
          </a:p>
          <a:p>
            <a:pPr marL="0" indent="0">
              <a:lnSpc>
                <a:spcPct val="150000"/>
              </a:lnSpc>
              <a:buNone/>
            </a:pPr>
            <a:r>
              <a:rPr lang="en-GB" sz="4000" dirty="0"/>
              <a:t>learning &amp; student outcomes</a:t>
            </a:r>
          </a:p>
          <a:p>
            <a:pPr lvl="0">
              <a:lnSpc>
                <a:spcPct val="150000"/>
              </a:lnSpc>
            </a:pPr>
            <a:r>
              <a:rPr lang="en-GB" sz="4000" dirty="0"/>
              <a:t>Outstanding pastoral care</a:t>
            </a:r>
          </a:p>
          <a:p>
            <a:endParaRPr lang="en-US"/>
          </a:p>
        </p:txBody>
      </p:sp>
      <p:pic>
        <p:nvPicPr>
          <p:cNvPr id="5" name="Picture 4">
            <a:extLst>
              <a:ext uri="{FF2B5EF4-FFF2-40B4-BE49-F238E27FC236}">
                <a16:creationId xmlns:a16="http://schemas.microsoft.com/office/drawing/2014/main" id="{0FB38A49-5AE0-4002-9EBE-5615BC522B60}"/>
              </a:ext>
            </a:extLst>
          </p:cNvPr>
          <p:cNvPicPr>
            <a:picLocks noChangeAspect="1"/>
          </p:cNvPicPr>
          <p:nvPr/>
        </p:nvPicPr>
        <p:blipFill>
          <a:blip r:embed="rId3"/>
          <a:stretch>
            <a:fillRect/>
          </a:stretch>
        </p:blipFill>
        <p:spPr>
          <a:xfrm>
            <a:off x="6046787" y="3865572"/>
            <a:ext cx="3097213" cy="2992428"/>
          </a:xfrm>
          <a:prstGeom prst="rect">
            <a:avLst/>
          </a:prstGeom>
        </p:spPr>
      </p:pic>
    </p:spTree>
    <p:extLst>
      <p:ext uri="{BB962C8B-B14F-4D97-AF65-F5344CB8AC3E}">
        <p14:creationId xmlns:p14="http://schemas.microsoft.com/office/powerpoint/2010/main" val="1374328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Our Vision for Our School</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4000" b="1" dirty="0">
                <a:ea typeface="+mn-lt"/>
                <a:cs typeface="+mn-lt"/>
              </a:rPr>
              <a:t>To share God's love and wisdom, and enable our school community to flourish emotionally, academically, and spiritually.</a:t>
            </a:r>
            <a:endParaRPr lang="en-US" dirty="0"/>
          </a:p>
          <a:p>
            <a:pPr marL="0" indent="0">
              <a:buNone/>
            </a:pPr>
            <a:endParaRPr lang="en-US" sz="4000"/>
          </a:p>
        </p:txBody>
      </p:sp>
      <p:pic>
        <p:nvPicPr>
          <p:cNvPr id="7170" name="Picture 1" descr="K:\Documents\EDUCATION LONDON\COMPANY\RUSSELL EDUCATION TRUST\Logo\RET_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502" y="5982494"/>
            <a:ext cx="89058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650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Our Core Christian Values</a:t>
            </a:r>
          </a:p>
        </p:txBody>
      </p:sp>
      <p:sp>
        <p:nvSpPr>
          <p:cNvPr id="3" name="Content Placeholder 2"/>
          <p:cNvSpPr>
            <a:spLocks noGrp="1"/>
          </p:cNvSpPr>
          <p:nvPr>
            <p:ph idx="1"/>
          </p:nvPr>
        </p:nvSpPr>
        <p:spPr/>
        <p:txBody>
          <a:bodyPr>
            <a:normAutofit/>
          </a:bodyPr>
          <a:lstStyle/>
          <a:p>
            <a:endParaRPr lang="en-US" sz="4000" i="1"/>
          </a:p>
          <a:p>
            <a:pPr marL="0" indent="0">
              <a:buNone/>
            </a:pPr>
            <a:r>
              <a:rPr lang="en-US" sz="4000"/>
              <a:t>Love and Forgiveness</a:t>
            </a:r>
          </a:p>
          <a:p>
            <a:pPr marL="0" indent="0">
              <a:buNone/>
            </a:pPr>
            <a:endParaRPr lang="en-US" sz="4000"/>
          </a:p>
          <a:p>
            <a:pPr marL="0" indent="0">
              <a:buNone/>
            </a:pPr>
            <a:r>
              <a:rPr lang="en-US" sz="4000"/>
              <a:t>Respect and Responsibility</a:t>
            </a:r>
          </a:p>
          <a:p>
            <a:pPr marL="0" indent="0">
              <a:buNone/>
            </a:pPr>
            <a:endParaRPr lang="en-US" sz="4000"/>
          </a:p>
        </p:txBody>
      </p:sp>
      <p:pic>
        <p:nvPicPr>
          <p:cNvPr id="7170" name="Picture 1" descr="K:\Documents\EDUCATION LONDON\COMPANY\RUSSELL EDUCATION TRUST\Logo\RET_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502" y="5982494"/>
            <a:ext cx="89058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BA679ED-62B0-8DC6-C39D-1A0FCA6992C5}"/>
              </a:ext>
            </a:extLst>
          </p:cNvPr>
          <p:cNvSpPr txBox="1"/>
          <p:nvPr/>
        </p:nvSpPr>
        <p:spPr>
          <a:xfrm>
            <a:off x="1371601" y="5107576"/>
            <a:ext cx="671612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B364BA"/>
                </a:solidFill>
              </a:rPr>
              <a:t>"The Christian ethos ensures that pupils are kind to one another and look after each other well. The school values of love, forgiveness, respect and responsibility permeate the school environment."</a:t>
            </a:r>
          </a:p>
          <a:p>
            <a:pPr algn="ctr"/>
            <a:r>
              <a:rPr lang="en-US" err="1">
                <a:solidFill>
                  <a:srgbClr val="B364BA"/>
                </a:solidFill>
              </a:rPr>
              <a:t>Ofsted</a:t>
            </a:r>
            <a:r>
              <a:rPr lang="en-US">
                <a:solidFill>
                  <a:srgbClr val="B364BA"/>
                </a:solidFill>
              </a:rPr>
              <a:t> 2022</a:t>
            </a:r>
          </a:p>
        </p:txBody>
      </p:sp>
      <p:pic>
        <p:nvPicPr>
          <p:cNvPr id="5" name="Picture 6" descr="A picture containing text, person, indoor, computer&#10;&#10;Description automatically generated">
            <a:extLst>
              <a:ext uri="{FF2B5EF4-FFF2-40B4-BE49-F238E27FC236}">
                <a16:creationId xmlns:a16="http://schemas.microsoft.com/office/drawing/2014/main" id="{76C6E0BC-FBED-A450-CD59-0463809AD009}"/>
              </a:ext>
            </a:extLst>
          </p:cNvPr>
          <p:cNvPicPr>
            <a:picLocks noChangeAspect="1"/>
          </p:cNvPicPr>
          <p:nvPr/>
        </p:nvPicPr>
        <p:blipFill>
          <a:blip r:embed="rId4"/>
          <a:stretch>
            <a:fillRect/>
          </a:stretch>
        </p:blipFill>
        <p:spPr>
          <a:xfrm>
            <a:off x="5473338" y="1625967"/>
            <a:ext cx="3331028" cy="2234466"/>
          </a:xfrm>
          <a:prstGeom prst="rect">
            <a:avLst/>
          </a:prstGeom>
        </p:spPr>
      </p:pic>
    </p:spTree>
    <p:extLst>
      <p:ext uri="{BB962C8B-B14F-4D97-AF65-F5344CB8AC3E}">
        <p14:creationId xmlns:p14="http://schemas.microsoft.com/office/powerpoint/2010/main" val="313678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What is our aim for your child?</a:t>
            </a:r>
          </a:p>
        </p:txBody>
      </p:sp>
      <p:sp>
        <p:nvSpPr>
          <p:cNvPr id="3" name="Content Placeholder 2"/>
          <p:cNvSpPr>
            <a:spLocks noGrp="1"/>
          </p:cNvSpPr>
          <p:nvPr>
            <p:ph idx="1"/>
          </p:nvPr>
        </p:nvSpPr>
        <p:spPr>
          <a:xfrm>
            <a:off x="235527" y="1729509"/>
            <a:ext cx="8229600" cy="4525963"/>
          </a:xfrm>
        </p:spPr>
        <p:txBody>
          <a:bodyPr>
            <a:normAutofit fontScale="92500" lnSpcReduction="10000"/>
          </a:bodyPr>
          <a:lstStyle/>
          <a:p>
            <a:r>
              <a:rPr lang="en-GB"/>
              <a:t>For them to be known and loved at school within our community. </a:t>
            </a:r>
          </a:p>
          <a:p>
            <a:r>
              <a:rPr lang="en-GB"/>
              <a:t>To support them to achieve their full potential in terms of their academic outcomes.</a:t>
            </a:r>
          </a:p>
          <a:p>
            <a:r>
              <a:rPr lang="en-GB"/>
              <a:t>To support them as they begin to think about life beyond school and careers. </a:t>
            </a:r>
          </a:p>
          <a:p>
            <a:r>
              <a:rPr lang="en-GB"/>
              <a:t>To give them enriching experiences inside and outside the classroom. </a:t>
            </a:r>
          </a:p>
          <a:p>
            <a:r>
              <a:rPr lang="en-GB"/>
              <a:t>To help them to develop their moral character and to discover their unique skills and interests. </a:t>
            </a:r>
          </a:p>
          <a:p>
            <a:r>
              <a:rPr lang="en-GB"/>
              <a:t>To give them an opportunity to explore life’s bigger questions and their own spiritual beliefs. </a:t>
            </a:r>
          </a:p>
        </p:txBody>
      </p:sp>
    </p:spTree>
    <p:extLst>
      <p:ext uri="{BB962C8B-B14F-4D97-AF65-F5344CB8AC3E}">
        <p14:creationId xmlns:p14="http://schemas.microsoft.com/office/powerpoint/2010/main" val="691877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Staffing Structure</a:t>
            </a:r>
          </a:p>
        </p:txBody>
      </p:sp>
      <p:sp>
        <p:nvSpPr>
          <p:cNvPr id="3" name="Content Placeholder 2"/>
          <p:cNvSpPr>
            <a:spLocks noGrp="1"/>
          </p:cNvSpPr>
          <p:nvPr>
            <p:ph idx="1"/>
          </p:nvPr>
        </p:nvSpPr>
        <p:spPr>
          <a:xfrm>
            <a:off x="457200" y="1417639"/>
            <a:ext cx="8588326" cy="5292650"/>
          </a:xfrm>
        </p:spPr>
        <p:txBody>
          <a:bodyPr vert="horz" lIns="91440" tIns="45720" rIns="91440" bIns="45720" rtlCol="0" anchor="t">
            <a:normAutofit fontScale="62500" lnSpcReduction="20000"/>
          </a:bodyPr>
          <a:lstStyle/>
          <a:p>
            <a:pPr marL="0" indent="0" algn="ctr">
              <a:buNone/>
            </a:pPr>
            <a:r>
              <a:rPr lang="en-GB" b="1" dirty="0"/>
              <a:t>Headteacher</a:t>
            </a:r>
          </a:p>
          <a:p>
            <a:pPr marL="0" indent="0" algn="ctr">
              <a:buNone/>
            </a:pPr>
            <a:r>
              <a:rPr lang="en-GB" dirty="0"/>
              <a:t>   Mrs Price</a:t>
            </a:r>
          </a:p>
          <a:p>
            <a:pPr marL="0" indent="0" algn="ctr">
              <a:buNone/>
            </a:pPr>
            <a:endParaRPr lang="en-GB" dirty="0"/>
          </a:p>
          <a:p>
            <a:pPr marL="0" indent="0" algn="ctr">
              <a:buNone/>
            </a:pPr>
            <a:r>
              <a:rPr lang="en-GB" b="1" dirty="0"/>
              <a:t>Deputy Headteachers</a:t>
            </a:r>
          </a:p>
          <a:p>
            <a:pPr marL="0" indent="0" algn="ctr">
              <a:buNone/>
            </a:pPr>
            <a:r>
              <a:rPr lang="en-GB" dirty="0"/>
              <a:t>Mr Stevenson (Curriculum) Mr Chamberlain (Pastoral)</a:t>
            </a:r>
          </a:p>
          <a:p>
            <a:pPr marL="0" indent="0" algn="ctr">
              <a:buNone/>
            </a:pPr>
            <a:endParaRPr lang="en-GB"/>
          </a:p>
          <a:p>
            <a:pPr marL="0" indent="0" algn="ctr">
              <a:buNone/>
            </a:pPr>
            <a:r>
              <a:rPr lang="en-GB" b="1" dirty="0"/>
              <a:t>Senior Assistant Headteacher/SENDCo            Head of Finance &amp; Operations</a:t>
            </a:r>
          </a:p>
          <a:p>
            <a:pPr marL="0" indent="0" algn="ctr">
              <a:buNone/>
            </a:pPr>
            <a:r>
              <a:rPr lang="en-GB" dirty="0"/>
              <a:t>Mrs Vincent                                                                Mrs Mooney</a:t>
            </a:r>
          </a:p>
          <a:p>
            <a:pPr marL="0" indent="0">
              <a:buNone/>
            </a:pPr>
            <a:endParaRPr lang="en-GB" dirty="0"/>
          </a:p>
          <a:p>
            <a:pPr marL="0" indent="0">
              <a:buNone/>
            </a:pPr>
            <a:endParaRPr lang="en-GB"/>
          </a:p>
          <a:p>
            <a:pPr marL="0" indent="0" algn="ctr">
              <a:buNone/>
            </a:pPr>
            <a:r>
              <a:rPr lang="en-GB" b="1" dirty="0"/>
              <a:t>		</a:t>
            </a:r>
            <a:r>
              <a:rPr lang="en-GB" dirty="0"/>
              <a:t>	</a:t>
            </a:r>
            <a:r>
              <a:rPr lang="en-GB" b="1"/>
              <a:t>Assistant Headteachers</a:t>
            </a:r>
          </a:p>
          <a:p>
            <a:pPr marL="0" indent="0">
              <a:buNone/>
            </a:pPr>
            <a:r>
              <a:rPr lang="en-GB" dirty="0"/>
              <a:t>                                                        Mr Walker     Ms Staples</a:t>
            </a:r>
          </a:p>
          <a:p>
            <a:pPr marL="0" indent="0">
              <a:buNone/>
            </a:pPr>
            <a:r>
              <a:rPr lang="en-GB" dirty="0"/>
              <a:t>											           </a:t>
            </a:r>
          </a:p>
          <a:p>
            <a:pPr marL="0" indent="0">
              <a:buNone/>
            </a:pPr>
            <a:endParaRPr lang="en-GB"/>
          </a:p>
          <a:p>
            <a:pPr marL="0" indent="0">
              <a:buNone/>
            </a:pPr>
            <a:r>
              <a:rPr lang="en-GB" b="1" dirty="0"/>
              <a:t>Heads of Department: </a:t>
            </a:r>
            <a:r>
              <a:rPr lang="en-GB" dirty="0"/>
              <a:t>Maths (+ 2ic), English (+2ic), Science (+2ic),  Arts, DT, MFL, Geography, History, PE, RP</a:t>
            </a:r>
          </a:p>
          <a:p>
            <a:pPr marL="0" indent="0">
              <a:buNone/>
            </a:pPr>
            <a:endParaRPr lang="en-GB"/>
          </a:p>
          <a:p>
            <a:pPr marL="0" indent="0">
              <a:buNone/>
            </a:pPr>
            <a:r>
              <a:rPr lang="en-GB" b="1" dirty="0"/>
              <a:t>Heads of Year: </a:t>
            </a:r>
            <a:r>
              <a:rPr lang="en-GB" dirty="0"/>
              <a:t>7, 8, 9, 10, 11</a:t>
            </a:r>
          </a:p>
          <a:p>
            <a:pPr marL="0" indent="0">
              <a:buNone/>
            </a:pPr>
            <a:endParaRPr lang="en-GB"/>
          </a:p>
          <a:p>
            <a:pPr marL="0" indent="0">
              <a:buNone/>
            </a:pPr>
            <a:r>
              <a:rPr lang="en-GB" dirty="0"/>
              <a:t>Teachers of other subjects and support staff including Pastoral Officers, Inclusion Officer, Behaviour and Attendance Officer </a:t>
            </a:r>
          </a:p>
          <a:p>
            <a:pPr marL="0" indent="0">
              <a:buNone/>
            </a:pPr>
            <a:endParaRPr lang="en-GB"/>
          </a:p>
          <a:p>
            <a:pPr marL="0" indent="0">
              <a:buNone/>
            </a:pPr>
            <a:endParaRPr lang="en-GB"/>
          </a:p>
        </p:txBody>
      </p:sp>
    </p:spTree>
    <p:extLst>
      <p:ext uri="{BB962C8B-B14F-4D97-AF65-F5344CB8AC3E}">
        <p14:creationId xmlns:p14="http://schemas.microsoft.com/office/powerpoint/2010/main" val="960170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62287" y="378810"/>
            <a:ext cx="6918189" cy="19703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5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3600" b="0" i="0" u="none" strike="noStrike" kern="1200" cap="none" spc="0" normalizeH="0" baseline="0" noProof="0">
                <a:ln>
                  <a:noFill/>
                </a:ln>
                <a:solidFill>
                  <a:srgbClr val="7030A0"/>
                </a:solidFill>
                <a:effectLst/>
                <a:uLnTx/>
                <a:uFillTx/>
                <a:latin typeface="Gill Sans MT"/>
                <a:ea typeface="+mn-ea"/>
                <a:cs typeface="+mn-cs"/>
              </a:rPr>
              <a:t>Every student will make excellent academic progress and become a lifelong learner</a:t>
            </a:r>
          </a:p>
        </p:txBody>
      </p:sp>
      <p:pic>
        <p:nvPicPr>
          <p:cNvPr id="2" name="Picture 2">
            <a:extLst>
              <a:ext uri="{FF2B5EF4-FFF2-40B4-BE49-F238E27FC236}">
                <a16:creationId xmlns:a16="http://schemas.microsoft.com/office/drawing/2014/main" id="{FBC4BE5A-25D5-73C1-8268-40EF43AB4E0F}"/>
              </a:ext>
            </a:extLst>
          </p:cNvPr>
          <p:cNvPicPr>
            <a:picLocks noChangeAspect="1"/>
          </p:cNvPicPr>
          <p:nvPr/>
        </p:nvPicPr>
        <p:blipFill>
          <a:blip r:embed="rId2"/>
          <a:stretch>
            <a:fillRect/>
          </a:stretch>
        </p:blipFill>
        <p:spPr>
          <a:xfrm>
            <a:off x="2717074" y="2422801"/>
            <a:ext cx="6152605" cy="4115518"/>
          </a:xfrm>
          <a:prstGeom prst="rect">
            <a:avLst/>
          </a:prstGeom>
        </p:spPr>
      </p:pic>
    </p:spTree>
    <p:extLst>
      <p:ext uri="{BB962C8B-B14F-4D97-AF65-F5344CB8AC3E}">
        <p14:creationId xmlns:p14="http://schemas.microsoft.com/office/powerpoint/2010/main" val="3009965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Support and Challenge</a:t>
            </a:r>
          </a:p>
        </p:txBody>
      </p:sp>
      <p:sp>
        <p:nvSpPr>
          <p:cNvPr id="3" name="Content Placeholder 2"/>
          <p:cNvSpPr>
            <a:spLocks noGrp="1"/>
          </p:cNvSpPr>
          <p:nvPr>
            <p:ph idx="1"/>
          </p:nvPr>
        </p:nvSpPr>
        <p:spPr>
          <a:xfrm>
            <a:off x="457200" y="1600200"/>
            <a:ext cx="8229600" cy="4828309"/>
          </a:xfrm>
        </p:spPr>
        <p:txBody>
          <a:bodyPr vert="horz" lIns="91440" tIns="45720" rIns="91440" bIns="45720" rtlCol="0" anchor="t">
            <a:normAutofit fontScale="92500"/>
          </a:bodyPr>
          <a:lstStyle/>
          <a:p>
            <a:r>
              <a:rPr lang="en-GB" dirty="0"/>
              <a:t>Individually focused, regardless of ability</a:t>
            </a:r>
          </a:p>
          <a:p>
            <a:r>
              <a:rPr lang="en-GB" dirty="0"/>
              <a:t>Challenging, fluid targets</a:t>
            </a:r>
          </a:p>
          <a:p>
            <a:r>
              <a:rPr lang="en-GB" dirty="0"/>
              <a:t>Adaptive teaching for all abilities</a:t>
            </a:r>
          </a:p>
          <a:p>
            <a:r>
              <a:rPr lang="en-GB" dirty="0"/>
              <a:t>A blend of setting and mixed ability classes depending on subject</a:t>
            </a:r>
          </a:p>
          <a:p>
            <a:r>
              <a:rPr lang="en-GB" dirty="0"/>
              <a:t>Outstanding teachers = outstanding student progress</a:t>
            </a:r>
          </a:p>
          <a:p>
            <a:r>
              <a:rPr lang="en-GB" dirty="0"/>
              <a:t>Differentiation: in class support and challenge</a:t>
            </a:r>
          </a:p>
          <a:p>
            <a:r>
              <a:rPr lang="en-GB" dirty="0"/>
              <a:t>Focus on core subjects: English, maths, science and RP</a:t>
            </a:r>
          </a:p>
          <a:p>
            <a:r>
              <a:rPr lang="en-GB" dirty="0"/>
              <a:t>Valuing the wider curriculum, including the arts and sport</a:t>
            </a:r>
          </a:p>
          <a:p>
            <a:r>
              <a:rPr lang="en-GB" dirty="0"/>
              <a:t>Close monitoring of progress </a:t>
            </a:r>
          </a:p>
          <a:p>
            <a:r>
              <a:rPr lang="en-GB" dirty="0"/>
              <a:t>Targeted learning support and intervention</a:t>
            </a:r>
          </a:p>
          <a:p>
            <a:r>
              <a:rPr lang="en-GB" dirty="0"/>
              <a:t>RET support and challenge</a:t>
            </a:r>
          </a:p>
        </p:txBody>
      </p:sp>
    </p:spTree>
    <p:extLst>
      <p:ext uri="{BB962C8B-B14F-4D97-AF65-F5344CB8AC3E}">
        <p14:creationId xmlns:p14="http://schemas.microsoft.com/office/powerpoint/2010/main" val="2957810530"/>
      </p:ext>
    </p:extLst>
  </p:cSld>
  <p:clrMapOvr>
    <a:masterClrMapping/>
  </p:clrMapOvr>
</p:sld>
</file>

<file path=ppt/theme/theme1.xml><?xml version="1.0" encoding="utf-8"?>
<a:theme xmlns:a="http://schemas.openxmlformats.org/drawingml/2006/main" name="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28BE4DC7A63541ABB1E34EB54D91B9" ma:contentTypeVersion="13" ma:contentTypeDescription="Create a new document." ma:contentTypeScope="" ma:versionID="cfa0d2550d60a1aef1c062d769bc5548">
  <xsd:schema xmlns:xsd="http://www.w3.org/2001/XMLSchema" xmlns:xs="http://www.w3.org/2001/XMLSchema" xmlns:p="http://schemas.microsoft.com/office/2006/metadata/properties" xmlns:ns2="42f4095e-ffa9-4c6a-99d3-8d5c5c4a0532" targetNamespace="http://schemas.microsoft.com/office/2006/metadata/properties" ma:root="true" ma:fieldsID="541660f56effd221a867776c12d1c900" ns2:_="">
    <xsd:import namespace="42f4095e-ffa9-4c6a-99d3-8d5c5c4a053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Location"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f4095e-ffa9-4c6a-99d3-8d5c5c4a0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ea1cce8-c7f8-4d79-b1f3-a95309df749a"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2f4095e-ffa9-4c6a-99d3-8d5c5c4a053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0232A8-F0C0-4D51-B62E-2EA8A0D8C1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f4095e-ffa9-4c6a-99d3-8d5c5c4a05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029FA2-0242-40DF-AD1C-C20380CC7D87}">
  <ds:schemaRefs>
    <ds:schemaRef ds:uri="http://schemas.microsoft.com/office/2006/metadata/properties"/>
    <ds:schemaRef ds:uri="http://schemas.microsoft.com/office/infopath/2007/PartnerControls"/>
    <ds:schemaRef ds:uri="51daa66e-aeaf-4174-bf9f-c0bfaffb64df"/>
    <ds:schemaRef ds:uri="913c6937-5412-4338-8773-7464c957d578"/>
    <ds:schemaRef ds:uri="42f4095e-ffa9-4c6a-99d3-8d5c5c4a0532"/>
  </ds:schemaRefs>
</ds:datastoreItem>
</file>

<file path=customXml/itemProps3.xml><?xml version="1.0" encoding="utf-8"?>
<ds:datastoreItem xmlns:ds="http://schemas.openxmlformats.org/officeDocument/2006/customXml" ds:itemID="{C1D3FE51-54CE-482B-8A50-46F21D891B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1712</Words>
  <Application>Microsoft Office PowerPoint</Application>
  <PresentationFormat>On-screen Show (4:3)</PresentationFormat>
  <Paragraphs>272</Paragraphs>
  <Slides>24</Slides>
  <Notes>11</Notes>
  <HiddenSlides>1</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Year 6 Taster Sessions</vt:lpstr>
      <vt:lpstr>PowerPoint Presentation</vt:lpstr>
      <vt:lpstr>The King’s Experience:</vt:lpstr>
      <vt:lpstr>Our Vision for Our School</vt:lpstr>
      <vt:lpstr>Our Core Christian Values</vt:lpstr>
      <vt:lpstr>What is our aim for your child?</vt:lpstr>
      <vt:lpstr>Staffing Structure</vt:lpstr>
      <vt:lpstr>PowerPoint Presentation</vt:lpstr>
      <vt:lpstr>Support and Challenge</vt:lpstr>
      <vt:lpstr>Latest technology, used intelligently supports learning, challenges and accelerates progress</vt:lpstr>
      <vt:lpstr>King’s Curriculum</vt:lpstr>
      <vt:lpstr>King’s Curriculum offer in Year 7</vt:lpstr>
      <vt:lpstr>Normal School Day for Year 7 Students</vt:lpstr>
      <vt:lpstr>What does collective worship look like at King’s? </vt:lpstr>
      <vt:lpstr>Extra-Curricular and Enrichment</vt:lpstr>
      <vt:lpstr>House System</vt:lpstr>
      <vt:lpstr>Pastoral Care</vt:lpstr>
      <vt:lpstr>Behaviour – Character Education</vt:lpstr>
      <vt:lpstr>Our Site and Safe Transport</vt:lpstr>
      <vt:lpstr>Catering Arrangements</vt:lpstr>
      <vt:lpstr>PowerPoint Presentation</vt:lpstr>
      <vt:lpstr>Will this school suit my child?</vt:lpstr>
      <vt:lpstr>How can I find out more?</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dc:creator>
  <cp:lastModifiedBy>Sarah Price</cp:lastModifiedBy>
  <cp:revision>154</cp:revision>
  <dcterms:created xsi:type="dcterms:W3CDTF">2013-06-12T12:28:42Z</dcterms:created>
  <dcterms:modified xsi:type="dcterms:W3CDTF">2025-09-15T16:23:40Z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0x0101009828BE4DC7A63541ABB1E34EB54D91B9</vt:lpwstr>
  </property>
  <property fmtid="{D5CDD505-2E9C-101B-9397-08002B2CF9AE}" pid="3" name="MediaServiceImageTags">
    <vt:lpwstr/>
  </property>
  <property fmtid="{D5CDD505-2E9C-101B-9397-08002B2CF9AE}" pid="4" name="Order">
    <vt:lpwstr>15471500.0000000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