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374" r:id="rId7"/>
    <p:sldId id="375" r:id="rId8"/>
    <p:sldId id="257" r:id="rId9"/>
    <p:sldId id="259" r:id="rId10"/>
    <p:sldId id="260" r:id="rId11"/>
    <p:sldId id="378" r:id="rId12"/>
    <p:sldId id="262" r:id="rId13"/>
    <p:sldId id="377" r:id="rId14"/>
    <p:sldId id="261" r:id="rId1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7C7D80-8C0A-4B9B-8044-FD963682FC2D}" v="4" dt="2025-09-09T07:51:31.4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Stevenson" userId="S::d.stevenson@kingsschoolhove.org.uk::10ca9654-1249-4a09-85a2-153c0db61c3a" providerId="AD" clId="Web-{3C7C7D80-8C0A-4B9B-8044-FD963682FC2D}"/>
    <pc:docChg chg="modSld">
      <pc:chgData name="David Stevenson" userId="S::d.stevenson@kingsschoolhove.org.uk::10ca9654-1249-4a09-85a2-153c0db61c3a" providerId="AD" clId="Web-{3C7C7D80-8C0A-4B9B-8044-FD963682FC2D}" dt="2025-09-09T07:51:31.419" v="3" actId="1076"/>
      <pc:docMkLst>
        <pc:docMk/>
      </pc:docMkLst>
      <pc:sldChg chg="modSp">
        <pc:chgData name="David Stevenson" userId="S::d.stevenson@kingsschoolhove.org.uk::10ca9654-1249-4a09-85a2-153c0db61c3a" providerId="AD" clId="Web-{3C7C7D80-8C0A-4B9B-8044-FD963682FC2D}" dt="2025-09-09T07:51:31.419" v="3" actId="1076"/>
        <pc:sldMkLst>
          <pc:docMk/>
          <pc:sldMk cId="1476192780" sldId="260"/>
        </pc:sldMkLst>
        <pc:picChg chg="mod">
          <ac:chgData name="David Stevenson" userId="S::d.stevenson@kingsschoolhove.org.uk::10ca9654-1249-4a09-85a2-153c0db61c3a" providerId="AD" clId="Web-{3C7C7D80-8C0A-4B9B-8044-FD963682FC2D}" dt="2025-09-09T07:51:29.654" v="2" actId="1076"/>
          <ac:picMkLst>
            <pc:docMk/>
            <pc:sldMk cId="1476192780" sldId="260"/>
            <ac:picMk id="10" creationId="{F148EEC3-01A4-B5F2-985E-4F3649F4BE06}"/>
          </ac:picMkLst>
        </pc:picChg>
        <pc:picChg chg="mod">
          <ac:chgData name="David Stevenson" userId="S::d.stevenson@kingsschoolhove.org.uk::10ca9654-1249-4a09-85a2-153c0db61c3a" providerId="AD" clId="Web-{3C7C7D80-8C0A-4B9B-8044-FD963682FC2D}" dt="2025-09-09T07:51:31.419" v="3" actId="1076"/>
          <ac:picMkLst>
            <pc:docMk/>
            <pc:sldMk cId="1476192780" sldId="260"/>
            <ac:picMk id="13" creationId="{66890F25-5335-25C8-4F4A-A7F21DBBC744}"/>
          </ac:picMkLst>
        </pc:picChg>
        <pc:picChg chg="mod">
          <ac:chgData name="David Stevenson" userId="S::d.stevenson@kingsschoolhove.org.uk::10ca9654-1249-4a09-85a2-153c0db61c3a" providerId="AD" clId="Web-{3C7C7D80-8C0A-4B9B-8044-FD963682FC2D}" dt="2025-09-09T07:51:09.403" v="0" actId="1076"/>
          <ac:picMkLst>
            <pc:docMk/>
            <pc:sldMk cId="1476192780" sldId="260"/>
            <ac:picMk id="15" creationId="{37BE81A8-D75A-299A-DD55-0E8BAEADE99B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07T12:12:44.340"/>
    </inkml:context>
    <inkml:brush xml:id="br0">
      <inkml:brushProperty name="width" value="0.3" units="cm"/>
      <inkml:brushProperty name="height" value="0.6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3571 49,'-164'2,"-177"-5,250-8,54 6,-54-2,-375 8,444 0,1 1,-29 7,28-5,0 0,-27 0,-581-5,604 2,-53 10,52-6,-50 3,-783-9,821-2,1-1,1-2,-64-17,63 12,-1 3,0 1,-51-3,87 10,0 0,1-1,-1 1,0 1,0-1,0 0,0 1,1-1,-1 1,0 0,1 0,-1 0,0 0,1 1,-1-1,1 1,0-1,-1 1,1 0,0 0,-3 4,2-1,1 0,0-1,0 1,1 0,0 0,-1 0,2 1,-1-1,1 0,-1 0,2 8,-1-3,0 1,0 0,1-1,1 1,5 19,-6-26,1 0,0 0,1 0,-1 0,1-1,-1 0,1 1,0-1,1 0,-1 0,0-1,1 1,-1-1,1 1,0-1,0 0,5 1,43 17,76 19,-87-28,150 53,-156-54,0-2,1-2,0-2,50 1,-43-7,-1-2,1-2,-1-2,0-1,-1-3,67-27,-77 29,0 3,0 0,38-2,22-5,112-18,-144 26,0 3,81 5,-31 1,1337-3,-1425 1,1 1,27 6,-27-3,0-2,27 1,20-4,-49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325A5-DDE1-4D3C-AE01-F52F2AE26C5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141D-E330-4381-A701-11F9F0821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166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325A5-DDE1-4D3C-AE01-F52F2AE26C5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141D-E330-4381-A701-11F9F0821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17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325A5-DDE1-4D3C-AE01-F52F2AE26C5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141D-E330-4381-A701-11F9F0821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3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325A5-DDE1-4D3C-AE01-F52F2AE26C5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141D-E330-4381-A701-11F9F0821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89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325A5-DDE1-4D3C-AE01-F52F2AE26C5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141D-E330-4381-A701-11F9F0821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555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325A5-DDE1-4D3C-AE01-F52F2AE26C5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141D-E330-4381-A701-11F9F0821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057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325A5-DDE1-4D3C-AE01-F52F2AE26C5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141D-E330-4381-A701-11F9F0821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234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325A5-DDE1-4D3C-AE01-F52F2AE26C5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141D-E330-4381-A701-11F9F0821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89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325A5-DDE1-4D3C-AE01-F52F2AE26C5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141D-E330-4381-A701-11F9F0821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462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325A5-DDE1-4D3C-AE01-F52F2AE26C5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141D-E330-4381-A701-11F9F0821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763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325A5-DDE1-4D3C-AE01-F52F2AE26C5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141D-E330-4381-A701-11F9F0821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054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325A5-DDE1-4D3C-AE01-F52F2AE26C5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6141D-E330-4381-A701-11F9F0821D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166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customXml" Target="../ink/ink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2487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dirty="0"/>
              <a:t>How do I help my son/daughter revise for the English Exams?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672662" y="315310"/>
            <a:ext cx="3342290" cy="1639614"/>
          </a:xfrm>
          <a:prstGeom prst="wedgeRoundRectCallout">
            <a:avLst>
              <a:gd name="adj1" fmla="val -43784"/>
              <a:gd name="adj2" fmla="val 71802"/>
              <a:gd name="adj3" fmla="val 1666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7030A0"/>
                </a:solidFill>
              </a:rPr>
              <a:t>I don’t know where to start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8008883" y="252248"/>
            <a:ext cx="3510455" cy="1418897"/>
          </a:xfrm>
          <a:prstGeom prst="wedgeRoundRectCallout">
            <a:avLst>
              <a:gd name="adj1" fmla="val -6162"/>
              <a:gd name="adj2" fmla="val 66204"/>
              <a:gd name="adj3" fmla="val 1666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rgbClr val="7030A0"/>
                </a:solidFill>
              </a:rPr>
              <a:t>Do I just re-read the core texts?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672662" y="4183117"/>
            <a:ext cx="3100552" cy="1345324"/>
          </a:xfrm>
          <a:prstGeom prst="wedgeRoundRectCallout">
            <a:avLst>
              <a:gd name="adj1" fmla="val -2189"/>
              <a:gd name="adj2" fmla="val 75781"/>
              <a:gd name="adj3" fmla="val 1666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7030A0"/>
                </a:solidFill>
              </a:rPr>
              <a:t>I have so many notes, but don’t know what to do with them</a:t>
            </a:r>
          </a:p>
        </p:txBody>
      </p:sp>
    </p:spTree>
    <p:extLst>
      <p:ext uri="{BB962C8B-B14F-4D97-AF65-F5344CB8AC3E}">
        <p14:creationId xmlns:p14="http://schemas.microsoft.com/office/powerpoint/2010/main" val="1760605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 Succeed in English…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082" y="1274381"/>
            <a:ext cx="4918841" cy="3087412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Students need the confidence to express their own ideas and interpretations about texts, supporting these ideas with carefully selected evidence and linking in context.</a:t>
            </a:r>
          </a:p>
          <a:p>
            <a:endParaRPr lang="en-GB" dirty="0"/>
          </a:p>
          <a:p>
            <a:r>
              <a:rPr lang="en-GB" dirty="0"/>
              <a:t>It is </a:t>
            </a:r>
            <a:r>
              <a:rPr lang="en-GB" b="1" u="sng" dirty="0"/>
              <a:t>vital</a:t>
            </a:r>
            <a:r>
              <a:rPr lang="en-GB" dirty="0"/>
              <a:t>, therefore, that they know their texts really thoroughly.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28441" y="1274381"/>
            <a:ext cx="48873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Here’s what you can do at home: Focus on the </a:t>
            </a:r>
            <a:r>
              <a:rPr lang="en-GB" sz="2800" b="1" u="sng" dirty="0">
                <a:solidFill>
                  <a:srgbClr val="FF0000"/>
                </a:solidFill>
              </a:rPr>
              <a:t>knowledge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28441" y="2564524"/>
            <a:ext cx="587528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</a:rPr>
              <a:t>Memorise</a:t>
            </a:r>
            <a:r>
              <a:rPr lang="en-GB" sz="2000" dirty="0">
                <a:solidFill>
                  <a:srgbClr val="7030A0"/>
                </a:solidFill>
              </a:rPr>
              <a:t> the plotlines of the core texts! This is an absolute starting point. Try </a:t>
            </a:r>
            <a:r>
              <a:rPr lang="en-GB" sz="2000" b="1" dirty="0">
                <a:solidFill>
                  <a:srgbClr val="7030A0"/>
                </a:solidFill>
              </a:rPr>
              <a:t>summarising</a:t>
            </a:r>
            <a:r>
              <a:rPr lang="en-GB" sz="2000" dirty="0">
                <a:solidFill>
                  <a:srgbClr val="7030A0"/>
                </a:solidFill>
              </a:rPr>
              <a:t> each chapter/act in no more than 10 words.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71090" y="3951890"/>
            <a:ext cx="3436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7030A0"/>
                </a:solidFill>
              </a:rPr>
              <a:t>Buy the </a:t>
            </a:r>
            <a:r>
              <a:rPr lang="en-GB" sz="2000" b="1" dirty="0">
                <a:solidFill>
                  <a:srgbClr val="7030A0"/>
                </a:solidFill>
              </a:rPr>
              <a:t>study guides- </a:t>
            </a:r>
            <a:r>
              <a:rPr lang="en-GB" sz="2000" dirty="0">
                <a:solidFill>
                  <a:srgbClr val="7030A0"/>
                </a:solidFill>
              </a:rPr>
              <a:t>there are a huge range out there.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49558" y="3731209"/>
            <a:ext cx="293238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7030A0"/>
                </a:solidFill>
              </a:rPr>
              <a:t>Use </a:t>
            </a:r>
            <a:r>
              <a:rPr lang="en-GB" b="1" dirty="0">
                <a:solidFill>
                  <a:srgbClr val="7030A0"/>
                </a:solidFill>
              </a:rPr>
              <a:t>post-it notes, mind maps, flip notes </a:t>
            </a:r>
            <a:r>
              <a:rPr lang="en-GB" dirty="0">
                <a:solidFill>
                  <a:srgbClr val="7030A0"/>
                </a:solidFill>
              </a:rPr>
              <a:t>to learn </a:t>
            </a:r>
            <a:r>
              <a:rPr lang="en-GB" sz="2000" dirty="0">
                <a:solidFill>
                  <a:srgbClr val="7030A0"/>
                </a:solidFill>
              </a:rPr>
              <a:t>key quotations </a:t>
            </a:r>
            <a:r>
              <a:rPr lang="en-GB" dirty="0">
                <a:solidFill>
                  <a:srgbClr val="7030A0"/>
                </a:solidFill>
              </a:rPr>
              <a:t>and put them up in bedrooms/around the house.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95225" y="4691864"/>
            <a:ext cx="3132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7030A0"/>
                </a:solidFill>
              </a:rPr>
              <a:t>Watch</a:t>
            </a:r>
            <a:r>
              <a:rPr lang="en-GB" dirty="0">
                <a:solidFill>
                  <a:srgbClr val="7030A0"/>
                </a:solidFill>
              </a:rPr>
              <a:t> the film interpretations to help with engagement.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8676" y="4634740"/>
            <a:ext cx="3048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7030A0"/>
                </a:solidFill>
              </a:rPr>
              <a:t>Research</a:t>
            </a:r>
            <a:r>
              <a:rPr lang="en-GB" dirty="0">
                <a:solidFill>
                  <a:srgbClr val="7030A0"/>
                </a:solidFill>
              </a:rPr>
              <a:t> to develop confidence in the key </a:t>
            </a:r>
            <a:r>
              <a:rPr lang="en-GB" b="1" dirty="0">
                <a:solidFill>
                  <a:srgbClr val="7030A0"/>
                </a:solidFill>
              </a:rPr>
              <a:t>contexts</a:t>
            </a:r>
            <a:r>
              <a:rPr lang="en-GB" dirty="0">
                <a:solidFill>
                  <a:srgbClr val="7030A0"/>
                </a:solidFill>
              </a:rPr>
              <a:t> of the texts- Jacobean England, Victorian England- realise that texts are a product of their time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89531" y="5303589"/>
            <a:ext cx="292713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7030A0"/>
                </a:solidFill>
              </a:rPr>
              <a:t>There are a plethora of </a:t>
            </a:r>
            <a:r>
              <a:rPr lang="en-GB" b="1" dirty="0">
                <a:solidFill>
                  <a:srgbClr val="7030A0"/>
                </a:solidFill>
              </a:rPr>
              <a:t>online resources/</a:t>
            </a:r>
            <a:r>
              <a:rPr lang="en-GB" b="1" dirty="0" err="1">
                <a:solidFill>
                  <a:srgbClr val="7030A0"/>
                </a:solidFill>
              </a:rPr>
              <a:t>studyguides</a:t>
            </a:r>
            <a:r>
              <a:rPr lang="en-GB" b="1" dirty="0">
                <a:solidFill>
                  <a:srgbClr val="7030A0"/>
                </a:solidFill>
              </a:rPr>
              <a:t>- </a:t>
            </a:r>
            <a:r>
              <a:rPr lang="en-GB" dirty="0" err="1">
                <a:solidFill>
                  <a:srgbClr val="7030A0"/>
                </a:solidFill>
              </a:rPr>
              <a:t>Sparknotes</a:t>
            </a:r>
            <a:r>
              <a:rPr lang="en-GB" dirty="0">
                <a:solidFill>
                  <a:srgbClr val="7030A0"/>
                </a:solidFill>
              </a:rPr>
              <a:t>, BBC </a:t>
            </a:r>
            <a:r>
              <a:rPr lang="en-GB" dirty="0" err="1">
                <a:solidFill>
                  <a:srgbClr val="7030A0"/>
                </a:solidFill>
              </a:rPr>
              <a:t>Bitesize</a:t>
            </a:r>
            <a:r>
              <a:rPr lang="en-GB" dirty="0">
                <a:solidFill>
                  <a:srgbClr val="7030A0"/>
                </a:solidFill>
              </a:rPr>
              <a:t>, </a:t>
            </a:r>
            <a:r>
              <a:rPr lang="en-GB" dirty="0" err="1">
                <a:solidFill>
                  <a:srgbClr val="7030A0"/>
                </a:solidFill>
              </a:rPr>
              <a:t>Youtube</a:t>
            </a:r>
            <a:r>
              <a:rPr lang="en-GB" dirty="0">
                <a:solidFill>
                  <a:srgbClr val="7030A0"/>
                </a:solidFill>
              </a:rPr>
              <a:t> lessons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80704" y="5380672"/>
            <a:ext cx="22444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7030A0"/>
                </a:solidFill>
              </a:rPr>
              <a:t>Go on the Teams folder to access Department study guides and revision activities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E097BA3-FF5F-0839-1B79-C2B44BC2B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3684" y="42837"/>
            <a:ext cx="1538392" cy="111300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5EF13F2-7AFB-57C5-7DBB-CAD0820699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7972" y="77083"/>
            <a:ext cx="1719221" cy="128636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85A3D31-4633-EF70-3020-BEDF6D310F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56082" y="5159253"/>
            <a:ext cx="1891941" cy="162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313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533"/>
    </mc:Choice>
    <mc:Fallback xmlns="">
      <p:transition spd="slow" advTm="99533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4834" y="-3446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7030A0"/>
                </a:solidFill>
              </a:rPr>
              <a:t>Other sources of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606" y="1040082"/>
            <a:ext cx="10515600" cy="4351338"/>
          </a:xfrm>
        </p:spPr>
        <p:txBody>
          <a:bodyPr/>
          <a:lstStyle/>
          <a:p>
            <a:r>
              <a:rPr lang="en-GB" sz="2400" dirty="0">
                <a:solidFill>
                  <a:srgbClr val="7030A0"/>
                </a:solidFill>
              </a:rPr>
              <a:t>Teams folder</a:t>
            </a:r>
            <a:r>
              <a:rPr lang="en-GB" sz="2400" dirty="0"/>
              <a:t>- sample papers to work through in addition to the revision booklets made by the English Department for each area of the exam</a:t>
            </a:r>
          </a:p>
          <a:p>
            <a:r>
              <a:rPr lang="en-GB" sz="2400" dirty="0"/>
              <a:t>Using </a:t>
            </a:r>
            <a:r>
              <a:rPr lang="en-GB" sz="2400" dirty="0">
                <a:solidFill>
                  <a:srgbClr val="7030A0"/>
                </a:solidFill>
              </a:rPr>
              <a:t>mock papers- </a:t>
            </a:r>
            <a:r>
              <a:rPr lang="en-GB" sz="2400" dirty="0"/>
              <a:t>book time with me during </a:t>
            </a:r>
            <a:r>
              <a:rPr lang="en-GB" sz="2400" dirty="0">
                <a:solidFill>
                  <a:srgbClr val="7030A0"/>
                </a:solidFill>
              </a:rPr>
              <a:t>tutor time</a:t>
            </a:r>
          </a:p>
          <a:p>
            <a:r>
              <a:rPr lang="en-GB" sz="2400" dirty="0">
                <a:solidFill>
                  <a:srgbClr val="7030A0"/>
                </a:solidFill>
              </a:rPr>
              <a:t>GCSE pod- </a:t>
            </a:r>
            <a:r>
              <a:rPr lang="en-GB" sz="2400" dirty="0"/>
              <a:t>can download so listen offline</a:t>
            </a:r>
          </a:p>
          <a:p>
            <a:r>
              <a:rPr lang="en-GB" sz="2400" dirty="0">
                <a:solidFill>
                  <a:srgbClr val="7030A0"/>
                </a:solidFill>
              </a:rPr>
              <a:t>Revision videos- </a:t>
            </a:r>
            <a:r>
              <a:rPr lang="en-GB" sz="2400" dirty="0"/>
              <a:t>plenty on </a:t>
            </a:r>
            <a:r>
              <a:rPr lang="en-GB" sz="2400" dirty="0" err="1"/>
              <a:t>Youtube</a:t>
            </a:r>
            <a:r>
              <a:rPr lang="en-GB" sz="2400" dirty="0"/>
              <a:t>, for example Mr </a:t>
            </a:r>
            <a:r>
              <a:rPr lang="en-GB" sz="2400" dirty="0" err="1"/>
              <a:t>Bruff</a:t>
            </a:r>
            <a:r>
              <a:rPr lang="en-GB" sz="2400" dirty="0"/>
              <a:t> and Click Revision</a:t>
            </a:r>
          </a:p>
          <a:p>
            <a:r>
              <a:rPr lang="en-GB" sz="2400" dirty="0">
                <a:solidFill>
                  <a:srgbClr val="7030A0"/>
                </a:solidFill>
              </a:rPr>
              <a:t>Post-it</a:t>
            </a:r>
            <a:r>
              <a:rPr lang="en-GB" sz="2400" dirty="0"/>
              <a:t> key quotations around the house</a:t>
            </a:r>
          </a:p>
          <a:p>
            <a:r>
              <a:rPr lang="en-GB" sz="2400" dirty="0"/>
              <a:t>Watch </a:t>
            </a:r>
            <a:r>
              <a:rPr lang="en-GB" sz="2400" dirty="0">
                <a:solidFill>
                  <a:srgbClr val="7030A0"/>
                </a:solidFill>
              </a:rPr>
              <a:t>live performances </a:t>
            </a:r>
            <a:r>
              <a:rPr lang="en-GB" sz="2400" dirty="0"/>
              <a:t>of the core texts. Read critic’s reviews of them.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1463" y="1606961"/>
            <a:ext cx="1716963" cy="128606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031" y="4243058"/>
            <a:ext cx="2514600" cy="18192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AC275C9-C5DA-F505-5C26-5599359C3B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9175" y="4219114"/>
            <a:ext cx="2172003" cy="186716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BFF265B-7F32-A8DF-F719-3DD4B4FCA8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41742" y="4017132"/>
            <a:ext cx="3627651" cy="2840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063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Equipment needed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Past exercise books</a:t>
            </a:r>
          </a:p>
          <a:p>
            <a:r>
              <a:rPr lang="en-GB" dirty="0"/>
              <a:t>Highlighters</a:t>
            </a:r>
          </a:p>
          <a:p>
            <a:r>
              <a:rPr lang="en-GB" dirty="0"/>
              <a:t>Core texts- A Christmas Carol, Poetry Anthology (for first mock) in addition to Macbeth and An Inspector Calls for the second mock</a:t>
            </a:r>
          </a:p>
          <a:p>
            <a:r>
              <a:rPr lang="en-GB" dirty="0"/>
              <a:t>Key Skills Checklist (I’ll provide this)</a:t>
            </a:r>
          </a:p>
          <a:p>
            <a:r>
              <a:rPr lang="en-GB" dirty="0"/>
              <a:t>Post it notes</a:t>
            </a:r>
          </a:p>
          <a:p>
            <a:r>
              <a:rPr lang="en-GB" dirty="0"/>
              <a:t>Plain Paper</a:t>
            </a:r>
          </a:p>
          <a:p>
            <a:r>
              <a:rPr lang="en-GB" dirty="0"/>
              <a:t>Index Cards</a:t>
            </a:r>
          </a:p>
          <a:p>
            <a:r>
              <a:rPr lang="en-GB" dirty="0"/>
              <a:t>Access to online resources</a:t>
            </a:r>
          </a:p>
        </p:txBody>
      </p:sp>
    </p:spTree>
    <p:extLst>
      <p:ext uri="{BB962C8B-B14F-4D97-AF65-F5344CB8AC3E}">
        <p14:creationId xmlns:p14="http://schemas.microsoft.com/office/powerpoint/2010/main" val="2420531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787" y="-73434"/>
            <a:ext cx="10515600" cy="1325563"/>
          </a:xfrm>
        </p:spPr>
        <p:txBody>
          <a:bodyPr/>
          <a:lstStyle/>
          <a:p>
            <a:r>
              <a:rPr lang="en-GB" b="1" dirty="0"/>
              <a:t>English Language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8983" y="888275"/>
          <a:ext cx="10670404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5202">
                  <a:extLst>
                    <a:ext uri="{9D8B030D-6E8A-4147-A177-3AD203B41FA5}">
                      <a16:colId xmlns:a16="http://schemas.microsoft.com/office/drawing/2014/main" val="3437625818"/>
                    </a:ext>
                  </a:extLst>
                </a:gridCol>
                <a:gridCol w="5335202">
                  <a:extLst>
                    <a:ext uri="{9D8B030D-6E8A-4147-A177-3AD203B41FA5}">
                      <a16:colId xmlns:a16="http://schemas.microsoft.com/office/drawing/2014/main" val="2576464308"/>
                    </a:ext>
                  </a:extLst>
                </a:gridCol>
              </a:tblGrid>
              <a:tr h="442062">
                <a:tc>
                  <a:txBody>
                    <a:bodyPr/>
                    <a:lstStyle/>
                    <a:p>
                      <a:r>
                        <a:rPr lang="en-GB" sz="2800" dirty="0"/>
                        <a:t>Paper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Paper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964941"/>
                  </a:ext>
                </a:extLst>
              </a:tr>
              <a:tr h="5122714">
                <a:tc>
                  <a:txBody>
                    <a:bodyPr/>
                    <a:lstStyle/>
                    <a:p>
                      <a:r>
                        <a:rPr lang="en-GB" sz="2000" b="1" dirty="0"/>
                        <a:t>Fiction</a:t>
                      </a:r>
                      <a:r>
                        <a:rPr lang="en-GB" sz="2000" b="1" baseline="0" dirty="0"/>
                        <a:t> and Imaginative Writing</a:t>
                      </a:r>
                    </a:p>
                    <a:p>
                      <a:endParaRPr lang="en-GB" sz="2000" b="1" baseline="0" dirty="0"/>
                    </a:p>
                    <a:p>
                      <a:r>
                        <a:rPr lang="en-GB" sz="2000" b="1" dirty="0"/>
                        <a:t>Overview of assessment 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● Section A – Reading: 4 questions on an unseen 19th-century fiction extract. 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● Section B – Writing: a choice of two writing tasks. The tasks are linked by a theme to the reading extract. 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● The total number of marks available is 64. 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● Assessment duration 1 hour and 45 minutes</a:t>
                      </a:r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/>
                        <a:t>Non-fiction and Transactional Writing</a:t>
                      </a:r>
                    </a:p>
                    <a:p>
                      <a:endParaRPr lang="en-GB" sz="2000" b="1" dirty="0"/>
                    </a:p>
                    <a:p>
                      <a:r>
                        <a:rPr lang="en-GB" sz="2000" dirty="0"/>
                        <a:t>Overview of assessment 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● Section A – Reading: 7 questions on two thematically linked, unseen non-fiction extracts. 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● Section B – Writing: a choice of two writing tasks. The tasks are linked by a theme to the reading extracts. 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● The total number of marks available is 96. 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● Assessment duration: 2 hours and 5 minutes</a:t>
                      </a:r>
                      <a:endParaRPr lang="en-GB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2167437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4191" y="123863"/>
            <a:ext cx="859611" cy="12314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5028" y="1778724"/>
            <a:ext cx="1483178" cy="8480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6552" y="1778724"/>
            <a:ext cx="1759983" cy="84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311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504"/>
    </mc:Choice>
    <mc:Fallback xmlns="">
      <p:transition spd="slow" advTm="8450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68" y="122426"/>
            <a:ext cx="10515600" cy="627652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English Literature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5868" y="750078"/>
          <a:ext cx="11186520" cy="6006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3260">
                  <a:extLst>
                    <a:ext uri="{9D8B030D-6E8A-4147-A177-3AD203B41FA5}">
                      <a16:colId xmlns:a16="http://schemas.microsoft.com/office/drawing/2014/main" val="3806485561"/>
                    </a:ext>
                  </a:extLst>
                </a:gridCol>
                <a:gridCol w="5593260">
                  <a:extLst>
                    <a:ext uri="{9D8B030D-6E8A-4147-A177-3AD203B41FA5}">
                      <a16:colId xmlns:a16="http://schemas.microsoft.com/office/drawing/2014/main" val="3346256487"/>
                    </a:ext>
                  </a:extLst>
                </a:gridCol>
              </a:tblGrid>
              <a:tr h="632757">
                <a:tc>
                  <a:txBody>
                    <a:bodyPr/>
                    <a:lstStyle/>
                    <a:p>
                      <a:r>
                        <a:rPr lang="en-GB" sz="3200" dirty="0"/>
                        <a:t>Paper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Paper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0488447"/>
                  </a:ext>
                </a:extLst>
              </a:tr>
              <a:tr h="5373303">
                <a:tc>
                  <a:txBody>
                    <a:bodyPr/>
                    <a:lstStyle/>
                    <a:p>
                      <a:r>
                        <a:rPr lang="en-GB" sz="2000" b="1" dirty="0"/>
                        <a:t>Shakespeare and Post-1914 Literature</a:t>
                      </a:r>
                    </a:p>
                    <a:p>
                      <a:endParaRPr lang="en-GB" sz="2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/>
                        <a:t>Overview of assessment </a:t>
                      </a:r>
                    </a:p>
                    <a:p>
                      <a:endParaRPr lang="en-GB" dirty="0"/>
                    </a:p>
                    <a:p>
                      <a:r>
                        <a:rPr lang="en-GB" sz="2000" dirty="0"/>
                        <a:t>● Section A – Shakespeare: a two-part question, with the first task focused on an extract of approximately 30 lines. The second task is focused on how a theme reflected in the extract is explored elsewhere in the play. </a:t>
                      </a:r>
                    </a:p>
                    <a:p>
                      <a:r>
                        <a:rPr lang="en-GB" sz="2000" dirty="0"/>
                        <a:t>● Section B – Post-1914 British play or novel: ONE essay question. </a:t>
                      </a:r>
                    </a:p>
                    <a:p>
                      <a:r>
                        <a:rPr lang="en-GB" sz="2000" dirty="0"/>
                        <a:t>● The total number of marks available is 80. </a:t>
                      </a:r>
                    </a:p>
                    <a:p>
                      <a:r>
                        <a:rPr lang="en-GB" sz="2000" dirty="0"/>
                        <a:t>● Assessment duration: 1 hour and 45 minutes. </a:t>
                      </a:r>
                    </a:p>
                    <a:p>
                      <a:r>
                        <a:rPr lang="en-GB" sz="2000" dirty="0"/>
                        <a:t>● Closed book (texts are not allowed in the examination).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/>
                        <a:t>19th-century Novel and Poetry since 1789</a:t>
                      </a:r>
                    </a:p>
                    <a:p>
                      <a:endParaRPr lang="en-GB" sz="2000" b="1" dirty="0"/>
                    </a:p>
                    <a:p>
                      <a:r>
                        <a:rPr lang="en-GB" sz="2000" b="1" dirty="0"/>
                        <a:t>Overview of assessment</a:t>
                      </a:r>
                    </a:p>
                    <a:p>
                      <a:r>
                        <a:rPr lang="en-GB" sz="2000" dirty="0"/>
                        <a:t> ● Section A – 19th-century novel:</a:t>
                      </a:r>
                    </a:p>
                    <a:p>
                      <a:r>
                        <a:rPr lang="en-GB" sz="2000" dirty="0"/>
                        <a:t> a two part question, with the first part focussed on an extract of approximately 400 words. The second part is an essay question exploring the whole text. ● Section B – Part 1: ONE question comparing a named poem from the Pearson Poetry Anthology collection to another poem from that collection. The named poem will be shown in the question paper. Part 2: ONE question comparing two unseen contemporary poems. </a:t>
                      </a:r>
                    </a:p>
                    <a:p>
                      <a:r>
                        <a:rPr lang="en-GB" sz="2000" dirty="0"/>
                        <a:t>● The total number of marks available is 80. </a:t>
                      </a:r>
                    </a:p>
                    <a:p>
                      <a:r>
                        <a:rPr lang="en-GB" sz="2000" dirty="0"/>
                        <a:t>● Assessment duration: 2 hours and 15 minutes. </a:t>
                      </a:r>
                    </a:p>
                    <a:p>
                      <a:r>
                        <a:rPr lang="en-GB" sz="2000" dirty="0"/>
                        <a:t>● Closed book (texts are not allowed in the examination). </a:t>
                      </a:r>
                      <a:endParaRPr lang="en-GB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1187037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2389" y="0"/>
            <a:ext cx="859611" cy="12314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867" y="1854652"/>
            <a:ext cx="1423583" cy="8101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2445" y="1854652"/>
            <a:ext cx="1507130" cy="85561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3DE2E72-F1EF-7C94-D40D-D30CF2880C47}"/>
                  </a:ext>
                </a:extLst>
              </p14:cNvPr>
              <p14:cNvContentPartPr/>
              <p14:nvPr/>
            </p14:nvContentPartPr>
            <p14:xfrm>
              <a:off x="5870190" y="1022380"/>
              <a:ext cx="1301400" cy="1440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3DE2E72-F1EF-7C94-D40D-D30CF2880C4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816190" y="914380"/>
                <a:ext cx="1409040" cy="359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66732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3532"/>
    </mc:Choice>
    <mc:Fallback xmlns="">
      <p:transition spd="slow" advTm="83532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6">
                    <a:lumMod val="50000"/>
                  </a:schemeClr>
                </a:solidFill>
              </a:rPr>
              <a:t>Smart revision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accent6">
                    <a:lumMod val="50000"/>
                  </a:schemeClr>
                </a:solidFill>
              </a:rPr>
              <a:t>Organisation</a:t>
            </a:r>
            <a:r>
              <a:rPr lang="en-GB" dirty="0"/>
              <a:t> is key to establishing a productive and non-stressful revision program. I have given you a checklist of the key knowledge and skills needed by students to succeed in each exam</a:t>
            </a:r>
          </a:p>
          <a:p>
            <a:endParaRPr lang="en-GB" dirty="0"/>
          </a:p>
          <a:p>
            <a:r>
              <a:rPr lang="en-GB" dirty="0"/>
              <a:t>You can take a copy of this for students to tick off as they go. If they are struggling with a particular skill, they must be proactive and tell their teacher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8947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628" y="154918"/>
            <a:ext cx="10515600" cy="1325563"/>
          </a:xfrm>
        </p:spPr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4986948"/>
              </p:ext>
            </p:extLst>
          </p:nvPr>
        </p:nvGraphicFramePr>
        <p:xfrm>
          <a:off x="166255" y="154919"/>
          <a:ext cx="11887200" cy="658278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943600">
                  <a:extLst>
                    <a:ext uri="{9D8B030D-6E8A-4147-A177-3AD203B41FA5}">
                      <a16:colId xmlns:a16="http://schemas.microsoft.com/office/drawing/2014/main" val="2127132475"/>
                    </a:ext>
                  </a:extLst>
                </a:gridCol>
                <a:gridCol w="5943600">
                  <a:extLst>
                    <a:ext uri="{9D8B030D-6E8A-4147-A177-3AD203B41FA5}">
                      <a16:colId xmlns:a16="http://schemas.microsoft.com/office/drawing/2014/main" val="2433096577"/>
                    </a:ext>
                  </a:extLst>
                </a:gridCol>
              </a:tblGrid>
              <a:tr h="2620387"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Paper 1 Language</a:t>
                      </a: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0" baseline="0" dirty="0">
                          <a:solidFill>
                            <a:schemeClr val="tx1"/>
                          </a:solidFill>
                        </a:rPr>
                        <a:t>Select specific language and structural devices used in a few lines of a 19</a:t>
                      </a:r>
                      <a:r>
                        <a:rPr lang="en-GB" sz="1400" b="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GB" sz="1400" b="0" baseline="0" dirty="0">
                          <a:solidFill>
                            <a:schemeClr val="tx1"/>
                          </a:solidFill>
                        </a:rPr>
                        <a:t> century text, using correct terminology</a:t>
                      </a:r>
                    </a:p>
                    <a:p>
                      <a:endParaRPr lang="en-GB" sz="1400" b="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0" baseline="0" dirty="0">
                          <a:solidFill>
                            <a:schemeClr val="tx1"/>
                          </a:solidFill>
                        </a:rPr>
                        <a:t>Evaluate how successfully a writer has used Setting, Ideas, Themes and Events in the same text</a:t>
                      </a:r>
                    </a:p>
                    <a:p>
                      <a:endParaRPr lang="en-GB" sz="1400" b="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0" baseline="0" dirty="0">
                          <a:solidFill>
                            <a:schemeClr val="tx1"/>
                          </a:solidFill>
                        </a:rPr>
                        <a:t>Plan and write an imaginative descriptive piece with a clear structure and engaging opening and closing line</a:t>
                      </a:r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u="sng" dirty="0">
                          <a:solidFill>
                            <a:schemeClr val="tx1"/>
                          </a:solidFill>
                        </a:rPr>
                        <a:t>Paper 1 Literature</a:t>
                      </a: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Analyse</a:t>
                      </a:r>
                      <a:r>
                        <a:rPr lang="en-GB" sz="1400" b="0" baseline="0" dirty="0">
                          <a:solidFill>
                            <a:schemeClr val="tx1"/>
                          </a:solidFill>
                        </a:rPr>
                        <a:t> a key passage from </a:t>
                      </a:r>
                      <a:r>
                        <a:rPr lang="en-GB" sz="1400" b="0" i="1" baseline="0" dirty="0">
                          <a:solidFill>
                            <a:schemeClr val="tx1"/>
                          </a:solidFill>
                        </a:rPr>
                        <a:t>Macbeth</a:t>
                      </a:r>
                      <a:r>
                        <a:rPr lang="en-GB" sz="1400" b="0" baseline="0" dirty="0">
                          <a:solidFill>
                            <a:schemeClr val="tx1"/>
                          </a:solidFill>
                        </a:rPr>
                        <a:t>, selecting language and structural devices and commenting on how they contribute to dramatic effect.</a:t>
                      </a:r>
                    </a:p>
                    <a:p>
                      <a:endParaRPr lang="en-GB" sz="1400" b="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0" baseline="0" dirty="0">
                          <a:solidFill>
                            <a:schemeClr val="tx1"/>
                          </a:solidFill>
                        </a:rPr>
                        <a:t>Write about the way in which a theme or character is presented in the whole of </a:t>
                      </a:r>
                      <a:r>
                        <a:rPr lang="en-GB" sz="1400" b="0" i="1" baseline="0" dirty="0">
                          <a:solidFill>
                            <a:schemeClr val="tx1"/>
                          </a:solidFill>
                        </a:rPr>
                        <a:t>Macbeth</a:t>
                      </a:r>
                      <a:r>
                        <a:rPr lang="en-GB" sz="1400" b="0" baseline="0" dirty="0">
                          <a:solidFill>
                            <a:schemeClr val="tx1"/>
                          </a:solidFill>
                        </a:rPr>
                        <a:t>, linking in context and using quotation.</a:t>
                      </a:r>
                    </a:p>
                    <a:p>
                      <a:endParaRPr lang="en-GB" sz="1400" b="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0" baseline="0" dirty="0">
                          <a:solidFill>
                            <a:schemeClr val="tx1"/>
                          </a:solidFill>
                        </a:rPr>
                        <a:t>Respond to a whole-text question on </a:t>
                      </a:r>
                      <a:r>
                        <a:rPr lang="en-GB" sz="1400" b="0" i="1" baseline="0" dirty="0">
                          <a:solidFill>
                            <a:schemeClr val="tx1"/>
                          </a:solidFill>
                        </a:rPr>
                        <a:t>An Inspector Calls</a:t>
                      </a:r>
                      <a:r>
                        <a:rPr lang="en-GB" sz="1400" b="0" baseline="0" dirty="0">
                          <a:solidFill>
                            <a:schemeClr val="tx1"/>
                          </a:solidFill>
                        </a:rPr>
                        <a:t>, using quotation and weaving in context.</a:t>
                      </a:r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5243205"/>
                  </a:ext>
                </a:extLst>
              </a:tr>
              <a:tr h="3791749">
                <a:tc>
                  <a:txBody>
                    <a:bodyPr/>
                    <a:lstStyle/>
                    <a:p>
                      <a:r>
                        <a:rPr lang="en-GB" sz="1600" b="1" u="sng" dirty="0"/>
                        <a:t>Paper 2 Language</a:t>
                      </a:r>
                    </a:p>
                    <a:p>
                      <a:endParaRPr lang="en-GB" sz="1400" dirty="0"/>
                    </a:p>
                    <a:p>
                      <a:r>
                        <a:rPr lang="en-GB" sz="1400" baseline="0" dirty="0">
                          <a:solidFill>
                            <a:schemeClr val="tx1"/>
                          </a:solidFill>
                        </a:rPr>
                        <a:t>Select specific language and structural devices used in a non-fiction text, using correct terminology</a:t>
                      </a:r>
                    </a:p>
                    <a:p>
                      <a:endParaRPr lang="en-GB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aseline="0" dirty="0">
                          <a:solidFill>
                            <a:schemeClr val="tx1"/>
                          </a:solidFill>
                        </a:rPr>
                        <a:t>Evaluate how successfully a writer has used Setting, Ideas, Themes and Events in a non-fiction text to present an idea.</a:t>
                      </a:r>
                    </a:p>
                    <a:p>
                      <a:endParaRPr lang="en-GB" sz="1400" dirty="0"/>
                    </a:p>
                    <a:p>
                      <a:r>
                        <a:rPr lang="en-GB" sz="1400" dirty="0"/>
                        <a:t>Find</a:t>
                      </a:r>
                      <a:r>
                        <a:rPr lang="en-GB" sz="1400" baseline="0" dirty="0"/>
                        <a:t> similarities between </a:t>
                      </a:r>
                      <a:r>
                        <a:rPr lang="en-GB" sz="1400" dirty="0"/>
                        <a:t>ideas and</a:t>
                      </a:r>
                      <a:r>
                        <a:rPr lang="en-GB" sz="1400" baseline="0" dirty="0"/>
                        <a:t> attitudes presented in 2 non-fiction texts, using quotations</a:t>
                      </a:r>
                    </a:p>
                    <a:p>
                      <a:endParaRPr lang="en-GB" sz="1400" baseline="0" dirty="0"/>
                    </a:p>
                    <a:p>
                      <a:r>
                        <a:rPr lang="en-GB" sz="1400" baseline="0" dirty="0"/>
                        <a:t>Compare HOW these ideas have been presented, commenting on the methods used.</a:t>
                      </a:r>
                    </a:p>
                    <a:p>
                      <a:endParaRPr lang="en-GB" sz="1400" baseline="0" dirty="0"/>
                    </a:p>
                    <a:p>
                      <a:r>
                        <a:rPr lang="en-GB" sz="1400" baseline="0" dirty="0"/>
                        <a:t>Plan and write a piece of Transactional Writing, e.g. a letter, article, review or report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highlight>
                            <a:srgbClr val="00FF00"/>
                          </a:highlight>
                        </a:rPr>
                        <a:t>Paper 2 Literature</a:t>
                      </a:r>
                    </a:p>
                    <a:p>
                      <a:endParaRPr lang="en-GB" sz="1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Analyse</a:t>
                      </a:r>
                      <a:r>
                        <a:rPr lang="en-GB" sz="1400" baseline="0" dirty="0">
                          <a:solidFill>
                            <a:schemeClr val="tx1"/>
                          </a:solidFill>
                        </a:rPr>
                        <a:t> a key passage from </a:t>
                      </a:r>
                      <a:r>
                        <a:rPr lang="en-GB" sz="1400" i="1" baseline="0" dirty="0">
                          <a:solidFill>
                            <a:schemeClr val="tx1"/>
                          </a:solidFill>
                        </a:rPr>
                        <a:t>A Christmas Carol</a:t>
                      </a:r>
                      <a:r>
                        <a:rPr lang="en-GB" sz="1400" baseline="0" dirty="0">
                          <a:solidFill>
                            <a:schemeClr val="tx1"/>
                          </a:solidFill>
                        </a:rPr>
                        <a:t>, selecting language and structural devices and commenting on how they impact on the reader.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>
                          <a:solidFill>
                            <a:schemeClr val="tx1"/>
                          </a:solidFill>
                        </a:rPr>
                        <a:t>Write about the way in which a theme or character is presented in the whole of</a:t>
                      </a:r>
                      <a:r>
                        <a:rPr lang="en-GB" sz="1400" i="1" baseline="0" dirty="0">
                          <a:solidFill>
                            <a:schemeClr val="tx1"/>
                          </a:solidFill>
                        </a:rPr>
                        <a:t> A Christmas Carol</a:t>
                      </a:r>
                      <a:r>
                        <a:rPr lang="en-GB" sz="1400" baseline="0" dirty="0">
                          <a:solidFill>
                            <a:schemeClr val="tx1"/>
                          </a:solidFill>
                        </a:rPr>
                        <a:t>, using quotation.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>
                          <a:solidFill>
                            <a:schemeClr val="tx1"/>
                          </a:solidFill>
                        </a:rPr>
                        <a:t>Compare how a theme is presented in 2 of the Conflict poems from the Anthology. One will be printed, the other will be written about from memory. Comment on language, structure and context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>
                          <a:solidFill>
                            <a:schemeClr val="tx1"/>
                          </a:solidFill>
                        </a:rPr>
                        <a:t>Compare 2 unseen poems, commenting on language, structure and any relevant context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0432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6813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935681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Useful activities- 20 minute tasks-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640" y="2506662"/>
            <a:ext cx="3781301" cy="1060470"/>
          </a:xfrm>
        </p:spPr>
        <p:txBody>
          <a:bodyPr/>
          <a:lstStyle/>
          <a:p>
            <a:r>
              <a:rPr lang="en-US" dirty="0">
                <a:highlight>
                  <a:srgbClr val="00FF00"/>
                </a:highlight>
              </a:rPr>
              <a:t>I have provided you with a list of these</a:t>
            </a:r>
            <a:endParaRPr lang="en-GB" dirty="0">
              <a:highlight>
                <a:srgbClr val="00FF00"/>
              </a:highligh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6337" y="542944"/>
            <a:ext cx="6086475" cy="60483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2487BDB-91FD-C038-6161-E69F257D8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9574" y="3742313"/>
            <a:ext cx="980087" cy="2762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148EEC3-01A4-B5F2-985E-4F3649F4BE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6474" y="4702674"/>
            <a:ext cx="1180523" cy="27626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6890F25-5335-25C8-4F4A-A7F21DBBC7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5327" y="4558157"/>
            <a:ext cx="866896" cy="27626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7BE81A8-D75A-299A-DD55-0E8BAEADE9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2483" y="3041247"/>
            <a:ext cx="866896" cy="27626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BF11B3F-91D0-7705-AEBF-0C011785F3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9820" y="3782613"/>
            <a:ext cx="613982" cy="195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192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EB452-02E8-EF9E-862D-C35D45B04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844" y="164860"/>
            <a:ext cx="4751717" cy="1032354"/>
          </a:xfrm>
        </p:spPr>
        <p:txBody>
          <a:bodyPr>
            <a:normAutofit fontScale="90000"/>
          </a:bodyPr>
          <a:lstStyle/>
          <a:p>
            <a:r>
              <a:rPr lang="en-GB" dirty="0">
                <a:highlight>
                  <a:srgbClr val="00FF00"/>
                </a:highlight>
              </a:rPr>
              <a:t>20 minute tasks for Mock 1 (November)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FF5ED-E8FE-6D2E-E8A8-E0B213383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926" y="1337095"/>
            <a:ext cx="5794074" cy="478766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GB" dirty="0"/>
              <a:t>Summarise each of the 5 staves of A Christmas Carol into 5 bullet points</a:t>
            </a:r>
          </a:p>
          <a:p>
            <a:pPr marL="514350" indent="-514350">
              <a:buAutoNum type="arabicPeriod"/>
            </a:pPr>
            <a:r>
              <a:rPr lang="en-GB" dirty="0"/>
              <a:t>Select 2 characters from A Christmas Carol- first list as many links between them as you can, then list as many differences as you can</a:t>
            </a:r>
          </a:p>
          <a:p>
            <a:pPr marL="514350" indent="-514350">
              <a:buAutoNum type="arabicPeriod"/>
            </a:pPr>
            <a:r>
              <a:rPr lang="en-GB" dirty="0"/>
              <a:t>Which of the anthology poems are about war? After you’ve listed them, summarise the main point about war that you think each poet is trying to make.</a:t>
            </a:r>
          </a:p>
          <a:p>
            <a:pPr marL="514350" indent="-514350">
              <a:buAutoNum type="arabicPeriod"/>
            </a:pPr>
            <a:r>
              <a:rPr lang="en-GB" dirty="0"/>
              <a:t>Plan a 5-part narrative about an escape. It should have a clear setting and 5 key plot points. Then write the opening and closing line.</a:t>
            </a:r>
          </a:p>
          <a:p>
            <a:pPr marL="514350" indent="-514350">
              <a:buAutoNum type="arabicPeriod"/>
            </a:pPr>
            <a:r>
              <a:rPr lang="en-GB" dirty="0"/>
              <a:t>Around a sketch of Ebeneezer Scrooge, write quotations which describe him at the start of the novella in one colour, and then those at the end in another colour.</a:t>
            </a:r>
          </a:p>
          <a:p>
            <a:pPr marL="514350" indent="-514350">
              <a:buAutoNum type="arabicPeriod"/>
            </a:pPr>
            <a:r>
              <a:rPr lang="en-GB" dirty="0"/>
              <a:t>Plan a response, with the quotations you’d use to this question: Compare how the writers of ‘Cousin Kate’ and ‘Catrin’ show change</a:t>
            </a:r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A56699-A865-6628-E3D7-FFBCEA57554C}"/>
              </a:ext>
            </a:extLst>
          </p:cNvPr>
          <p:cNvSpPr txBox="1"/>
          <p:nvPr/>
        </p:nvSpPr>
        <p:spPr>
          <a:xfrm>
            <a:off x="6245525" y="1337095"/>
            <a:ext cx="5644549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7. Summarise the main idea presented in each of the Conflict poems in no more than two sentences</a:t>
            </a:r>
          </a:p>
          <a:p>
            <a:r>
              <a:rPr lang="en-GB" sz="2000" dirty="0"/>
              <a:t>8. Briefly research the political views of Charles Dickens and summarise how they are relevant to A Christmas Carol</a:t>
            </a:r>
          </a:p>
          <a:p>
            <a:r>
              <a:rPr lang="en-GB" sz="2000" dirty="0"/>
              <a:t>9. Draw a sketch of each of the ghosts of past, present and future and around the sketches write down quotations.</a:t>
            </a:r>
          </a:p>
          <a:p>
            <a:r>
              <a:rPr lang="en-GB" sz="2000" dirty="0"/>
              <a:t>10. List the key features of these text types: Guide, Letter, Article, Speech</a:t>
            </a:r>
          </a:p>
          <a:p>
            <a:r>
              <a:rPr lang="en-GB" sz="2000" dirty="0"/>
              <a:t>11. List as many language techniques (</a:t>
            </a:r>
            <a:r>
              <a:rPr lang="en-GB" sz="2000" dirty="0" err="1"/>
              <a:t>eg</a:t>
            </a:r>
            <a:r>
              <a:rPr lang="en-GB" sz="2000" dirty="0"/>
              <a:t> powerful verb) as you can. Do the same with structural techniques.</a:t>
            </a:r>
          </a:p>
          <a:p>
            <a:r>
              <a:rPr lang="en-GB" sz="2000" dirty="0"/>
              <a:t>12. Commit to memorising one of the shorter poems from the anthology. Try to recite it to a family member without looking.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6154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6">
                    <a:lumMod val="50000"/>
                  </a:schemeClr>
                </a:solidFill>
              </a:rPr>
              <a:t>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931" y="2214507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Key quotations on index cards</a:t>
            </a:r>
          </a:p>
          <a:p>
            <a:r>
              <a:rPr lang="en-GB" dirty="0"/>
              <a:t>Detailed mind- maps- see example</a:t>
            </a:r>
          </a:p>
          <a:p>
            <a:r>
              <a:rPr lang="en-GB" dirty="0"/>
              <a:t>Detailed essay plans- outlining an </a:t>
            </a:r>
          </a:p>
          <a:p>
            <a:pPr marL="0" indent="0">
              <a:buNone/>
            </a:pPr>
            <a:r>
              <a:rPr lang="en-GB" dirty="0"/>
              <a:t>Introduction, 3 main points, with </a:t>
            </a:r>
          </a:p>
          <a:p>
            <a:pPr marL="0" indent="0">
              <a:buNone/>
            </a:pPr>
            <a:r>
              <a:rPr lang="en-GB" dirty="0"/>
              <a:t>quotations and a conclusion (plus context if relevant)</a:t>
            </a:r>
          </a:p>
          <a:p>
            <a:r>
              <a:rPr lang="en-GB" dirty="0"/>
              <a:t>Practice exam papers- details of where to find these are on the next slide.</a:t>
            </a:r>
          </a:p>
          <a:p>
            <a:r>
              <a:rPr lang="en-GB" dirty="0"/>
              <a:t>Highlighting or transferring key notes from exercise book</a:t>
            </a:r>
          </a:p>
          <a:p>
            <a:r>
              <a:rPr lang="en-GB" dirty="0"/>
              <a:t>Selecting extracts of your own from Macbeth and A Christmas Carol and writing your own questions, using the wording set out in the sample exam papers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2686" y="246537"/>
            <a:ext cx="5048992" cy="357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359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773CECE72F0246BB5546D6A618E9BD" ma:contentTypeVersion="21" ma:contentTypeDescription="Create a new document." ma:contentTypeScope="" ma:versionID="ebb3f25744d18884fcc1377a0f7cd239">
  <xsd:schema xmlns:xsd="http://www.w3.org/2001/XMLSchema" xmlns:xs="http://www.w3.org/2001/XMLSchema" xmlns:p="http://schemas.microsoft.com/office/2006/metadata/properties" xmlns:ns2="9d8a8ce5-1712-42cd-b7ae-ac06674ac29d" xmlns:ns3="a1974dfc-5848-403d-8f4f-137d1ebf75d5" targetNamespace="http://schemas.microsoft.com/office/2006/metadata/properties" ma:root="true" ma:fieldsID="c00d5b189a6a5a150f333b2b0b49c375" ns2:_="" ns3:_="">
    <xsd:import namespace="9d8a8ce5-1712-42cd-b7ae-ac06674ac29d"/>
    <xsd:import namespace="a1974dfc-5848-403d-8f4f-137d1ebf75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3:SharedWithUsers" minOccurs="0"/>
                <xsd:element ref="ns3:SharedWithDetails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8a8ce5-1712-42cd-b7ae-ac06674ac2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ea1cce8-c7f8-4d79-b1f3-a95309df74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974dfc-5848-403d-8f4f-137d1ebf75d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3" nillable="true" ma:displayName="Taxonomy Catch All Column" ma:hidden="true" ma:list="{b90b3ffb-af00-4408-9027-d1785e826e79}" ma:internalName="TaxCatchAll" ma:showField="CatchAllData" ma:web="a1974dfc-5848-403d-8f4f-137d1ebf75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d8a8ce5-1712-42cd-b7ae-ac06674ac29d">
      <Terms xmlns="http://schemas.microsoft.com/office/infopath/2007/PartnerControls"/>
    </lcf76f155ced4ddcb4097134ff3c332f>
    <TaxCatchAll xmlns="a1974dfc-5848-403d-8f4f-137d1ebf75d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09CDB16-F361-4059-B896-08DD6449CD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8a8ce5-1712-42cd-b7ae-ac06674ac29d"/>
    <ds:schemaRef ds:uri="a1974dfc-5848-403d-8f4f-137d1ebf75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CC74EC-C593-496D-9DE8-AF72C6DE88ED}">
  <ds:schemaRefs>
    <ds:schemaRef ds:uri="http://schemas.microsoft.com/office/2006/metadata/properties"/>
    <ds:schemaRef ds:uri="http://schemas.microsoft.com/office/infopath/2007/PartnerControls"/>
    <ds:schemaRef ds:uri="9d8a8ce5-1712-42cd-b7ae-ac06674ac29d"/>
    <ds:schemaRef ds:uri="a1974dfc-5848-403d-8f4f-137d1ebf75d5"/>
  </ds:schemaRefs>
</ds:datastoreItem>
</file>

<file path=customXml/itemProps3.xml><?xml version="1.0" encoding="utf-8"?>
<ds:datastoreItem xmlns:ds="http://schemas.openxmlformats.org/officeDocument/2006/customXml" ds:itemID="{4E790B41-9EC9-4F1F-9C16-A9317DD9426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1500</Words>
  <Application>Microsoft Office PowerPoint</Application>
  <PresentationFormat>Widescreen</PresentationFormat>
  <Paragraphs>142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How do I help my son/daughter revise for the English Exams?</vt:lpstr>
      <vt:lpstr>Equipment needed</vt:lpstr>
      <vt:lpstr>English Language</vt:lpstr>
      <vt:lpstr>English Literature</vt:lpstr>
      <vt:lpstr>Smart revision</vt:lpstr>
      <vt:lpstr>PowerPoint Presentation</vt:lpstr>
      <vt:lpstr>Useful activities- 20 minute tasks- example</vt:lpstr>
      <vt:lpstr>20 minute tasks for Mock 1 (November)</vt:lpstr>
      <vt:lpstr>Methods</vt:lpstr>
      <vt:lpstr>To Succeed in English…</vt:lpstr>
      <vt:lpstr>Other sources of information</vt:lpstr>
    </vt:vector>
  </TitlesOfParts>
  <Company>Kings Free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 I revise for the English Exams?</dc:title>
  <dc:creator>Windows User</dc:creator>
  <cp:lastModifiedBy>Lauren Butcher</cp:lastModifiedBy>
  <cp:revision>16</cp:revision>
  <cp:lastPrinted>2025-09-04T09:45:29Z</cp:lastPrinted>
  <dcterms:created xsi:type="dcterms:W3CDTF">2019-03-29T08:54:48Z</dcterms:created>
  <dcterms:modified xsi:type="dcterms:W3CDTF">2025-09-09T07:51:37Z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0x01010021773CECE72F0246BB5546D6A618E9BD</vt:lpwstr>
  </property>
  <property fmtid="{D5CDD505-2E9C-101B-9397-08002B2CF9AE}" pid="3" name="MediaServiceImageTags">
    <vt:lpwstr/>
  </property>
</Properties>
</file>