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0" r:id="rId5"/>
    <p:sldId id="309" r:id="rId6"/>
    <p:sldId id="315" r:id="rId7"/>
    <p:sldId id="316" r:id="rId8"/>
    <p:sldId id="328" r:id="rId9"/>
    <p:sldId id="326" r:id="rId10"/>
    <p:sldId id="333" r:id="rId11"/>
    <p:sldId id="323" r:id="rId12"/>
    <p:sldId id="325" r:id="rId13"/>
    <p:sldId id="324" r:id="rId14"/>
    <p:sldId id="330" r:id="rId15"/>
    <p:sldId id="331" r:id="rId16"/>
    <p:sldId id="332" r:id="rId17"/>
    <p:sldId id="3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FC741-EE1A-6419-AA5B-3BE110B2CDB4}" v="1" dt="2025-09-08T11:11:31.801"/>
    <p1510:client id="{E63C8464-5761-066A-5482-CFF05595AB65}" v="1" dt="2025-09-07T11:23:01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E042-A3E1-4AE9-8007-992AC8877A59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F3BB3-386C-4863-9E89-81F206A996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52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12FFA-E3B8-487B-88D9-2A3DDF50D71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86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Grades 4 will be roughly equivalent to current grade C</a:t>
            </a:r>
          </a:p>
          <a:p>
            <a:r>
              <a:rPr lang="en-GB"/>
              <a:t>Grade 5 will</a:t>
            </a:r>
            <a:r>
              <a:rPr lang="en-GB" baseline="0"/>
              <a:t> roughly equates to half a grade above a C </a:t>
            </a:r>
          </a:p>
          <a:p>
            <a:r>
              <a:rPr lang="en-GB" baseline="0"/>
              <a:t>Grade 7 equates to a current grade A</a:t>
            </a:r>
          </a:p>
          <a:p>
            <a:r>
              <a:rPr lang="en-GB" baseline="0"/>
              <a:t>Grade 9 is the new A** to help differentiate A* students</a:t>
            </a:r>
          </a:p>
          <a:p>
            <a:endParaRPr lang="en-GB" baseline="0"/>
          </a:p>
          <a:p>
            <a:r>
              <a:rPr lang="en-GB" baseline="0"/>
              <a:t>More high mark questions that will assess communication &amp; reasoning skills</a:t>
            </a:r>
          </a:p>
          <a:p>
            <a:r>
              <a:rPr lang="en-GB" baseline="0"/>
              <a:t>More content and links with applications like using the SUVAT equations in science.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12FFA-E3B8-487B-88D9-2A3DDF50D7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Used</a:t>
            </a:r>
            <a:r>
              <a:rPr lang="en-GB" baseline="0"/>
              <a:t> to be 4 main strands, there are now 5 main strands. New strand re-enforces idea of reasoning, communication and problem solving. </a:t>
            </a:r>
          </a:p>
          <a:p>
            <a:r>
              <a:rPr lang="en-GB" baseline="0"/>
              <a:t>New topics that were previously only in higher at grade B and A are now to be included in foundation exam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12FFA-E3B8-487B-88D9-2A3DDF50D71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93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More links towards A-Level</a:t>
            </a:r>
            <a:r>
              <a:rPr lang="en-GB" baseline="0"/>
              <a:t> maths including rates of change. </a:t>
            </a:r>
          </a:p>
          <a:p>
            <a:r>
              <a:rPr lang="en-GB" baseline="0"/>
              <a:t>Calculus will not be included but working out turning points and other AS-topics will be tested. </a:t>
            </a:r>
          </a:p>
          <a:p>
            <a:r>
              <a:rPr lang="en-GB" baseline="0"/>
              <a:t>All the above is new to GCSE for first time.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12FFA-E3B8-487B-88D9-2A3DDF50D7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6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9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15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8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3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2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19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4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5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7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220B-A9B7-41CB-BDF4-B071A09E9A5B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CB8BF-6CD6-400F-A059-7B1186D2B8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35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>
                <a:solidFill>
                  <a:srgbClr val="7030A0"/>
                </a:solidFill>
                <a:latin typeface="+mn-lt"/>
              </a:rPr>
              <a:t>Mathematics at King’s School</a:t>
            </a:r>
          </a:p>
        </p:txBody>
      </p:sp>
      <p:pic>
        <p:nvPicPr>
          <p:cNvPr id="1026" name="Picture 2" descr="http://upload.wikimedia.org/wikipedia/en/6/6a/Logo_for_King's_School,_Hov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4742688"/>
            <a:ext cx="1299077" cy="186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4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F7A57A-388F-56E6-5162-A599B5FE5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89"/>
            <a:ext cx="12192000" cy="6486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C8113E-AEDA-FDAF-86CF-3B6F028E1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7373">
            <a:off x="482727" y="2414015"/>
            <a:ext cx="5318071" cy="33990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2EF37FE-1CA0-45A8-0316-3A619EEC49C6}"/>
              </a:ext>
            </a:extLst>
          </p:cNvPr>
          <p:cNvSpPr/>
          <p:nvPr/>
        </p:nvSpPr>
        <p:spPr>
          <a:xfrm>
            <a:off x="1124712" y="0"/>
            <a:ext cx="3438144" cy="795528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A749AA-8280-DDBA-1330-5587433863B5}"/>
              </a:ext>
            </a:extLst>
          </p:cNvPr>
          <p:cNvSpPr/>
          <p:nvPr/>
        </p:nvSpPr>
        <p:spPr>
          <a:xfrm rot="21306171">
            <a:off x="2290782" y="4120523"/>
            <a:ext cx="2054715" cy="795528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3E4679E9-3876-A37A-58D5-70A8EA1932B0}"/>
              </a:ext>
            </a:extLst>
          </p:cNvPr>
          <p:cNvCxnSpPr>
            <a:cxnSpLocks/>
            <a:stCxn id="11" idx="7"/>
            <a:endCxn id="10" idx="3"/>
          </p:cNvCxnSpPr>
          <p:nvPr/>
        </p:nvCxnSpPr>
        <p:spPr>
          <a:xfrm rot="16200000" flipV="1">
            <a:off x="1074568" y="1232675"/>
            <a:ext cx="3497010" cy="2389712"/>
          </a:xfrm>
          <a:prstGeom prst="curvedConnector3">
            <a:avLst/>
          </a:prstGeom>
          <a:ln w="57150">
            <a:solidFill>
              <a:srgbClr val="CC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800876E-7BD4-7006-3261-535A19034C8C}"/>
              </a:ext>
            </a:extLst>
          </p:cNvPr>
          <p:cNvSpPr/>
          <p:nvPr/>
        </p:nvSpPr>
        <p:spPr>
          <a:xfrm>
            <a:off x="6417354" y="4397229"/>
            <a:ext cx="2349141" cy="1760290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48AAC9-1378-1483-F926-7D2057C380EB}"/>
              </a:ext>
            </a:extLst>
          </p:cNvPr>
          <p:cNvSpPr/>
          <p:nvPr/>
        </p:nvSpPr>
        <p:spPr>
          <a:xfrm>
            <a:off x="6283525" y="2122048"/>
            <a:ext cx="2349141" cy="1760290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7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AB262-15CB-1B30-785B-2DFD114E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413" y="1804693"/>
            <a:ext cx="3298794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u="sng"/>
              <a:t>Level 1 number and measure exam</a:t>
            </a:r>
          </a:p>
          <a:p>
            <a:pPr marL="0" indent="0" algn="ctr">
              <a:buNone/>
            </a:pPr>
            <a:endParaRPr lang="en-GB" sz="1800" b="1" u="sng"/>
          </a:p>
          <a:p>
            <a:r>
              <a:rPr lang="en-GB" sz="1800"/>
              <a:t> Thursday 8</a:t>
            </a:r>
            <a:r>
              <a:rPr lang="en-GB" sz="1800" baseline="30000"/>
              <a:t>th</a:t>
            </a:r>
            <a:r>
              <a:rPr lang="en-GB" sz="1800"/>
              <a:t> January 2026 (School starts back on the 6</a:t>
            </a:r>
            <a:r>
              <a:rPr lang="en-GB" sz="1800" baseline="30000"/>
              <a:t>th</a:t>
            </a:r>
            <a:r>
              <a:rPr lang="en-GB" sz="1800"/>
              <a:t> Jan)</a:t>
            </a:r>
          </a:p>
          <a:p>
            <a:pPr lvl="1"/>
            <a:endParaRPr lang="en-GB" sz="1800"/>
          </a:p>
          <a:p>
            <a:pPr lvl="1"/>
            <a:r>
              <a:rPr lang="en-GB" sz="1800"/>
              <a:t>30 minute non calculator paper</a:t>
            </a:r>
          </a:p>
          <a:p>
            <a:pPr lvl="1"/>
            <a:r>
              <a:rPr lang="en-GB" sz="1800"/>
              <a:t>1 hour calculator paper</a:t>
            </a:r>
          </a:p>
          <a:p>
            <a:pPr lvl="1"/>
            <a:r>
              <a:rPr lang="en-GB" sz="1800"/>
              <a:t>9am start</a:t>
            </a:r>
          </a:p>
          <a:p>
            <a:endParaRPr lang="en-GB" sz="1800"/>
          </a:p>
          <a:p>
            <a:endParaRPr lang="en-GB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A533F7-CB1C-6BE3-3C4C-463512DA441D}"/>
              </a:ext>
            </a:extLst>
          </p:cNvPr>
          <p:cNvSpPr txBox="1">
            <a:spLocks/>
          </p:cNvSpPr>
          <p:nvPr/>
        </p:nvSpPr>
        <p:spPr>
          <a:xfrm>
            <a:off x="8049800" y="15131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13E26BD-5423-EF1E-5A77-2C3A7E61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exam dates – Mathematics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DADA07-36AD-BFDF-E677-9DACECAAE84F}"/>
              </a:ext>
            </a:extLst>
          </p:cNvPr>
          <p:cNvSpPr txBox="1"/>
          <p:nvPr/>
        </p:nvSpPr>
        <p:spPr>
          <a:xfrm>
            <a:off x="368793" y="1834502"/>
            <a:ext cx="3298793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u="sng"/>
              <a:t>GCSE Mathematics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14</a:t>
            </a:r>
            <a:r>
              <a:rPr lang="en-GB" baseline="30000"/>
              <a:t>th</a:t>
            </a:r>
            <a:r>
              <a:rPr lang="en-GB"/>
              <a:t> May – Paper 1 (Non- Calculator)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 June – Paper 2 (Calculator)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10</a:t>
            </a:r>
            <a:r>
              <a:rPr lang="en-GB" baseline="30000"/>
              <a:t>th</a:t>
            </a:r>
            <a:r>
              <a:rPr lang="en-GB"/>
              <a:t> June – Paper 3 (Calculator)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C4B25-1F41-A60A-5C00-1DFD312A89FC}"/>
              </a:ext>
            </a:extLst>
          </p:cNvPr>
          <p:cNvSpPr txBox="1"/>
          <p:nvPr/>
        </p:nvSpPr>
        <p:spPr>
          <a:xfrm>
            <a:off x="4209296" y="1834502"/>
            <a:ext cx="3298793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b="1" u="sng"/>
              <a:t>AQA Further Mathematics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u="sng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8</a:t>
            </a:r>
            <a:r>
              <a:rPr lang="en-GB" baseline="30000"/>
              <a:t>th</a:t>
            </a:r>
            <a:r>
              <a:rPr lang="en-GB"/>
              <a:t> June – Paper 1 (Non-Calculator)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15</a:t>
            </a:r>
            <a:r>
              <a:rPr lang="en-GB" baseline="30000"/>
              <a:t>th</a:t>
            </a:r>
            <a:r>
              <a:rPr lang="en-GB"/>
              <a:t> June – paper 2 (Calculator)</a:t>
            </a:r>
          </a:p>
        </p:txBody>
      </p:sp>
    </p:spTree>
    <p:extLst>
      <p:ext uri="{BB962C8B-B14F-4D97-AF65-F5344CB8AC3E}">
        <p14:creationId xmlns:p14="http://schemas.microsoft.com/office/powerpoint/2010/main" val="819151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0466-8BEA-3C61-70B5-E8666B52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Social media and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14F1-982B-FADF-007D-B340358FE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1525" cy="4351338"/>
          </a:xfrm>
        </p:spPr>
        <p:txBody>
          <a:bodyPr>
            <a:normAutofit/>
          </a:bodyPr>
          <a:lstStyle/>
          <a:p>
            <a:r>
              <a:rPr lang="en-GB" sz="2000"/>
              <a:t>Online platforms are promoting ‘hacks’ for passing GCSE maths exams. These are often tricks that work in a limited number of scenarios. </a:t>
            </a:r>
          </a:p>
          <a:p>
            <a:endParaRPr lang="en-GB" sz="2000"/>
          </a:p>
          <a:p>
            <a:r>
              <a:rPr lang="en-GB" sz="2000"/>
              <a:t>Online platforms are offering to sell leaked papers. They do not exist. </a:t>
            </a:r>
          </a:p>
          <a:p>
            <a:endParaRPr lang="en-GB" sz="2000"/>
          </a:p>
          <a:p>
            <a:r>
              <a:rPr lang="en-GB" sz="2000"/>
              <a:t>You cannot get a grade 9 in 30 days from watching a 10-minute video.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F98CB-700D-CF14-0B81-365CAEB1F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4536">
            <a:off x="6810190" y="301573"/>
            <a:ext cx="5040792" cy="4051478"/>
          </a:xfrm>
          <a:prstGeom prst="rect">
            <a:avLst/>
          </a:prstGeom>
        </p:spPr>
      </p:pic>
      <p:pic>
        <p:nvPicPr>
          <p:cNvPr id="1034" name="Picture 10" descr="How to Get a Grade 9 in GCSE Maths in a Month">
            <a:extLst>
              <a:ext uri="{FF2B5EF4-FFF2-40B4-BE49-F238E27FC236}">
                <a16:creationId xmlns:a16="http://schemas.microsoft.com/office/drawing/2014/main" id="{E1D2F87A-DC0E-C8C2-7A0D-0F9FD7018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65"/>
          <a:stretch>
            <a:fillRect/>
          </a:stretch>
        </p:blipFill>
        <p:spPr bwMode="auto">
          <a:xfrm>
            <a:off x="8605349" y="4251619"/>
            <a:ext cx="3114676" cy="26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7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1120-3193-0A6F-3C97-405FBBF0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Revision resources - Mathematics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F8538-1BDA-EB4F-B049-0D19B883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5" y="1290604"/>
            <a:ext cx="10515600" cy="55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7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D61D3-149E-6B15-B0D0-159250D0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sites &amp; resources</a:t>
            </a:r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6451C8-F0B3-0D5E-2E34-BF9450204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005" y="1481096"/>
            <a:ext cx="10399795" cy="501177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47CA70-E894-F7F2-B2B6-67AD1E990D63}"/>
              </a:ext>
            </a:extLst>
          </p:cNvPr>
          <p:cNvSpPr/>
          <p:nvPr/>
        </p:nvSpPr>
        <p:spPr>
          <a:xfrm>
            <a:off x="3340358" y="1263631"/>
            <a:ext cx="1091683" cy="779773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05E564-6F3F-68DD-914B-DCEA2073FF2E}"/>
              </a:ext>
            </a:extLst>
          </p:cNvPr>
          <p:cNvSpPr/>
          <p:nvPr/>
        </p:nvSpPr>
        <p:spPr>
          <a:xfrm>
            <a:off x="4021493" y="3878254"/>
            <a:ext cx="5967238" cy="676330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3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 b="1">
                <a:latin typeface="+mn-lt"/>
              </a:rPr>
              <a:t>GCSEs – What you need to know</a:t>
            </a:r>
          </a:p>
        </p:txBody>
      </p:sp>
      <p:sp>
        <p:nvSpPr>
          <p:cNvPr id="103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72899"/>
            <a:ext cx="5238750" cy="35008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600" b="1"/>
              <a:t>Teaching from 2015, Tested from 2017:</a:t>
            </a:r>
          </a:p>
          <a:p>
            <a:r>
              <a:rPr lang="en-GB" sz="1600"/>
              <a:t>Students at Kings will study the </a:t>
            </a:r>
            <a:r>
              <a:rPr lang="en-GB" sz="1600" b="1"/>
              <a:t>Edexcel</a:t>
            </a:r>
            <a:r>
              <a:rPr lang="en-GB" sz="1600"/>
              <a:t> maths course (</a:t>
            </a:r>
            <a:r>
              <a:rPr lang="en-GB" sz="1600" b="1"/>
              <a:t>1MA1</a:t>
            </a:r>
            <a:r>
              <a:rPr lang="en-GB" sz="1600"/>
              <a:t>)</a:t>
            </a:r>
          </a:p>
          <a:p>
            <a:r>
              <a:rPr lang="en-GB" sz="1600"/>
              <a:t>Mathematics will remain split between higher (grades 5-9) and foundation (grades 1 – 5)</a:t>
            </a:r>
          </a:p>
          <a:p>
            <a:r>
              <a:rPr lang="en-GB" sz="1600"/>
              <a:t>Each student will now sit three 90-minute exams.</a:t>
            </a:r>
          </a:p>
          <a:p>
            <a:r>
              <a:rPr lang="en-GB" sz="1600"/>
              <a:t> (1 Non Calc, 2 Calc)</a:t>
            </a:r>
          </a:p>
          <a:p>
            <a:r>
              <a:rPr lang="en-GB" sz="1600"/>
              <a:t>Students </a:t>
            </a:r>
            <a:r>
              <a:rPr lang="en-GB" sz="1600" b="1"/>
              <a:t>will</a:t>
            </a:r>
            <a:r>
              <a:rPr lang="en-GB" sz="1600"/>
              <a:t> be given a formulae sheet for the GCSE. This is part of the post-Covid support from the exam board.</a:t>
            </a:r>
          </a:p>
          <a:p>
            <a:r>
              <a:rPr lang="en-GB" sz="1600"/>
              <a:t>Harder topics will be introduced into the higher and foundation exams.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8F854-CF0D-165D-B90E-BCCBD405BF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5" r="2141" b="1"/>
          <a:stretch>
            <a:fillRect/>
          </a:stretch>
        </p:blipFill>
        <p:spPr>
          <a:xfrm>
            <a:off x="5638047" y="325368"/>
            <a:ext cx="6552430" cy="653263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2" descr="http://upload.wikimedia.org/wikipedia/en/6/6a/Logo_for_King's_School,_Hov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134" y="121158"/>
            <a:ext cx="860552" cy="12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7030A0"/>
                </a:solidFill>
                <a:latin typeface="+mn-lt"/>
              </a:rPr>
              <a:t>Foundation Content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2" y="1684380"/>
            <a:ext cx="6272079" cy="4211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0516" y="1681630"/>
            <a:ext cx="5647420" cy="4213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2790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7" y="1421494"/>
            <a:ext cx="6311114" cy="39806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386" y="1525003"/>
            <a:ext cx="5615489" cy="2457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1790508" y="0"/>
            <a:ext cx="3725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>
                <a:solidFill>
                  <a:srgbClr val="7030A0"/>
                </a:solidFill>
              </a:rPr>
              <a:t>Higher Content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351538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366174-99AC-9DCB-9ED0-00D0A6E6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Preparing for the challenge questions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8E23EBC-7692-BAD0-7A83-85AC9CBF0066}"/>
              </a:ext>
            </a:extLst>
          </p:cNvPr>
          <p:cNvSpPr txBox="1"/>
          <p:nvPr/>
        </p:nvSpPr>
        <p:spPr>
          <a:xfrm>
            <a:off x="947447" y="2799889"/>
            <a:ext cx="4933490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New specification has more focus on the A03 topics. These are what we might call wordy questions or questions that involve multiple topics.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FFFFFF"/>
                </a:solidFill>
              </a:rPr>
              <a:t>Students are exposed to these types of questions regularly in class and as part of their homework and learn how to gain marks for the trickiest of questions.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B01CA-2A5A-CB8A-0E33-FDD643DF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88" y="688039"/>
            <a:ext cx="4759117" cy="308152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95F4C0-D052-53CA-FD51-BE8F810F7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8584" y="3908904"/>
            <a:ext cx="5119641" cy="2137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44C9C6-1057-40EE-95D0-F2A2AD493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7106">
            <a:off x="9094657" y="403587"/>
            <a:ext cx="2937102" cy="522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F6F59B-82DE-7E46-4643-3F0106C58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5676">
            <a:off x="6719549" y="322885"/>
            <a:ext cx="2392899" cy="59921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2272B5-C10B-1046-9225-924CA1C70CAC}"/>
              </a:ext>
            </a:extLst>
          </p:cNvPr>
          <p:cNvCxnSpPr/>
          <p:nvPr/>
        </p:nvCxnSpPr>
        <p:spPr>
          <a:xfrm>
            <a:off x="6578584" y="3683479"/>
            <a:ext cx="52827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13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AEBE7-EB01-9B85-D41A-297039FE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Schemes of work &amp; learning mathematics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281BE-E30C-3446-D5A3-0AC8411F7408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Scheme of work for year 11 builds upon KS3 and year 10 content.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Students are generally taught mathematics through the practice of a worked example followed by a ‘your turn’ task.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Students are encouraged to copy down examples and key notes.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>
                    <a:alpha val="60000"/>
                  </a:schemeClr>
                </a:solidFill>
              </a:rPr>
              <a:t>Students need to ensure they attend lessons with the correct equipment for the learning.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A860C6F-3CB7-505C-6E7E-F90431702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8"/>
          <a:stretch/>
        </p:blipFill>
        <p:spPr bwMode="auto">
          <a:xfrm>
            <a:off x="5411053" y="1507198"/>
            <a:ext cx="6014185" cy="38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CBFA00-9EBF-838D-7AEF-572F59B47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3875">
            <a:off x="721949" y="1701499"/>
            <a:ext cx="1291848" cy="256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F2BB98-8328-7162-9E04-6EE4E4839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743" y="1244726"/>
            <a:ext cx="2865536" cy="5739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1F87F2-8976-293A-4927-95DE31692625}"/>
              </a:ext>
            </a:extLst>
          </p:cNvPr>
          <p:cNvSpPr txBox="1"/>
          <p:nvPr/>
        </p:nvSpPr>
        <p:spPr>
          <a:xfrm>
            <a:off x="9143223" y="84771"/>
            <a:ext cx="22820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1" i="0">
                <a:solidFill>
                  <a:srgbClr val="0F1111"/>
                </a:solidFill>
                <a:effectLst/>
                <a:latin typeface="Amazon Ember"/>
              </a:rPr>
              <a:t>CASIO FX-991EX</a:t>
            </a:r>
          </a:p>
          <a:p>
            <a:pPr algn="l"/>
            <a:r>
              <a:rPr lang="en-GB" sz="1400">
                <a:solidFill>
                  <a:srgbClr val="0F1111"/>
                </a:solidFill>
                <a:latin typeface="Amazon Ember"/>
                <a:cs typeface="Times New Roman" panose="02020603050405020304" pitchFamily="18" charset="0"/>
              </a:rPr>
              <a:t>≈£25</a:t>
            </a:r>
          </a:p>
          <a:p>
            <a:pPr algn="l"/>
            <a:r>
              <a:rPr lang="en-GB" sz="1400" b="0" i="0">
                <a:solidFill>
                  <a:srgbClr val="0F1111"/>
                </a:solidFill>
                <a:effectLst/>
                <a:latin typeface="Amazon Ember"/>
                <a:cs typeface="Times New Roman" panose="02020603050405020304" pitchFamily="18" charset="0"/>
              </a:rPr>
              <a:t>Good for students considering maths at A-Level</a:t>
            </a:r>
            <a:endParaRPr lang="en-GB" sz="1400" b="0" i="0">
              <a:solidFill>
                <a:srgbClr val="0F1111"/>
              </a:solidFill>
              <a:effectLst/>
              <a:latin typeface="Amazon Embe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9752F-465F-363A-EC3D-BB992D2F4803}"/>
              </a:ext>
            </a:extLst>
          </p:cNvPr>
          <p:cNvSpPr txBox="1"/>
          <p:nvPr/>
        </p:nvSpPr>
        <p:spPr>
          <a:xfrm>
            <a:off x="5845856" y="76338"/>
            <a:ext cx="22820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1" i="0">
                <a:solidFill>
                  <a:srgbClr val="3D3D3D"/>
                </a:solidFill>
                <a:effectLst/>
                <a:latin typeface="Source Sans Pro" panose="020B0604020202020204" pitchFamily="34" charset="0"/>
              </a:rPr>
              <a:t>Casio FX-83GTCW</a:t>
            </a:r>
          </a:p>
          <a:p>
            <a:pPr algn="l"/>
            <a:r>
              <a:rPr lang="en-GB" sz="1400">
                <a:solidFill>
                  <a:srgbClr val="0F1111"/>
                </a:solidFill>
                <a:latin typeface="Amazon Ember"/>
                <a:cs typeface="Times New Roman" panose="02020603050405020304" pitchFamily="18" charset="0"/>
              </a:rPr>
              <a:t>≈£12</a:t>
            </a:r>
          </a:p>
          <a:p>
            <a:pPr algn="l"/>
            <a:r>
              <a:rPr lang="en-GB" sz="1400" b="0" i="0">
                <a:solidFill>
                  <a:srgbClr val="0F1111"/>
                </a:solidFill>
                <a:effectLst/>
                <a:latin typeface="Amazon Ember"/>
                <a:cs typeface="Times New Roman" panose="02020603050405020304" pitchFamily="18" charset="0"/>
              </a:rPr>
              <a:t>Updated version of the previous Casio that most supermarkets sell. Good for foundation and higher</a:t>
            </a:r>
            <a:endParaRPr lang="en-GB" sz="1400" b="0" i="0">
              <a:solidFill>
                <a:srgbClr val="0F1111"/>
              </a:solidFill>
              <a:effectLst/>
              <a:latin typeface="Amazon Embe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269D4-EDDD-BB23-124A-5E2973792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31" y="1565234"/>
            <a:ext cx="2496828" cy="5098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66B945-AA1B-16E5-0A0F-0F8673D3C9D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542" t="9798" r="26500" b="5994"/>
          <a:stretch/>
        </p:blipFill>
        <p:spPr>
          <a:xfrm rot="770672">
            <a:off x="2307927" y="2674178"/>
            <a:ext cx="1654628" cy="34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9DA2-8C80-0470-825E-523A92B9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DrFrostMaths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B41B5-5A13-7E28-3A66-3D95D1C1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880449" cy="4351338"/>
          </a:xfrm>
        </p:spPr>
        <p:txBody>
          <a:bodyPr>
            <a:normAutofit fontScale="85000" lnSpcReduction="20000"/>
          </a:bodyPr>
          <a:lstStyle/>
          <a:p>
            <a:r>
              <a:rPr lang="en-GB" sz="2000"/>
              <a:t>Homework will be set every Monday on DrFrostMaths. </a:t>
            </a:r>
          </a:p>
          <a:p>
            <a:endParaRPr lang="en-GB" sz="2000"/>
          </a:p>
          <a:p>
            <a:r>
              <a:rPr lang="en-GB" sz="2000"/>
              <a:t>Due date will be the following Monday. </a:t>
            </a:r>
          </a:p>
          <a:p>
            <a:endParaRPr lang="en-GB" sz="2000"/>
          </a:p>
          <a:p>
            <a:r>
              <a:rPr lang="en-GB" sz="2000"/>
              <a:t>Past papers will be set on platform as year progresses. </a:t>
            </a:r>
          </a:p>
          <a:p>
            <a:endParaRPr lang="en-GB" sz="2000"/>
          </a:p>
          <a:p>
            <a:r>
              <a:rPr lang="en-GB" sz="2000"/>
              <a:t>Communication will be sent home for non-completion with expectation students attend support session.</a:t>
            </a:r>
          </a:p>
          <a:p>
            <a:endParaRPr lang="en-GB" sz="2000"/>
          </a:p>
          <a:p>
            <a:r>
              <a:rPr lang="en-GB" sz="2000"/>
              <a:t>Success in mathematics comes from consistent practice. </a:t>
            </a:r>
          </a:p>
          <a:p>
            <a:endParaRPr lang="en-GB" sz="2000"/>
          </a:p>
          <a:p>
            <a:r>
              <a:rPr lang="en-GB" sz="2000"/>
              <a:t>AI and homework concerns.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C688F-4B9A-FAFA-9B7A-BFACA8953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353"/>
          <a:stretch>
            <a:fillRect/>
          </a:stretch>
        </p:blipFill>
        <p:spPr>
          <a:xfrm rot="170286">
            <a:off x="5281078" y="1825625"/>
            <a:ext cx="6501347" cy="41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4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2944F-760F-5119-5B8A-B653B516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9" y="262636"/>
            <a:ext cx="9677400" cy="61817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451A868-1FD7-F0C4-091A-DF73D5B05518}"/>
              </a:ext>
            </a:extLst>
          </p:cNvPr>
          <p:cNvSpPr/>
          <p:nvPr/>
        </p:nvSpPr>
        <p:spPr>
          <a:xfrm>
            <a:off x="3877056" y="2240280"/>
            <a:ext cx="1801368" cy="475488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8C4FB5-A7EA-081D-7F15-3958A274454D}"/>
              </a:ext>
            </a:extLst>
          </p:cNvPr>
          <p:cNvSpPr/>
          <p:nvPr/>
        </p:nvSpPr>
        <p:spPr>
          <a:xfrm>
            <a:off x="5782755" y="2986201"/>
            <a:ext cx="1801368" cy="475488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C75BDF-043E-3ADE-3A30-DEBFF4C956C2}"/>
              </a:ext>
            </a:extLst>
          </p:cNvPr>
          <p:cNvSpPr/>
          <p:nvPr/>
        </p:nvSpPr>
        <p:spPr>
          <a:xfrm>
            <a:off x="3752619" y="262636"/>
            <a:ext cx="1801368" cy="475488"/>
          </a:xfrm>
          <a:prstGeom prst="ellipse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E6F55F-ADB8-15CF-8C0F-B734916D2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74" y="890333"/>
            <a:ext cx="10719528" cy="54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B834AB1-8CBB-3F0D-1A7C-F012CB18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2" y="249660"/>
            <a:ext cx="12125995" cy="63586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35430B-743A-8334-5638-FA0FDD366F52}"/>
              </a:ext>
            </a:extLst>
          </p:cNvPr>
          <p:cNvSpPr txBox="1"/>
          <p:nvPr/>
        </p:nvSpPr>
        <p:spPr>
          <a:xfrm>
            <a:off x="6644081" y="1653039"/>
            <a:ext cx="45132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QLA will be emailed home:</a:t>
            </a:r>
          </a:p>
          <a:p>
            <a:r>
              <a:rPr lang="en-US"/>
              <a:t>After term 1 exam (unit test)</a:t>
            </a:r>
          </a:p>
          <a:p>
            <a:r>
              <a:rPr lang="en-US"/>
              <a:t>After Mock 1 exam (Before Christmas)</a:t>
            </a:r>
          </a:p>
          <a:p>
            <a:r>
              <a:rPr lang="en-US"/>
              <a:t>After Mock 2 exam (Before Easter)</a:t>
            </a:r>
          </a:p>
          <a:p>
            <a:endParaRPr lang="en-US"/>
          </a:p>
          <a:p>
            <a:endParaRPr lang="en-US"/>
          </a:p>
          <a:p>
            <a:r>
              <a:rPr lang="en-US" b="1"/>
              <a:t>Areas for development:</a:t>
            </a:r>
          </a:p>
          <a:p>
            <a:r>
              <a:rPr lang="en-US"/>
              <a:t>Topics in red should be revisited by students as part of a good revision strategy. DrFrostMaths reference numbers are included.</a:t>
            </a:r>
          </a:p>
          <a:p>
            <a:endParaRPr lang="en-US"/>
          </a:p>
          <a:p>
            <a:r>
              <a:rPr lang="en-US" b="1"/>
              <a:t>Tutors  </a:t>
            </a:r>
            <a:endParaRPr lang="en-GB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13CE6-673E-0682-71E6-B260C7AE9549}"/>
              </a:ext>
            </a:extLst>
          </p:cNvPr>
          <p:cNvSpPr/>
          <p:nvPr/>
        </p:nvSpPr>
        <p:spPr>
          <a:xfrm>
            <a:off x="109057" y="4756558"/>
            <a:ext cx="5821960" cy="864066"/>
          </a:xfrm>
          <a:prstGeom prst="rect">
            <a:avLst/>
          </a:prstGeom>
          <a:noFill/>
          <a:ln w="5715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0C8C7C9-C490-9870-9E6D-ABC225AE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7" y="114059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en-US" b="1"/>
              <a:t>Examination schedule &amp; QLA’s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8340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8a8ce5-1712-42cd-b7ae-ac06674ac29d">
      <Terms xmlns="http://schemas.microsoft.com/office/infopath/2007/PartnerControls"/>
    </lcf76f155ced4ddcb4097134ff3c332f>
    <TaxCatchAll xmlns="a1974dfc-5848-403d-8f4f-137d1ebf75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73CECE72F0246BB5546D6A618E9BD" ma:contentTypeVersion="21" ma:contentTypeDescription="Create a new document." ma:contentTypeScope="" ma:versionID="ebb3f25744d18884fcc1377a0f7cd239">
  <xsd:schema xmlns:xsd="http://www.w3.org/2001/XMLSchema" xmlns:xs="http://www.w3.org/2001/XMLSchema" xmlns:p="http://schemas.microsoft.com/office/2006/metadata/properties" xmlns:ns2="9d8a8ce5-1712-42cd-b7ae-ac06674ac29d" xmlns:ns3="a1974dfc-5848-403d-8f4f-137d1ebf75d5" targetNamespace="http://schemas.microsoft.com/office/2006/metadata/properties" ma:root="true" ma:fieldsID="c00d5b189a6a5a150f333b2b0b49c375" ns2:_="" ns3:_="">
    <xsd:import namespace="9d8a8ce5-1712-42cd-b7ae-ac06674ac29d"/>
    <xsd:import namespace="a1974dfc-5848-403d-8f4f-137d1ebf7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a8ce5-1712-42cd-b7ae-ac06674ac2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ea1cce8-c7f8-4d79-b1f3-a95309df7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74dfc-5848-403d-8f4f-137d1ebf7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b90b3ffb-af00-4408-9027-d1785e826e79}" ma:internalName="TaxCatchAll" ma:showField="CatchAllData" ma:web="a1974dfc-5848-403d-8f4f-137d1ebf75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B05FAD-335D-45F4-8742-CD379C871B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D9B639-CBAE-43DD-A1AB-0398F0E92A74}">
  <ds:schemaRefs>
    <ds:schemaRef ds:uri="9d8a8ce5-1712-42cd-b7ae-ac06674ac29d"/>
    <ds:schemaRef ds:uri="a1974dfc-5848-403d-8f4f-137d1ebf75d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F162FE-5260-491B-A34C-4DE5A5821E5D}">
  <ds:schemaRefs>
    <ds:schemaRef ds:uri="9d8a8ce5-1712-42cd-b7ae-ac06674ac29d"/>
    <ds:schemaRef ds:uri="a1974dfc-5848-403d-8f4f-137d1ebf75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Mathematics at King’s School</vt:lpstr>
      <vt:lpstr>GCSEs – What you need to know</vt:lpstr>
      <vt:lpstr>Foundation Content</vt:lpstr>
      <vt:lpstr>PowerPoint Presentation</vt:lpstr>
      <vt:lpstr>Preparing for the challenge questions</vt:lpstr>
      <vt:lpstr>Schemes of work &amp; learning mathematics</vt:lpstr>
      <vt:lpstr>DrFrostMaths Homework</vt:lpstr>
      <vt:lpstr>PowerPoint Presentation</vt:lpstr>
      <vt:lpstr>Examination schedule &amp; QLA’s</vt:lpstr>
      <vt:lpstr>PowerPoint Presentation</vt:lpstr>
      <vt:lpstr>Key exam dates – Mathematics </vt:lpstr>
      <vt:lpstr>Social media and revision</vt:lpstr>
      <vt:lpstr>Revision resources - Mathematics</vt:lpstr>
      <vt:lpstr>Other sites &amp;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at King’s School</dc:title>
  <dc:creator>Rebecca Bradley</dc:creator>
  <cp:revision>4</cp:revision>
  <dcterms:created xsi:type="dcterms:W3CDTF">2015-04-15T13:57:19Z</dcterms:created>
  <dcterms:modified xsi:type="dcterms:W3CDTF">2025-09-08T12:38:51Z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0x01010021773CECE72F0246BB5546D6A618E9BD</vt:lpwstr>
  </property>
  <property fmtid="{D5CDD505-2E9C-101B-9397-08002B2CF9AE}" pid="3" name="Order">
    <vt:r8>36800</vt:r8>
  </property>
  <property fmtid="{D5CDD505-2E9C-101B-9397-08002B2CF9AE}" pid="4" name="MediaServiceImageTags">
    <vt:lpwstr/>
  </property>
</Properties>
</file>